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337" r:id="rId3"/>
    <p:sldId id="338" r:id="rId4"/>
    <p:sldId id="413" r:id="rId5"/>
    <p:sldId id="412" r:id="rId6"/>
    <p:sldId id="350" r:id="rId7"/>
    <p:sldId id="393" r:id="rId8"/>
    <p:sldId id="394" r:id="rId9"/>
    <p:sldId id="395" r:id="rId10"/>
    <p:sldId id="351" r:id="rId11"/>
    <p:sldId id="373" r:id="rId12"/>
    <p:sldId id="414" r:id="rId13"/>
    <p:sldId id="415" r:id="rId14"/>
    <p:sldId id="418" r:id="rId15"/>
    <p:sldId id="419" r:id="rId16"/>
    <p:sldId id="420" r:id="rId17"/>
    <p:sldId id="421" r:id="rId18"/>
    <p:sldId id="422" r:id="rId19"/>
    <p:sldId id="423" r:id="rId20"/>
    <p:sldId id="424" r:id="rId21"/>
    <p:sldId id="425" r:id="rId22"/>
    <p:sldId id="426" r:id="rId23"/>
    <p:sldId id="427" r:id="rId24"/>
    <p:sldId id="429" r:id="rId25"/>
    <p:sldId id="428" r:id="rId26"/>
    <p:sldId id="430" r:id="rId27"/>
    <p:sldId id="431" r:id="rId28"/>
    <p:sldId id="432" r:id="rId29"/>
    <p:sldId id="433" r:id="rId30"/>
    <p:sldId id="434" r:id="rId31"/>
    <p:sldId id="447" r:id="rId32"/>
    <p:sldId id="449" r:id="rId33"/>
    <p:sldId id="450" r:id="rId34"/>
    <p:sldId id="451" r:id="rId35"/>
    <p:sldId id="453" r:id="rId36"/>
    <p:sldId id="454" r:id="rId37"/>
    <p:sldId id="455" r:id="rId38"/>
    <p:sldId id="452" r:id="rId39"/>
    <p:sldId id="456" r:id="rId40"/>
    <p:sldId id="457" r:id="rId41"/>
    <p:sldId id="459" r:id="rId42"/>
    <p:sldId id="458" r:id="rId43"/>
    <p:sldId id="460" r:id="rId44"/>
    <p:sldId id="436" r:id="rId45"/>
    <p:sldId id="440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66"/>
    <a:srgbClr val="C0000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98" autoAdjust="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56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154D7-D349-4F1C-8775-B794F401CB60}" type="datetimeFigureOut">
              <a:rPr lang="en-CA" smtClean="0"/>
              <a:t>2017-02-12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DDF34-499A-4E2E-B302-87C6B13644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2325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F7F62-BAEC-B64F-AED7-54B152F43EDA}" type="datetimeFigureOut">
              <a:rPr lang="en-US" smtClean="0"/>
              <a:pPr/>
              <a:t>2/12/2017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3EFF0-069A-3340-9BA2-29D0321BCE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75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lgonquinColleg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398992" cy="327037"/>
          </a:xfrm>
          <a:prstGeom prst="rect">
            <a:avLst/>
          </a:prstGeom>
        </p:spPr>
      </p:pic>
      <p:pic>
        <p:nvPicPr>
          <p:cNvPr id="8" name="Picture 7" descr="School of Media and Design.png"/>
          <p:cNvPicPr>
            <a:picLocks noChangeAspect="1"/>
          </p:cNvPicPr>
          <p:nvPr userDrawn="1"/>
        </p:nvPicPr>
        <p:blipFill>
          <a:blip r:embed="rId3"/>
          <a:srcRect r="54678"/>
          <a:stretch>
            <a:fillRect/>
          </a:stretch>
        </p:blipFill>
        <p:spPr>
          <a:xfrm>
            <a:off x="1398993" y="91"/>
            <a:ext cx="1029019" cy="326946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8101101" y="19260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Helvetica"/>
                <a:cs typeface="Helvetica"/>
              </a:rPr>
              <a:t>GAM 1538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1F04-075E-A046-BB5E-0681699506F0}" type="datetimeFigureOut">
              <a:rPr lang="en-US" smtClean="0"/>
              <a:pPr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1F04-075E-A046-BB5E-0681699506F0}" type="datetimeFigureOut">
              <a:rPr lang="en-US" smtClean="0"/>
              <a:pPr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1F04-075E-A046-BB5E-0681699506F0}" type="datetimeFigureOut">
              <a:rPr lang="en-US" smtClean="0"/>
              <a:pPr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lgonquinColleg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398992" cy="327037"/>
          </a:xfrm>
          <a:prstGeom prst="rect">
            <a:avLst/>
          </a:prstGeom>
        </p:spPr>
      </p:pic>
      <p:pic>
        <p:nvPicPr>
          <p:cNvPr id="10" name="Picture 9" descr="School of Media and Design.png"/>
          <p:cNvPicPr>
            <a:picLocks noChangeAspect="1"/>
          </p:cNvPicPr>
          <p:nvPr userDrawn="1"/>
        </p:nvPicPr>
        <p:blipFill>
          <a:blip r:embed="rId3"/>
          <a:srcRect r="54678"/>
          <a:stretch>
            <a:fillRect/>
          </a:stretch>
        </p:blipFill>
        <p:spPr>
          <a:xfrm>
            <a:off x="1398993" y="91"/>
            <a:ext cx="1029019" cy="326946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8101101" y="19260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Helvetica"/>
                <a:cs typeface="Helvetica"/>
              </a:rPr>
              <a:t>GAM 1538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AlgonquinColleg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398992" cy="327037"/>
          </a:xfrm>
          <a:prstGeom prst="rect">
            <a:avLst/>
          </a:prstGeom>
        </p:spPr>
      </p:pic>
      <p:pic>
        <p:nvPicPr>
          <p:cNvPr id="9" name="Picture 8" descr="School of Media and Design.png"/>
          <p:cNvPicPr>
            <a:picLocks noChangeAspect="1"/>
          </p:cNvPicPr>
          <p:nvPr userDrawn="1"/>
        </p:nvPicPr>
        <p:blipFill>
          <a:blip r:embed="rId3"/>
          <a:srcRect r="54678"/>
          <a:stretch>
            <a:fillRect/>
          </a:stretch>
        </p:blipFill>
        <p:spPr>
          <a:xfrm>
            <a:off x="1398993" y="91"/>
            <a:ext cx="1029019" cy="326946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101101" y="19260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Helvetica"/>
                <a:cs typeface="Helvetica"/>
              </a:rPr>
              <a:t>GAM 1538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1F04-075E-A046-BB5E-0681699506F0}" type="datetimeFigureOut">
              <a:rPr lang="en-US" smtClean="0"/>
              <a:pPr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1F04-075E-A046-BB5E-0681699506F0}" type="datetimeFigureOut">
              <a:rPr lang="en-US" smtClean="0"/>
              <a:pPr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1F04-075E-A046-BB5E-0681699506F0}" type="datetimeFigureOut">
              <a:rPr lang="en-US" smtClean="0"/>
              <a:pPr/>
              <a:t>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1F04-075E-A046-BB5E-0681699506F0}" type="datetimeFigureOut">
              <a:rPr lang="en-US" smtClean="0"/>
              <a:pPr/>
              <a:t>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1F04-075E-A046-BB5E-0681699506F0}" type="datetimeFigureOut">
              <a:rPr lang="en-US" smtClean="0"/>
              <a:pPr/>
              <a:t>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1F04-075E-A046-BB5E-0681699506F0}" type="datetimeFigureOut">
              <a:rPr lang="en-US" smtClean="0"/>
              <a:pPr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B1F04-075E-A046-BB5E-0681699506F0}" type="datetimeFigureOut">
              <a:rPr lang="en-US" smtClean="0"/>
              <a:pPr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Dan.Lingman" TargetMode="External"/><Relationship Id="rId2" Type="http://schemas.openxmlformats.org/officeDocument/2006/relationships/hyperlink" Target="mailto:lingmad@algonquincollege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dlingman@gmail.com" TargetMode="External"/><Relationship Id="rId5" Type="http://schemas.openxmlformats.org/officeDocument/2006/relationships/hyperlink" Target="https://twitter.com/Lingman" TargetMode="External"/><Relationship Id="rId4" Type="http://schemas.openxmlformats.org/officeDocument/2006/relationships/hyperlink" Target="https://www.linkedin.com/pub/dan-lingman/1/51a/300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1069485"/>
            <a:ext cx="7772400" cy="1470025"/>
          </a:xfrm>
        </p:spPr>
        <p:txBody>
          <a:bodyPr/>
          <a:lstStyle/>
          <a:p>
            <a:r>
              <a:rPr lang="en-US" b="1" dirty="0">
                <a:latin typeface="Helvetica"/>
                <a:cs typeface="Helvetica"/>
              </a:rPr>
              <a:t>Game Development 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17358" y="2167943"/>
            <a:ext cx="8109284" cy="4268951"/>
          </a:xfrm>
        </p:spPr>
        <p:txBody>
          <a:bodyPr>
            <a:normAutofit fontScale="77500" lnSpcReduction="20000"/>
          </a:bodyPr>
          <a:lstStyle/>
          <a:p>
            <a:pPr algn="ctr">
              <a:buNone/>
            </a:pPr>
            <a:r>
              <a:rPr lang="en-US" sz="4600" dirty="0">
                <a:latin typeface="Helvetica"/>
                <a:cs typeface="Helvetica"/>
              </a:rPr>
              <a:t>GAM 1538</a:t>
            </a:r>
          </a:p>
          <a:p>
            <a:pPr algn="ctr">
              <a:buNone/>
            </a:pPr>
            <a:endParaRPr lang="en-US" dirty="0">
              <a:latin typeface="Helvetica"/>
              <a:cs typeface="Helvetica"/>
            </a:endParaRPr>
          </a:p>
          <a:p>
            <a:pPr algn="ctr">
              <a:buNone/>
            </a:pPr>
            <a:r>
              <a:rPr lang="en-US" sz="4600" b="1" dirty="0">
                <a:latin typeface="Helvetica"/>
                <a:cs typeface="Helvetica"/>
              </a:rPr>
              <a:t>Dan </a:t>
            </a:r>
            <a:r>
              <a:rPr lang="en-US" sz="4600" b="1" dirty="0" err="1">
                <a:latin typeface="Helvetica"/>
                <a:cs typeface="Helvetica"/>
              </a:rPr>
              <a:t>Lingman</a:t>
            </a:r>
            <a:endParaRPr lang="en-US" sz="4600" b="1" dirty="0">
              <a:latin typeface="Helvetica"/>
              <a:cs typeface="Helvetica"/>
            </a:endParaRPr>
          </a:p>
          <a:p>
            <a:pPr algn="ctr">
              <a:buNone/>
            </a:pPr>
            <a:endParaRPr lang="en-US" dirty="0">
              <a:latin typeface="Helvetica"/>
              <a:cs typeface="Helvetica"/>
            </a:endParaRPr>
          </a:p>
          <a:p>
            <a:pPr algn="ctr">
              <a:buNone/>
            </a:pPr>
            <a:r>
              <a:rPr lang="en-US" dirty="0">
                <a:latin typeface="Helvetica"/>
                <a:cs typeface="Helvetica"/>
                <a:hlinkClick r:id="rId2"/>
              </a:rPr>
              <a:t>lingmad@algonquincollege.com</a:t>
            </a:r>
            <a:endParaRPr lang="en-US" dirty="0">
              <a:latin typeface="Helvetica"/>
              <a:cs typeface="Helvetica"/>
            </a:endParaRPr>
          </a:p>
          <a:p>
            <a:pPr algn="ctr">
              <a:buNone/>
            </a:pPr>
            <a:r>
              <a:rPr lang="en-US" dirty="0">
                <a:latin typeface="Helvetica"/>
                <a:cs typeface="Helvetica"/>
                <a:hlinkClick r:id="rId3"/>
              </a:rPr>
              <a:t>https://www.facebook.com/Dan.Lingman</a:t>
            </a:r>
            <a:endParaRPr lang="en-US" dirty="0">
              <a:latin typeface="Helvetica"/>
              <a:cs typeface="Helvetica"/>
            </a:endParaRPr>
          </a:p>
          <a:p>
            <a:pPr algn="ctr">
              <a:buNone/>
            </a:pPr>
            <a:r>
              <a:rPr lang="en-US" dirty="0">
                <a:latin typeface="Helvetica"/>
                <a:cs typeface="Helvetica"/>
                <a:hlinkClick r:id="rId4"/>
              </a:rPr>
              <a:t>https://www.linkedin.com/pub/dan-lingman/1/51a/300</a:t>
            </a:r>
            <a:endParaRPr lang="en-US" dirty="0">
              <a:latin typeface="Helvetica"/>
              <a:cs typeface="Helvetica"/>
            </a:endParaRPr>
          </a:p>
          <a:p>
            <a:pPr algn="ctr">
              <a:buNone/>
            </a:pPr>
            <a:r>
              <a:rPr lang="en-US" dirty="0">
                <a:latin typeface="Helvetica"/>
                <a:cs typeface="Helvetica"/>
                <a:hlinkClick r:id="rId5"/>
              </a:rPr>
              <a:t>https://twitter.com/Lingman</a:t>
            </a:r>
            <a:endParaRPr lang="en-US" dirty="0">
              <a:latin typeface="Helvetica"/>
              <a:cs typeface="Helvetica"/>
            </a:endParaRPr>
          </a:p>
          <a:p>
            <a:pPr algn="ctr">
              <a:buNone/>
            </a:pPr>
            <a:r>
              <a:rPr lang="en-US" dirty="0">
                <a:latin typeface="Helvetica"/>
                <a:cs typeface="Helvetica"/>
                <a:hlinkClick r:id="rId6"/>
              </a:rPr>
              <a:t>dlingman@gmail.com</a:t>
            </a:r>
            <a:endParaRPr lang="en-US" dirty="0">
              <a:latin typeface="Helvetica"/>
              <a:cs typeface="Helvetica"/>
            </a:endParaRPr>
          </a:p>
          <a:p>
            <a:pPr algn="ctr">
              <a:buNone/>
            </a:pPr>
            <a:endParaRPr lang="en-US" dirty="0">
              <a:latin typeface="Helvetica"/>
              <a:cs typeface="Helvetica"/>
            </a:endParaRPr>
          </a:p>
          <a:p>
            <a:pPr algn="ctr">
              <a:buNone/>
            </a:pPr>
            <a:endParaRPr lang="en-US" dirty="0">
              <a:latin typeface="Helvetica"/>
              <a:cs typeface="Helvetica"/>
            </a:endParaRPr>
          </a:p>
          <a:p>
            <a:pPr algn="ctr">
              <a:buNone/>
            </a:pPr>
            <a:endParaRPr lang="en-US" dirty="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We could make all the functions static, and invoke them directly off of the class.</a:t>
            </a:r>
          </a:p>
          <a:p>
            <a:endParaRPr lang="en-US" sz="3200" dirty="0"/>
          </a:p>
          <a:p>
            <a:r>
              <a:rPr lang="en-US" sz="3200" dirty="0"/>
              <a:t>Instead of </a:t>
            </a:r>
          </a:p>
          <a:p>
            <a:r>
              <a:rPr lang="en-US" sz="3200" dirty="0" err="1"/>
              <a:t>DEHRenderer</a:t>
            </a:r>
            <a:r>
              <a:rPr lang="en-US" sz="3200" dirty="0"/>
              <a:t>::</a:t>
            </a:r>
            <a:r>
              <a:rPr lang="en-US" sz="3200" dirty="0" err="1"/>
              <a:t>getInstance</a:t>
            </a:r>
            <a:r>
              <a:rPr lang="en-US" sz="3200" dirty="0"/>
              <a:t>()-&gt;</a:t>
            </a:r>
            <a:r>
              <a:rPr lang="en-US" sz="3200" dirty="0" err="1"/>
              <a:t>drawTextAtYX</a:t>
            </a:r>
            <a:r>
              <a:rPr lang="en-US" sz="3200" dirty="0"/>
              <a:t>(…);</a:t>
            </a:r>
          </a:p>
          <a:p>
            <a:endParaRPr lang="en-US" sz="3200" dirty="0"/>
          </a:p>
          <a:p>
            <a:r>
              <a:rPr lang="en-US" sz="3200" dirty="0"/>
              <a:t>we’d have</a:t>
            </a:r>
          </a:p>
          <a:p>
            <a:r>
              <a:rPr lang="en-US" sz="3200" dirty="0" err="1"/>
              <a:t>DEHRenderer</a:t>
            </a:r>
            <a:r>
              <a:rPr lang="en-US" sz="3200" dirty="0"/>
              <a:t>::</a:t>
            </a:r>
            <a:r>
              <a:rPr lang="en-US" sz="3200" dirty="0" err="1"/>
              <a:t>drawTextAtYX</a:t>
            </a:r>
            <a:r>
              <a:rPr lang="en-US" sz="3200" dirty="0"/>
              <a:t>(…);</a:t>
            </a:r>
          </a:p>
          <a:p>
            <a:endParaRPr lang="en-US" sz="3200" dirty="0"/>
          </a:p>
          <a:p>
            <a:r>
              <a:rPr lang="en-US" sz="3200" dirty="0"/>
              <a:t>Well, that is less typing isn’t it?</a:t>
            </a:r>
          </a:p>
        </p:txBody>
      </p:sp>
    </p:spTree>
    <p:extLst>
      <p:ext uri="{BB962C8B-B14F-4D97-AF65-F5344CB8AC3E}">
        <p14:creationId xmlns:p14="http://schemas.microsoft.com/office/powerpoint/2010/main" val="793477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We could simply add this to the code</a:t>
            </a:r>
          </a:p>
          <a:p>
            <a:endParaRPr lang="en-US" sz="3200" dirty="0"/>
          </a:p>
          <a:p>
            <a:r>
              <a:rPr lang="en-US" sz="3200" dirty="0" err="1"/>
              <a:t>DEHRenderer</a:t>
            </a:r>
            <a:r>
              <a:rPr lang="en-US" sz="3200" dirty="0"/>
              <a:t> instance;</a:t>
            </a:r>
          </a:p>
          <a:p>
            <a:endParaRPr lang="en-US" sz="3200" dirty="0"/>
          </a:p>
          <a:p>
            <a:r>
              <a:rPr lang="en-US" sz="3200" dirty="0"/>
              <a:t>and have everyone access this global variable.</a:t>
            </a:r>
          </a:p>
          <a:p>
            <a:endParaRPr lang="en-US" sz="3200" dirty="0"/>
          </a:p>
          <a:p>
            <a:r>
              <a:rPr lang="en-US" sz="3200" dirty="0"/>
              <a:t>Until you get the guy who makes a new one.</a:t>
            </a:r>
          </a:p>
          <a:p>
            <a:r>
              <a:rPr lang="en-US" sz="3200" dirty="0" err="1"/>
              <a:t>DEHRenderer</a:t>
            </a:r>
            <a:r>
              <a:rPr lang="en-US" sz="3200" dirty="0"/>
              <a:t> </a:t>
            </a:r>
            <a:r>
              <a:rPr lang="en-US" sz="3200" dirty="0" err="1"/>
              <a:t>myInstance</a:t>
            </a:r>
            <a:r>
              <a:rPr lang="en-US" sz="3200" dirty="0"/>
              <a:t>;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779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Or, we could pass the renderer to anyone who actually needs it.</a:t>
            </a:r>
          </a:p>
          <a:p>
            <a:endParaRPr lang="en-US" sz="3200" dirty="0"/>
          </a:p>
          <a:p>
            <a:r>
              <a:rPr lang="en-US" sz="3200" dirty="0"/>
              <a:t>A lot of things do this – they might call it a graphic context or the like, and it means the views, which are the only things that actually do rendering, would look like:</a:t>
            </a:r>
          </a:p>
          <a:p>
            <a:endParaRPr lang="en-US" sz="3200" dirty="0"/>
          </a:p>
          <a:p>
            <a:r>
              <a:rPr lang="en-US" sz="3200" dirty="0"/>
              <a:t>View::render(</a:t>
            </a:r>
            <a:r>
              <a:rPr lang="en-US" sz="3200" dirty="0" err="1"/>
              <a:t>DEHRenderer</a:t>
            </a:r>
            <a:r>
              <a:rPr lang="en-US" sz="3200" dirty="0"/>
              <a:t> *renderer)</a:t>
            </a:r>
            <a:br>
              <a:rPr lang="en-US" sz="3200" dirty="0"/>
            </a:br>
            <a:r>
              <a:rPr lang="en-US" sz="3200" dirty="0"/>
              <a:t>{</a:t>
            </a:r>
          </a:p>
          <a:p>
            <a:r>
              <a:rPr lang="en-US" sz="3200" dirty="0"/>
              <a:t>   renderer-&gt;</a:t>
            </a:r>
            <a:r>
              <a:rPr lang="en-US" sz="3200" dirty="0" err="1"/>
              <a:t>drawTextAtYX</a:t>
            </a:r>
            <a:r>
              <a:rPr lang="en-US" sz="3200" dirty="0"/>
              <a:t>(…);</a:t>
            </a:r>
          </a:p>
        </p:txBody>
      </p:sp>
    </p:spTree>
    <p:extLst>
      <p:ext uri="{BB962C8B-B14F-4D97-AF65-F5344CB8AC3E}">
        <p14:creationId xmlns:p14="http://schemas.microsoft.com/office/powerpoint/2010/main" val="1371237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This has actually worked pretty good in the past, and it’s the option that I think is the most useful as a singleton replacement.</a:t>
            </a:r>
          </a:p>
          <a:p>
            <a:endParaRPr lang="en-US" sz="3200" dirty="0"/>
          </a:p>
          <a:p>
            <a:r>
              <a:rPr lang="en-US" sz="3200" dirty="0"/>
              <a:t>It’s biggest benefit is that it claims to control WHEN the renderer could be used – View’s render method will only be called when it’s time to actually draw stuff.</a:t>
            </a:r>
          </a:p>
          <a:p>
            <a:endParaRPr lang="en-US" sz="3200" dirty="0"/>
          </a:p>
          <a:p>
            <a:r>
              <a:rPr lang="en-US" sz="3200" dirty="0"/>
              <a:t>In reality, I’ve seen code KEEP the thing that was passed in, and use it when it wasn’t intended to be used.</a:t>
            </a:r>
          </a:p>
        </p:txBody>
      </p:sp>
    </p:spTree>
    <p:extLst>
      <p:ext uri="{BB962C8B-B14F-4D97-AF65-F5344CB8AC3E}">
        <p14:creationId xmlns:p14="http://schemas.microsoft.com/office/powerpoint/2010/main" val="1166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As a static variable in a method.</a:t>
            </a:r>
          </a:p>
          <a:p>
            <a:endParaRPr lang="en-CA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#pragma once</a:t>
            </a:r>
          </a:p>
          <a:p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Single</a:t>
            </a:r>
          </a:p>
          <a:p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Single *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getInstance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static Single instance;</a:t>
            </a:r>
          </a:p>
          <a:p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&amp;instance;</a:t>
            </a:r>
          </a:p>
          <a:p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};</a:t>
            </a:r>
          </a:p>
          <a:p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getX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return x; };</a:t>
            </a:r>
          </a:p>
          <a:p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void 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setX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theX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 x = 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theX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};</a:t>
            </a:r>
          </a:p>
          <a:p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Single() {};</a:t>
            </a:r>
          </a:p>
          <a:p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~Single() {};</a:t>
            </a:r>
          </a:p>
          <a:p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867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A static variable in a method may appear to be a local variable that lives on the stack, but it’s special – it will only be initialized ONCE when the function is first called. </a:t>
            </a:r>
          </a:p>
          <a:p>
            <a:endParaRPr lang="en-US" sz="3200" dirty="0"/>
          </a:p>
          <a:p>
            <a:r>
              <a:rPr lang="en-US" sz="3200" dirty="0"/>
              <a:t>If you call the function a second time, it will NOT be initialized again, but will still have the same value it did at the end of the previous function call.</a:t>
            </a:r>
          </a:p>
          <a:p>
            <a:endParaRPr lang="en-US" sz="3200" dirty="0"/>
          </a:p>
          <a:p>
            <a:r>
              <a:rPr lang="en-US" sz="3200" dirty="0"/>
              <a:t>In short, it’s a way to build a global variable that can only be seen inside the method.</a:t>
            </a:r>
          </a:p>
        </p:txBody>
      </p:sp>
    </p:spTree>
    <p:extLst>
      <p:ext uri="{BB962C8B-B14F-4D97-AF65-F5344CB8AC3E}">
        <p14:creationId xmlns:p14="http://schemas.microsoft.com/office/powerpoint/2010/main" val="810145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Lazy instantiation.</a:t>
            </a:r>
          </a:p>
          <a:p>
            <a:endParaRPr lang="en-US" sz="3200" dirty="0"/>
          </a:p>
          <a:p>
            <a:r>
              <a:rPr lang="en-US" sz="3200" dirty="0"/>
              <a:t>Quite simply, the concept of not initializing something until it’s absolutely needed.</a:t>
            </a:r>
          </a:p>
          <a:p>
            <a:endParaRPr lang="en-US" sz="3200" dirty="0"/>
          </a:p>
          <a:p>
            <a:r>
              <a:rPr lang="en-US" sz="3200" dirty="0"/>
              <a:t>You’ve seen this in action before in the game engine, the screen manager and so on.</a:t>
            </a:r>
          </a:p>
        </p:txBody>
      </p:sp>
    </p:spTree>
    <p:extLst>
      <p:ext uri="{BB962C8B-B14F-4D97-AF65-F5344CB8AC3E}">
        <p14:creationId xmlns:p14="http://schemas.microsoft.com/office/powerpoint/2010/main" val="1182985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Lazy instantiation.</a:t>
            </a:r>
          </a:p>
          <a:p>
            <a:endParaRPr lang="en-US" sz="3200" dirty="0"/>
          </a:p>
          <a:p>
            <a:r>
              <a:rPr lang="en-CA" sz="3200" dirty="0"/>
              <a:t>class DEHGE</a:t>
            </a:r>
          </a:p>
          <a:p>
            <a:r>
              <a:rPr lang="en-CA" sz="3200" dirty="0"/>
              <a:t>{</a:t>
            </a:r>
          </a:p>
          <a:p>
            <a:r>
              <a:rPr lang="en-CA" sz="3200" dirty="0"/>
              <a:t>public:</a:t>
            </a:r>
          </a:p>
          <a:p>
            <a:r>
              <a:rPr lang="en-CA" sz="3200" dirty="0"/>
              <a:t>	static DEHGE* </a:t>
            </a:r>
            <a:r>
              <a:rPr lang="en-CA" sz="3200" dirty="0" err="1"/>
              <a:t>getInstance</a:t>
            </a:r>
            <a:r>
              <a:rPr lang="en-CA" sz="3200" dirty="0"/>
              <a:t>();</a:t>
            </a:r>
          </a:p>
          <a:p>
            <a:r>
              <a:rPr lang="en-CA" sz="3200" dirty="0"/>
              <a:t>private:</a:t>
            </a:r>
          </a:p>
          <a:p>
            <a:r>
              <a:rPr lang="en-CA" sz="3200" dirty="0"/>
              <a:t>	DEHGE();</a:t>
            </a:r>
          </a:p>
          <a:p>
            <a:r>
              <a:rPr lang="en-CA" sz="3200" dirty="0"/>
              <a:t>	virtual ~DEHGE();</a:t>
            </a:r>
          </a:p>
          <a:p>
            <a:r>
              <a:rPr lang="en-CA" sz="3200" dirty="0"/>
              <a:t>	static DEHGE* instance;</a:t>
            </a:r>
          </a:p>
          <a:p>
            <a:r>
              <a:rPr lang="en-US" sz="3200" dirty="0"/>
              <a:t>};</a:t>
            </a:r>
          </a:p>
          <a:p>
            <a:r>
              <a:rPr lang="en-CA" sz="3200" dirty="0"/>
              <a:t>DEHGE* DEHGE::instance = NULL;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32105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73794"/>
            <a:ext cx="822858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Lazy instantiation.</a:t>
            </a:r>
          </a:p>
          <a:p>
            <a:endParaRPr lang="en-US" sz="3200" dirty="0"/>
          </a:p>
          <a:p>
            <a:r>
              <a:rPr lang="en-US" sz="3200" dirty="0"/>
              <a:t>Note that we’re creating space for the variable inside the class, but initializing it once inside the </a:t>
            </a:r>
            <a:r>
              <a:rPr lang="en-US" sz="3200" dirty="0" err="1"/>
              <a:t>cpp</a:t>
            </a:r>
            <a:r>
              <a:rPr lang="en-US" sz="3200" dirty="0"/>
              <a:t> file.</a:t>
            </a:r>
          </a:p>
          <a:p>
            <a:endParaRPr lang="en-US" sz="3200" dirty="0"/>
          </a:p>
          <a:p>
            <a:r>
              <a:rPr lang="en-US" sz="3200" dirty="0"/>
              <a:t>The constructor (and destructor) are both private – so nothing outside of this class can access them.  This keeps others from trying to make two copies at the same time.</a:t>
            </a:r>
          </a:p>
        </p:txBody>
      </p:sp>
    </p:spTree>
    <p:extLst>
      <p:ext uri="{BB962C8B-B14F-4D97-AF65-F5344CB8AC3E}">
        <p14:creationId xmlns:p14="http://schemas.microsoft.com/office/powerpoint/2010/main" val="1391276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73794"/>
            <a:ext cx="822858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Lazy instantiation.</a:t>
            </a:r>
          </a:p>
          <a:p>
            <a:endParaRPr lang="en-US" sz="3200" dirty="0"/>
          </a:p>
          <a:p>
            <a:r>
              <a:rPr lang="en-CA" sz="3200" dirty="0"/>
              <a:t>DEHGE* DEHGE::</a:t>
            </a:r>
            <a:r>
              <a:rPr lang="en-CA" sz="3200" dirty="0" err="1"/>
              <a:t>getInstance</a:t>
            </a:r>
            <a:r>
              <a:rPr lang="en-CA" sz="3200" dirty="0"/>
              <a:t>()</a:t>
            </a:r>
          </a:p>
          <a:p>
            <a:r>
              <a:rPr lang="en-CA" sz="3200" dirty="0"/>
              <a:t>{</a:t>
            </a:r>
          </a:p>
          <a:p>
            <a:r>
              <a:rPr lang="en-CA" sz="3200" dirty="0"/>
              <a:t>	if (instance == NULL) </a:t>
            </a:r>
          </a:p>
          <a:p>
            <a:r>
              <a:rPr lang="en-CA" sz="3200" dirty="0"/>
              <a:t>	{</a:t>
            </a:r>
          </a:p>
          <a:p>
            <a:r>
              <a:rPr lang="en-CA" sz="3200" dirty="0"/>
              <a:t>		instance = new DEHGE();</a:t>
            </a:r>
          </a:p>
          <a:p>
            <a:r>
              <a:rPr lang="en-CA" sz="3200" dirty="0"/>
              <a:t>	}</a:t>
            </a:r>
          </a:p>
          <a:p>
            <a:r>
              <a:rPr lang="en-CA" sz="3200" dirty="0"/>
              <a:t>	return instance; </a:t>
            </a:r>
          </a:p>
          <a:p>
            <a:r>
              <a:rPr lang="en-CA" sz="3200" dirty="0"/>
              <a:t>}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55015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Today’s  content.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QUIZ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Producer-consumer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Threading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Command Pattern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Singleton pattern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Lazy instantiation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Observer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Into the code – adding multiple pieces to the paddles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328462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73794"/>
            <a:ext cx="822858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Lazy instantiation.</a:t>
            </a:r>
          </a:p>
          <a:p>
            <a:endParaRPr lang="en-US" sz="3200" dirty="0"/>
          </a:p>
          <a:p>
            <a:r>
              <a:rPr lang="en-US" sz="3200" dirty="0"/>
              <a:t>But there is a problem.</a:t>
            </a:r>
          </a:p>
          <a:p>
            <a:endParaRPr lang="en-US" sz="3200" dirty="0"/>
          </a:p>
          <a:p>
            <a:r>
              <a:rPr lang="en-US" sz="3200" dirty="0"/>
              <a:t>If we use multiple threads, we can still wind up with multiple copies of our game engine active at once.</a:t>
            </a:r>
          </a:p>
          <a:p>
            <a:endParaRPr lang="en-US" sz="3200" dirty="0"/>
          </a:p>
          <a:p>
            <a:r>
              <a:rPr lang="en-CA" sz="3200" dirty="0"/>
              <a:t>	if (instance == NULL) </a:t>
            </a:r>
          </a:p>
          <a:p>
            <a:r>
              <a:rPr lang="en-CA" sz="3200" dirty="0"/>
              <a:t>	{</a:t>
            </a:r>
          </a:p>
          <a:p>
            <a:r>
              <a:rPr lang="en-CA" sz="3200" dirty="0"/>
              <a:t>		instance = new DEHGE();</a:t>
            </a:r>
          </a:p>
          <a:p>
            <a:r>
              <a:rPr lang="en-CA" sz="3200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342237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73794"/>
            <a:ext cx="822858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Lazy instantiation – Not the best solution</a:t>
            </a:r>
          </a:p>
          <a:p>
            <a:r>
              <a:rPr lang="en-US" sz="3200" dirty="0"/>
              <a:t>We’re protecting too much.</a:t>
            </a:r>
          </a:p>
          <a:p>
            <a:endParaRPr lang="en-US" sz="3200" dirty="0"/>
          </a:p>
          <a:p>
            <a:r>
              <a:rPr lang="en-CA" sz="3200" dirty="0"/>
              <a:t>DEHGE* DEHGE::</a:t>
            </a:r>
            <a:r>
              <a:rPr lang="en-CA" sz="3200" dirty="0" err="1"/>
              <a:t>getInstance</a:t>
            </a:r>
            <a:r>
              <a:rPr lang="en-CA" sz="3200" dirty="0"/>
              <a:t>()</a:t>
            </a:r>
          </a:p>
          <a:p>
            <a:r>
              <a:rPr lang="en-CA" sz="3200" dirty="0"/>
              <a:t>{</a:t>
            </a:r>
          </a:p>
          <a:p>
            <a:r>
              <a:rPr lang="en-US" sz="3200" dirty="0"/>
              <a:t>	</a:t>
            </a:r>
            <a:r>
              <a:rPr lang="en-US" sz="3200" dirty="0" err="1"/>
              <a:t>lock_guard</a:t>
            </a:r>
            <a:r>
              <a:rPr lang="en-US" sz="3200" dirty="0"/>
              <a:t>&lt;</a:t>
            </a:r>
            <a:r>
              <a:rPr lang="en-US" sz="3200" dirty="0" err="1"/>
              <a:t>mutex</a:t>
            </a:r>
            <a:r>
              <a:rPr lang="en-US" sz="3200" dirty="0"/>
              <a:t>&gt; </a:t>
            </a:r>
            <a:r>
              <a:rPr lang="en-US" sz="3200" dirty="0" err="1"/>
              <a:t>myLock</a:t>
            </a:r>
            <a:r>
              <a:rPr lang="en-US" sz="3200" dirty="0"/>
              <a:t>(m);</a:t>
            </a:r>
            <a:endParaRPr lang="en-CA" sz="3200" dirty="0"/>
          </a:p>
          <a:p>
            <a:r>
              <a:rPr lang="en-CA" sz="3200" dirty="0"/>
              <a:t>	if (instance == NULL) </a:t>
            </a:r>
          </a:p>
          <a:p>
            <a:r>
              <a:rPr lang="en-CA" sz="3200" dirty="0"/>
              <a:t>	{</a:t>
            </a:r>
          </a:p>
          <a:p>
            <a:r>
              <a:rPr lang="en-CA" sz="3200" dirty="0"/>
              <a:t>		instance = new DEHGE();</a:t>
            </a:r>
          </a:p>
          <a:p>
            <a:r>
              <a:rPr lang="en-CA" sz="3200" dirty="0"/>
              <a:t>	}</a:t>
            </a:r>
          </a:p>
          <a:p>
            <a:r>
              <a:rPr lang="en-CA" sz="3200" dirty="0"/>
              <a:t>	return instance; </a:t>
            </a:r>
          </a:p>
          <a:p>
            <a:r>
              <a:rPr lang="en-CA" sz="3200" dirty="0"/>
              <a:t>}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88247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73794"/>
            <a:ext cx="822858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Lazy instantiation </a:t>
            </a:r>
          </a:p>
          <a:p>
            <a:endParaRPr lang="en-US" sz="3200" dirty="0"/>
          </a:p>
          <a:p>
            <a:r>
              <a:rPr lang="en-US" sz="3200" dirty="0"/>
              <a:t>We’re protecting too much code.  With the lock guard where it is, we are only letting one thread at a time read the instance, when we really just need to protect the inner creation.</a:t>
            </a:r>
          </a:p>
        </p:txBody>
      </p:sp>
    </p:spTree>
    <p:extLst>
      <p:ext uri="{BB962C8B-B14F-4D97-AF65-F5344CB8AC3E}">
        <p14:creationId xmlns:p14="http://schemas.microsoft.com/office/powerpoint/2010/main" val="1960934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73794"/>
            <a:ext cx="822858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Lazy instantiation – Double check on null</a:t>
            </a:r>
          </a:p>
          <a:p>
            <a:endParaRPr lang="en-US" sz="3200" dirty="0"/>
          </a:p>
          <a:p>
            <a:r>
              <a:rPr lang="en-CA" sz="2400" dirty="0"/>
              <a:t>DEHGE* DEHGE::</a:t>
            </a:r>
            <a:r>
              <a:rPr lang="en-CA" sz="2400" dirty="0" err="1"/>
              <a:t>getInstance</a:t>
            </a:r>
            <a:r>
              <a:rPr lang="en-CA" sz="2400" dirty="0"/>
              <a:t>()</a:t>
            </a:r>
          </a:p>
          <a:p>
            <a:r>
              <a:rPr lang="en-CA" sz="2400" dirty="0"/>
              <a:t>{</a:t>
            </a:r>
          </a:p>
          <a:p>
            <a:r>
              <a:rPr lang="en-CA" sz="2400" dirty="0"/>
              <a:t>	if (instance == NULL) </a:t>
            </a:r>
          </a:p>
          <a:p>
            <a:r>
              <a:rPr lang="en-CA" sz="2400" dirty="0"/>
              <a:t>	{</a:t>
            </a:r>
            <a:r>
              <a:rPr lang="en-US" sz="2400" dirty="0"/>
              <a:t>	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lock_guard</a:t>
            </a:r>
            <a:r>
              <a:rPr lang="en-US" sz="2400" dirty="0"/>
              <a:t>&lt;</a:t>
            </a:r>
            <a:r>
              <a:rPr lang="en-US" sz="2400" dirty="0" err="1"/>
              <a:t>mutex</a:t>
            </a:r>
            <a:r>
              <a:rPr lang="en-US" sz="2400" dirty="0"/>
              <a:t>&gt; </a:t>
            </a:r>
            <a:r>
              <a:rPr lang="en-US" sz="2400" dirty="0" err="1"/>
              <a:t>myLock</a:t>
            </a:r>
            <a:r>
              <a:rPr lang="en-US" sz="2400" dirty="0"/>
              <a:t>(m);</a:t>
            </a:r>
            <a:endParaRPr lang="en-CA" sz="2400" dirty="0"/>
          </a:p>
          <a:p>
            <a:r>
              <a:rPr lang="en-US" sz="2400" dirty="0"/>
              <a:t>		if (instance == NULL) </a:t>
            </a:r>
          </a:p>
          <a:p>
            <a:r>
              <a:rPr lang="en-US" sz="2400" dirty="0"/>
              <a:t>		{</a:t>
            </a:r>
            <a:endParaRPr lang="en-CA" sz="2400" dirty="0"/>
          </a:p>
          <a:p>
            <a:r>
              <a:rPr lang="en-CA" sz="2400" dirty="0"/>
              <a:t>			instance = new DEHGE();</a:t>
            </a:r>
          </a:p>
          <a:p>
            <a:r>
              <a:rPr lang="en-US" sz="2400" dirty="0"/>
              <a:t>		}</a:t>
            </a:r>
            <a:endParaRPr lang="en-CA" sz="2400" dirty="0"/>
          </a:p>
          <a:p>
            <a:r>
              <a:rPr lang="en-CA" sz="2400" dirty="0"/>
              <a:t>	}</a:t>
            </a:r>
          </a:p>
          <a:p>
            <a:r>
              <a:rPr lang="en-CA" sz="2400" dirty="0"/>
              <a:t>	return instance; </a:t>
            </a:r>
          </a:p>
          <a:p>
            <a:r>
              <a:rPr lang="en-CA" sz="2400" dirty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7143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73794"/>
            <a:ext cx="82285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Break time – 10 minutes then we continue</a:t>
            </a:r>
          </a:p>
        </p:txBody>
      </p:sp>
    </p:spTree>
    <p:extLst>
      <p:ext uri="{BB962C8B-B14F-4D97-AF65-F5344CB8AC3E}">
        <p14:creationId xmlns:p14="http://schemas.microsoft.com/office/powerpoint/2010/main" val="4228135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73794"/>
            <a:ext cx="822858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/>
              <a:t>Monostate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A variation on singleton is to let the user create as many objects as they want, but enforce their state to always be the same.</a:t>
            </a:r>
          </a:p>
          <a:p>
            <a:endParaRPr lang="en-US" sz="3200" dirty="0"/>
          </a:p>
          <a:p>
            <a:r>
              <a:rPr lang="en-US" sz="3200" dirty="0"/>
              <a:t>While this sounds hard, it’s actually as simple as making all the member variables static.</a:t>
            </a:r>
          </a:p>
          <a:p>
            <a:endParaRPr lang="en-US" sz="3200" dirty="0"/>
          </a:p>
          <a:p>
            <a:r>
              <a:rPr lang="en-US" sz="3200" dirty="0"/>
              <a:t>Then, you get one copy of each variable PER CLASS, not per object, and all instances will access the same class level variables.</a:t>
            </a:r>
          </a:p>
        </p:txBody>
      </p:sp>
    </p:spTree>
    <p:extLst>
      <p:ext uri="{BB962C8B-B14F-4D97-AF65-F5344CB8AC3E}">
        <p14:creationId xmlns:p14="http://schemas.microsoft.com/office/powerpoint/2010/main" val="1155905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73794"/>
            <a:ext cx="822858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Observer Pattern</a:t>
            </a:r>
          </a:p>
          <a:p>
            <a:endParaRPr lang="en-US" sz="3200" dirty="0"/>
          </a:p>
          <a:p>
            <a:r>
              <a:rPr lang="en-US" sz="3200" dirty="0"/>
              <a:t>The observer pattern is what it sounds like – an object watching another one for changes.</a:t>
            </a:r>
          </a:p>
          <a:p>
            <a:endParaRPr lang="en-US" sz="3200" dirty="0"/>
          </a:p>
          <a:p>
            <a:r>
              <a:rPr lang="en-US" sz="3200" dirty="0"/>
              <a:t>In some cases, the thing being observed can send a notification to all of it’s observers, telling them that something has changed now.</a:t>
            </a:r>
          </a:p>
          <a:p>
            <a:endParaRPr lang="en-US" sz="3200" dirty="0"/>
          </a:p>
          <a:p>
            <a:r>
              <a:rPr lang="en-US" sz="3200" dirty="0"/>
              <a:t>This can be as simple as that, or made more complicated by adding “and here is my new state…”</a:t>
            </a:r>
          </a:p>
        </p:txBody>
      </p:sp>
    </p:spTree>
    <p:extLst>
      <p:ext uri="{BB962C8B-B14F-4D97-AF65-F5344CB8AC3E}">
        <p14:creationId xmlns:p14="http://schemas.microsoft.com/office/powerpoint/2010/main" val="2317555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73794"/>
            <a:ext cx="822858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Observer Pattern</a:t>
            </a:r>
          </a:p>
          <a:p>
            <a:endParaRPr lang="en-US" sz="3200" dirty="0"/>
          </a:p>
          <a:p>
            <a:r>
              <a:rPr lang="en-US" sz="3200" dirty="0"/>
              <a:t>Some people mistakenly treat polling for updates the same as the Observer pattern.  </a:t>
            </a:r>
          </a:p>
          <a:p>
            <a:endParaRPr lang="en-US" sz="3200" dirty="0"/>
          </a:p>
          <a:p>
            <a:r>
              <a:rPr lang="en-US" sz="3200" dirty="0"/>
              <a:t>It’s not the same. </a:t>
            </a:r>
          </a:p>
          <a:p>
            <a:endParaRPr lang="en-US" sz="3200" dirty="0"/>
          </a:p>
          <a:p>
            <a:r>
              <a:rPr lang="en-US" sz="3200" dirty="0"/>
              <a:t>Notification of interested parties is an essential element of the pattern.</a:t>
            </a:r>
          </a:p>
          <a:p>
            <a:endParaRPr lang="en-US" sz="3200" dirty="0"/>
          </a:p>
          <a:p>
            <a:r>
              <a:rPr lang="en-US" sz="3200" dirty="0"/>
              <a:t>Let’s look at it in picture form…</a:t>
            </a:r>
          </a:p>
        </p:txBody>
      </p:sp>
    </p:spTree>
    <p:extLst>
      <p:ext uri="{BB962C8B-B14F-4D97-AF65-F5344CB8AC3E}">
        <p14:creationId xmlns:p14="http://schemas.microsoft.com/office/powerpoint/2010/main" val="30573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73794"/>
            <a:ext cx="82285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Observer Pattern (classical)</a:t>
            </a:r>
          </a:p>
        </p:txBody>
      </p:sp>
      <p:sp>
        <p:nvSpPr>
          <p:cNvPr id="2" name="Rectangle 1"/>
          <p:cNvSpPr/>
          <p:nvPr/>
        </p:nvSpPr>
        <p:spPr>
          <a:xfrm>
            <a:off x="511655" y="2147454"/>
            <a:ext cx="2814452" cy="878774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Observer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virtual void notify() = 0;</a:t>
            </a:r>
            <a:endParaRPr lang="en-CA" sz="20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09555" y="2147454"/>
            <a:ext cx="2867890" cy="878774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Subject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void </a:t>
            </a:r>
            <a:r>
              <a:rPr lang="en-US" sz="2000" b="1" dirty="0" err="1">
                <a:solidFill>
                  <a:schemeClr val="tx1"/>
                </a:solidFill>
              </a:rPr>
              <a:t>notifyObservers</a:t>
            </a:r>
            <a:r>
              <a:rPr lang="en-US" sz="2000" b="1" dirty="0">
                <a:solidFill>
                  <a:schemeClr val="tx1"/>
                </a:solidFill>
              </a:rPr>
              <a:t>();</a:t>
            </a:r>
            <a:endParaRPr lang="en-CA" sz="2000" b="1" dirty="0">
              <a:solidFill>
                <a:schemeClr val="tx1"/>
              </a:solidFill>
            </a:endParaRPr>
          </a:p>
        </p:txBody>
      </p:sp>
      <p:sp>
        <p:nvSpPr>
          <p:cNvPr id="4" name="Folded Corner 3"/>
          <p:cNvSpPr/>
          <p:nvPr/>
        </p:nvSpPr>
        <p:spPr>
          <a:xfrm>
            <a:off x="4738254" y="3784484"/>
            <a:ext cx="4001985" cy="1084398"/>
          </a:xfrm>
          <a:prstGeom prst="foldedCorner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notifyObservers</a:t>
            </a:r>
            <a:r>
              <a:rPr lang="en-US" sz="2000" b="1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for each observer in observers,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observer-&gt;notify();</a:t>
            </a:r>
            <a:endParaRPr lang="en-CA" sz="20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1655" y="4120737"/>
            <a:ext cx="2814452" cy="878774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ConcreteObserver</a:t>
            </a:r>
            <a:endParaRPr lang="en-US" sz="2000" b="1" dirty="0">
              <a:solidFill>
                <a:schemeClr val="tx1"/>
              </a:solidFill>
            </a:endParaRP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void notify();</a:t>
            </a:r>
            <a:endParaRPr lang="en-CA" sz="2000" b="1" dirty="0">
              <a:solidFill>
                <a:schemeClr val="tx1"/>
              </a:solidFill>
            </a:endParaRPr>
          </a:p>
        </p:txBody>
      </p:sp>
      <p:sp>
        <p:nvSpPr>
          <p:cNvPr id="6" name="Diamond 5"/>
          <p:cNvSpPr/>
          <p:nvPr/>
        </p:nvSpPr>
        <p:spPr>
          <a:xfrm>
            <a:off x="4298868" y="2433451"/>
            <a:ext cx="410687" cy="306779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Straight Connector 9"/>
          <p:cNvCxnSpPr>
            <a:stCxn id="6" idx="1"/>
            <a:endCxn id="2" idx="3"/>
          </p:cNvCxnSpPr>
          <p:nvPr/>
        </p:nvCxnSpPr>
        <p:spPr>
          <a:xfrm flipH="1">
            <a:off x="3326107" y="2586841"/>
            <a:ext cx="972761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2" name="Straight Arrow Connector 11"/>
          <p:cNvCxnSpPr>
            <a:stCxn id="7" idx="0"/>
            <a:endCxn id="2" idx="2"/>
          </p:cNvCxnSpPr>
          <p:nvPr/>
        </p:nvCxnSpPr>
        <p:spPr>
          <a:xfrm flipV="1">
            <a:off x="1918881" y="3026228"/>
            <a:ext cx="0" cy="1094509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4" name="Elbow Connector 13"/>
          <p:cNvCxnSpPr>
            <a:stCxn id="5" idx="2"/>
            <a:endCxn id="4" idx="0"/>
          </p:cNvCxnSpPr>
          <p:nvPr/>
        </p:nvCxnSpPr>
        <p:spPr>
          <a:xfrm rot="16200000" flipH="1">
            <a:off x="6062245" y="3107482"/>
            <a:ext cx="758256" cy="595747"/>
          </a:xfrm>
          <a:prstGeom prst="bentConnector3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1280745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73794"/>
            <a:ext cx="82285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Observer Pattern (with details of what changed)</a:t>
            </a:r>
          </a:p>
        </p:txBody>
      </p:sp>
      <p:sp>
        <p:nvSpPr>
          <p:cNvPr id="2" name="Rectangle 1"/>
          <p:cNvSpPr/>
          <p:nvPr/>
        </p:nvSpPr>
        <p:spPr>
          <a:xfrm>
            <a:off x="511655" y="2147454"/>
            <a:ext cx="3240948" cy="878774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ObserverOfData</a:t>
            </a:r>
            <a:endParaRPr lang="en-US" sz="2000" b="1" dirty="0">
              <a:solidFill>
                <a:schemeClr val="tx1"/>
              </a:solidFill>
            </a:endParaRP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virtual void notify(Data) = 0;</a:t>
            </a:r>
            <a:endParaRPr lang="en-CA" sz="20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09555" y="2147454"/>
            <a:ext cx="2867890" cy="878774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Subject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void </a:t>
            </a:r>
            <a:r>
              <a:rPr lang="en-US" sz="2000" b="1" dirty="0" err="1">
                <a:solidFill>
                  <a:schemeClr val="tx1"/>
                </a:solidFill>
              </a:rPr>
              <a:t>notifyObservers</a:t>
            </a:r>
            <a:r>
              <a:rPr lang="en-US" sz="2000" b="1" dirty="0">
                <a:solidFill>
                  <a:schemeClr val="tx1"/>
                </a:solidFill>
              </a:rPr>
              <a:t>(Data);</a:t>
            </a:r>
            <a:endParaRPr lang="en-CA" sz="2000" b="1" dirty="0">
              <a:solidFill>
                <a:schemeClr val="tx1"/>
              </a:solidFill>
            </a:endParaRPr>
          </a:p>
        </p:txBody>
      </p:sp>
      <p:sp>
        <p:nvSpPr>
          <p:cNvPr id="4" name="Folded Corner 3"/>
          <p:cNvSpPr/>
          <p:nvPr/>
        </p:nvSpPr>
        <p:spPr>
          <a:xfrm>
            <a:off x="4738254" y="3784484"/>
            <a:ext cx="4001985" cy="1084398"/>
          </a:xfrm>
          <a:prstGeom prst="foldedCorner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notifyObservers</a:t>
            </a:r>
            <a:r>
              <a:rPr lang="en-US" sz="2000" b="1" dirty="0">
                <a:solidFill>
                  <a:schemeClr val="tx1"/>
                </a:solidFill>
              </a:rPr>
              <a:t>(Data)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for each observer in observers,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observer-&gt;notify(Data);</a:t>
            </a:r>
            <a:endParaRPr lang="en-CA" sz="20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1655" y="4120737"/>
            <a:ext cx="3240948" cy="878774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ConcreteObserverOfData</a:t>
            </a:r>
            <a:endParaRPr lang="en-US" sz="2000" b="1" dirty="0">
              <a:solidFill>
                <a:schemeClr val="tx1"/>
              </a:solidFill>
            </a:endParaRP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void notify(Data);</a:t>
            </a:r>
            <a:endParaRPr lang="en-CA" sz="2000" b="1" dirty="0">
              <a:solidFill>
                <a:schemeClr val="tx1"/>
              </a:solidFill>
            </a:endParaRPr>
          </a:p>
        </p:txBody>
      </p:sp>
      <p:sp>
        <p:nvSpPr>
          <p:cNvPr id="6" name="Diamond 5"/>
          <p:cNvSpPr/>
          <p:nvPr/>
        </p:nvSpPr>
        <p:spPr>
          <a:xfrm>
            <a:off x="4298868" y="2433451"/>
            <a:ext cx="410687" cy="306779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Straight Connector 9"/>
          <p:cNvCxnSpPr>
            <a:stCxn id="6" idx="1"/>
            <a:endCxn id="2" idx="3"/>
          </p:cNvCxnSpPr>
          <p:nvPr/>
        </p:nvCxnSpPr>
        <p:spPr>
          <a:xfrm flipH="1">
            <a:off x="3752603" y="2586841"/>
            <a:ext cx="546265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2" name="Straight Arrow Connector 11"/>
          <p:cNvCxnSpPr>
            <a:stCxn id="7" idx="0"/>
            <a:endCxn id="2" idx="2"/>
          </p:cNvCxnSpPr>
          <p:nvPr/>
        </p:nvCxnSpPr>
        <p:spPr>
          <a:xfrm flipV="1">
            <a:off x="2132129" y="3026228"/>
            <a:ext cx="0" cy="1094509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4" name="Elbow Connector 13"/>
          <p:cNvCxnSpPr>
            <a:stCxn id="5" idx="2"/>
            <a:endCxn id="4" idx="0"/>
          </p:cNvCxnSpPr>
          <p:nvPr/>
        </p:nvCxnSpPr>
        <p:spPr>
          <a:xfrm rot="16200000" flipH="1">
            <a:off x="6062245" y="3107482"/>
            <a:ext cx="758256" cy="595747"/>
          </a:xfrm>
          <a:prstGeom prst="bentConnector3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7538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Singleton Pattern revisited.</a:t>
            </a:r>
          </a:p>
        </p:txBody>
      </p:sp>
    </p:spTree>
    <p:extLst>
      <p:ext uri="{BB962C8B-B14F-4D97-AF65-F5344CB8AC3E}">
        <p14:creationId xmlns:p14="http://schemas.microsoft.com/office/powerpoint/2010/main" val="35594716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73794"/>
            <a:ext cx="822858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Observer Pattern in use</a:t>
            </a:r>
          </a:p>
          <a:p>
            <a:endParaRPr lang="en-US" sz="3200" dirty="0"/>
          </a:p>
          <a:p>
            <a:r>
              <a:rPr lang="en-US" sz="3200" dirty="0"/>
              <a:t>Right now, a lot of time is spent wasted on talking to enemies that don’t matter.</a:t>
            </a:r>
          </a:p>
          <a:p>
            <a:endParaRPr lang="en-US" sz="3200" dirty="0"/>
          </a:p>
          <a:p>
            <a:r>
              <a:rPr lang="en-US" sz="3200" dirty="0"/>
              <a:t>Enemies on a map are checked each and every time update gets called, and we need to have them keep track of their activity level.</a:t>
            </a:r>
          </a:p>
          <a:p>
            <a:endParaRPr lang="en-US" sz="3200" dirty="0"/>
          </a:p>
          <a:p>
            <a:r>
              <a:rPr lang="en-US" sz="3200" dirty="0"/>
              <a:t>When the player enters a room, we check ALL enemies on the level, and all triggers to see if they need to be visible,</a:t>
            </a:r>
          </a:p>
        </p:txBody>
      </p:sp>
    </p:spTree>
    <p:extLst>
      <p:ext uri="{BB962C8B-B14F-4D97-AF65-F5344CB8AC3E}">
        <p14:creationId xmlns:p14="http://schemas.microsoft.com/office/powerpoint/2010/main" val="17869454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73794"/>
            <a:ext cx="822858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Observer Pattern in use</a:t>
            </a:r>
          </a:p>
          <a:p>
            <a:endParaRPr lang="en-US" sz="3200" dirty="0"/>
          </a:p>
          <a:p>
            <a:r>
              <a:rPr lang="en-US" sz="3200" dirty="0"/>
              <a:t>Lets assume we have 100 monsters, and 100 triggers on a dungeon level. That’s 10,000 checks.</a:t>
            </a:r>
          </a:p>
          <a:p>
            <a:endParaRPr lang="en-US" sz="3200" dirty="0"/>
          </a:p>
          <a:p>
            <a:r>
              <a:rPr lang="en-US" sz="3200" dirty="0"/>
              <a:t>We can optimize things so we don’t check the triggers every frame (60 times a second), but only when a monster moves, check it against all the triggers.  Since monsters on average move twice a second, that means we’ve knocked the checks down to 1/30</a:t>
            </a:r>
            <a:r>
              <a:rPr lang="en-US" sz="3200" baseline="30000" dirty="0"/>
              <a:t>th</a:t>
            </a:r>
            <a:r>
              <a:rPr lang="en-US" sz="3200" dirty="0"/>
              <a:t> of what they had been.</a:t>
            </a:r>
          </a:p>
        </p:txBody>
      </p:sp>
    </p:spTree>
    <p:extLst>
      <p:ext uri="{BB962C8B-B14F-4D97-AF65-F5344CB8AC3E}">
        <p14:creationId xmlns:p14="http://schemas.microsoft.com/office/powerpoint/2010/main" val="3360608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73794"/>
            <a:ext cx="822858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Observer Pattern in use</a:t>
            </a:r>
          </a:p>
          <a:p>
            <a:endParaRPr lang="en-US" sz="3200" dirty="0"/>
          </a:p>
          <a:p>
            <a:r>
              <a:rPr lang="en-US" sz="3200" dirty="0"/>
              <a:t>But, if a monster is in a room, there is no way it can set off the triggers in another room.</a:t>
            </a:r>
          </a:p>
          <a:p>
            <a:endParaRPr lang="en-US" sz="3200" dirty="0"/>
          </a:p>
          <a:p>
            <a:r>
              <a:rPr lang="en-US" sz="3200" dirty="0"/>
              <a:t>With 9 rooms, we have an average of 11 monsters and 11 triggers in each room.</a:t>
            </a:r>
          </a:p>
          <a:p>
            <a:endParaRPr lang="en-US" sz="3200" dirty="0"/>
          </a:p>
          <a:p>
            <a:r>
              <a:rPr lang="en-US" sz="3200" dirty="0"/>
              <a:t>9x11x11 = 1089 checks.</a:t>
            </a:r>
          </a:p>
          <a:p>
            <a:endParaRPr lang="en-US" sz="3200" dirty="0"/>
          </a:p>
          <a:p>
            <a:r>
              <a:rPr lang="en-US" sz="3200" dirty="0"/>
              <a:t>That is a LOT better than 10,000 checks.  Nearly 10 x better in fact.</a:t>
            </a:r>
          </a:p>
        </p:txBody>
      </p:sp>
    </p:spTree>
    <p:extLst>
      <p:ext uri="{BB962C8B-B14F-4D97-AF65-F5344CB8AC3E}">
        <p14:creationId xmlns:p14="http://schemas.microsoft.com/office/powerpoint/2010/main" val="39766052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73794"/>
            <a:ext cx="822858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Observer Pattern in use</a:t>
            </a:r>
          </a:p>
          <a:p>
            <a:endParaRPr lang="en-US" sz="3200" dirty="0"/>
          </a:p>
          <a:p>
            <a:r>
              <a:rPr lang="en-US" sz="3200" dirty="0"/>
              <a:t>If we had a huge dungeon level, with 100 rooms, and a 1000 monsters and 1000 triggers, we’d be looking at 1,000,000 checks in the old system.</a:t>
            </a:r>
          </a:p>
          <a:p>
            <a:endParaRPr lang="en-US" sz="3200" dirty="0"/>
          </a:p>
          <a:p>
            <a:r>
              <a:rPr lang="en-US" sz="3200" dirty="0"/>
              <a:t>Now, we’d be doing 100 x 10 x 10, which is 10,000 checks – 100 times better than the 1 million checks.</a:t>
            </a:r>
          </a:p>
          <a:p>
            <a:endParaRPr lang="en-US" sz="3200" dirty="0"/>
          </a:p>
          <a:p>
            <a:r>
              <a:rPr lang="en-US" sz="3200" dirty="0"/>
              <a:t>This is definitely worth pursuing.</a:t>
            </a:r>
          </a:p>
        </p:txBody>
      </p:sp>
    </p:spTree>
    <p:extLst>
      <p:ext uri="{BB962C8B-B14F-4D97-AF65-F5344CB8AC3E}">
        <p14:creationId xmlns:p14="http://schemas.microsoft.com/office/powerpoint/2010/main" val="7555877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73794"/>
            <a:ext cx="822858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Observer Pattern in use</a:t>
            </a:r>
          </a:p>
          <a:p>
            <a:endParaRPr lang="en-US" sz="3200" dirty="0"/>
          </a:p>
          <a:p>
            <a:r>
              <a:rPr lang="en-US" sz="3200" dirty="0"/>
              <a:t>We need to change a few things.</a:t>
            </a:r>
          </a:p>
          <a:p>
            <a:endParaRPr lang="en-US" sz="3200" dirty="0"/>
          </a:p>
          <a:p>
            <a:r>
              <a:rPr lang="en-US" sz="3200" dirty="0"/>
              <a:t>First off, we need the ability for the creatures to tell anyone who cares that they have moved.  We were doing some of that already with the enemy proxy.  </a:t>
            </a:r>
          </a:p>
          <a:p>
            <a:endParaRPr lang="en-US" sz="3200" dirty="0"/>
          </a:p>
          <a:p>
            <a:r>
              <a:rPr lang="en-US" sz="3200" dirty="0"/>
              <a:t>But we need more things looking at the state, and we need ALL the updates, all the time.</a:t>
            </a:r>
          </a:p>
        </p:txBody>
      </p:sp>
    </p:spTree>
    <p:extLst>
      <p:ext uri="{BB962C8B-B14F-4D97-AF65-F5344CB8AC3E}">
        <p14:creationId xmlns:p14="http://schemas.microsoft.com/office/powerpoint/2010/main" val="9606478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73794"/>
            <a:ext cx="8228584" cy="58477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3200" dirty="0"/>
              <a:t>Old system</a:t>
            </a:r>
          </a:p>
        </p:txBody>
      </p:sp>
      <p:sp>
        <p:nvSpPr>
          <p:cNvPr id="2" name="Rectangle 1"/>
          <p:cNvSpPr/>
          <p:nvPr/>
        </p:nvSpPr>
        <p:spPr>
          <a:xfrm>
            <a:off x="5718093" y="3417288"/>
            <a:ext cx="1531917" cy="7956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Message Queue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74622" y="3417288"/>
            <a:ext cx="1531917" cy="7956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Thread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74622" y="1822317"/>
            <a:ext cx="1531917" cy="7956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Every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Enemy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18093" y="5135510"/>
            <a:ext cx="1531917" cy="7956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Enemy Proxy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40916" y="5135510"/>
            <a:ext cx="1531917" cy="7956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DEHGE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63946" y="3417288"/>
            <a:ext cx="1531917" cy="7956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Every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Trigger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08826" y="1808728"/>
            <a:ext cx="107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 am here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424851" y="2735030"/>
            <a:ext cx="87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Update</a:t>
            </a:r>
          </a:p>
          <a:p>
            <a:pPr algn="ctr"/>
            <a:r>
              <a:rPr lang="en-US" dirty="0"/>
              <a:t>(varies)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7274" y="2754038"/>
            <a:ext cx="1182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Are you </a:t>
            </a:r>
          </a:p>
          <a:p>
            <a:pPr algn="ctr"/>
            <a:r>
              <a:rPr lang="en-US" dirty="0"/>
              <a:t>here now?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30808" y="4246972"/>
            <a:ext cx="1175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Where are</a:t>
            </a:r>
          </a:p>
          <a:p>
            <a:pPr algn="ctr"/>
            <a:r>
              <a:rPr lang="en-US" dirty="0"/>
              <a:t>you now?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43229" y="2085756"/>
            <a:ext cx="1395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Apply trigger</a:t>
            </a:r>
          </a:p>
          <a:p>
            <a:pPr algn="ctr"/>
            <a:r>
              <a:rPr lang="en-US" dirty="0"/>
              <a:t>to enemy</a:t>
            </a:r>
          </a:p>
        </p:txBody>
      </p:sp>
      <p:cxnSp>
        <p:nvCxnSpPr>
          <p:cNvPr id="19" name="Connector: Elbow 18"/>
          <p:cNvCxnSpPr>
            <a:stCxn id="6" idx="3"/>
            <a:endCxn id="2" idx="0"/>
          </p:cNvCxnSpPr>
          <p:nvPr/>
        </p:nvCxnSpPr>
        <p:spPr>
          <a:xfrm>
            <a:off x="5106539" y="2220140"/>
            <a:ext cx="1377513" cy="1197148"/>
          </a:xfrm>
          <a:prstGeom prst="bentConnector2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9" name="Straight Arrow Connector 28"/>
          <p:cNvCxnSpPr>
            <a:stCxn id="7" idx="0"/>
            <a:endCxn id="2" idx="2"/>
          </p:cNvCxnSpPr>
          <p:nvPr/>
        </p:nvCxnSpPr>
        <p:spPr>
          <a:xfrm flipV="1">
            <a:off x="6484052" y="4212934"/>
            <a:ext cx="0" cy="922576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30" name="TextBox 29"/>
          <p:cNvSpPr txBox="1"/>
          <p:nvPr/>
        </p:nvSpPr>
        <p:spPr>
          <a:xfrm>
            <a:off x="3656321" y="4825044"/>
            <a:ext cx="948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Update</a:t>
            </a:r>
          </a:p>
          <a:p>
            <a:pPr algn="ctr"/>
            <a:r>
              <a:rPr lang="en-US" dirty="0"/>
              <a:t>(60/sec)</a:t>
            </a:r>
          </a:p>
        </p:txBody>
      </p:sp>
      <p:cxnSp>
        <p:nvCxnSpPr>
          <p:cNvPr id="32" name="Straight Arrow Connector 31"/>
          <p:cNvCxnSpPr>
            <a:stCxn id="5" idx="0"/>
            <a:endCxn id="6" idx="2"/>
          </p:cNvCxnSpPr>
          <p:nvPr/>
        </p:nvCxnSpPr>
        <p:spPr>
          <a:xfrm flipV="1">
            <a:off x="4340581" y="2617963"/>
            <a:ext cx="0" cy="799325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5" name="Connector: Elbow 34"/>
          <p:cNvCxnSpPr>
            <a:stCxn id="14" idx="1"/>
            <a:endCxn id="22" idx="2"/>
          </p:cNvCxnSpPr>
          <p:nvPr/>
        </p:nvCxnSpPr>
        <p:spPr>
          <a:xfrm rot="10800000">
            <a:off x="1229906" y="4212935"/>
            <a:ext cx="911011" cy="1320399"/>
          </a:xfrm>
          <a:prstGeom prst="bentConnector2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36" name="TextBox 35"/>
          <p:cNvSpPr txBox="1"/>
          <p:nvPr/>
        </p:nvSpPr>
        <p:spPr>
          <a:xfrm>
            <a:off x="1182094" y="5533333"/>
            <a:ext cx="948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Update</a:t>
            </a:r>
          </a:p>
          <a:p>
            <a:pPr algn="ctr"/>
            <a:r>
              <a:rPr lang="en-US" dirty="0"/>
              <a:t>(60/sec)</a:t>
            </a:r>
          </a:p>
        </p:txBody>
      </p:sp>
      <p:cxnSp>
        <p:nvCxnSpPr>
          <p:cNvPr id="38" name="Connector: Elbow 37"/>
          <p:cNvCxnSpPr>
            <a:stCxn id="22" idx="0"/>
            <a:endCxn id="6" idx="0"/>
          </p:cNvCxnSpPr>
          <p:nvPr/>
        </p:nvCxnSpPr>
        <p:spPr>
          <a:xfrm rot="5400000" flipH="1" flipV="1">
            <a:off x="1987758" y="1064465"/>
            <a:ext cx="1594971" cy="3110676"/>
          </a:xfrm>
          <a:prstGeom prst="bentConnector3">
            <a:avLst>
              <a:gd name="adj1" fmla="val 114333"/>
            </a:avLst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0" name="Connector: Elbow 39"/>
          <p:cNvCxnSpPr>
            <a:stCxn id="22" idx="3"/>
            <a:endCxn id="6" idx="1"/>
          </p:cNvCxnSpPr>
          <p:nvPr/>
        </p:nvCxnSpPr>
        <p:spPr>
          <a:xfrm flipV="1">
            <a:off x="1995863" y="2220140"/>
            <a:ext cx="1578759" cy="1594971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2" name="Connector: Elbow 41"/>
          <p:cNvCxnSpPr>
            <a:stCxn id="14" idx="3"/>
            <a:endCxn id="7" idx="1"/>
          </p:cNvCxnSpPr>
          <p:nvPr/>
        </p:nvCxnSpPr>
        <p:spPr>
          <a:xfrm>
            <a:off x="3672833" y="5533333"/>
            <a:ext cx="2045260" cy="12700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6247940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73794"/>
            <a:ext cx="8228584" cy="58477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3200" dirty="0"/>
              <a:t>New system</a:t>
            </a:r>
          </a:p>
        </p:txBody>
      </p:sp>
      <p:sp>
        <p:nvSpPr>
          <p:cNvPr id="2" name="Rectangle 1"/>
          <p:cNvSpPr/>
          <p:nvPr/>
        </p:nvSpPr>
        <p:spPr>
          <a:xfrm>
            <a:off x="6905513" y="2761539"/>
            <a:ext cx="1531917" cy="7956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Message Queue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12407" y="1143196"/>
            <a:ext cx="1531917" cy="7956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Thread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12407" y="2796105"/>
            <a:ext cx="1531917" cy="7956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Every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Enemy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05513" y="4310491"/>
            <a:ext cx="1531917" cy="7956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Enemy Proxy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05512" y="5943856"/>
            <a:ext cx="1531917" cy="7956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DEHGE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11655" y="4373009"/>
            <a:ext cx="1531917" cy="7956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Triggers in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the room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90014" y="6260260"/>
            <a:ext cx="1227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3a) Notify*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53637" y="2029620"/>
            <a:ext cx="1114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1) Update</a:t>
            </a:r>
          </a:p>
          <a:p>
            <a:pPr algn="ctr"/>
            <a:r>
              <a:rPr lang="en-US" dirty="0"/>
              <a:t>(varies)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0656" y="3705936"/>
            <a:ext cx="1201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4) Are you </a:t>
            </a:r>
          </a:p>
          <a:p>
            <a:pPr algn="ctr"/>
            <a:r>
              <a:rPr lang="en-US" dirty="0"/>
              <a:t>here now?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95764" y="3623450"/>
            <a:ext cx="1175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Where are</a:t>
            </a:r>
          </a:p>
          <a:p>
            <a:pPr algn="ctr"/>
            <a:r>
              <a:rPr lang="en-US" dirty="0"/>
              <a:t>you now?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23210" y="4805992"/>
            <a:ext cx="10709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5) Apply </a:t>
            </a:r>
          </a:p>
          <a:p>
            <a:pPr algn="ctr"/>
            <a:r>
              <a:rPr lang="en-US" dirty="0"/>
              <a:t>trigger</a:t>
            </a:r>
          </a:p>
          <a:p>
            <a:pPr algn="ctr"/>
            <a:r>
              <a:rPr lang="en-US" dirty="0"/>
              <a:t>to enemy</a:t>
            </a:r>
          </a:p>
        </p:txBody>
      </p:sp>
      <p:cxnSp>
        <p:nvCxnSpPr>
          <p:cNvPr id="19" name="Connector: Elbow 18"/>
          <p:cNvCxnSpPr>
            <a:stCxn id="6" idx="3"/>
            <a:endCxn id="2" idx="0"/>
          </p:cNvCxnSpPr>
          <p:nvPr/>
        </p:nvCxnSpPr>
        <p:spPr>
          <a:xfrm flipV="1">
            <a:off x="4344324" y="2761539"/>
            <a:ext cx="3327148" cy="432389"/>
          </a:xfrm>
          <a:prstGeom prst="bentConnector4">
            <a:avLst>
              <a:gd name="adj1" fmla="val 44611"/>
              <a:gd name="adj2" fmla="val 226034"/>
            </a:avLst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9" name="Straight Arrow Connector 28"/>
          <p:cNvCxnSpPr>
            <a:stCxn id="7" idx="0"/>
            <a:endCxn id="2" idx="2"/>
          </p:cNvCxnSpPr>
          <p:nvPr/>
        </p:nvCxnSpPr>
        <p:spPr>
          <a:xfrm flipV="1">
            <a:off x="7671472" y="3557185"/>
            <a:ext cx="0" cy="753306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30" name="TextBox 29"/>
          <p:cNvSpPr txBox="1"/>
          <p:nvPr/>
        </p:nvSpPr>
        <p:spPr>
          <a:xfrm>
            <a:off x="7686126" y="5174638"/>
            <a:ext cx="948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Update</a:t>
            </a:r>
          </a:p>
          <a:p>
            <a:pPr algn="ctr"/>
            <a:r>
              <a:rPr lang="en-US" dirty="0"/>
              <a:t>(60/sec)</a:t>
            </a:r>
          </a:p>
        </p:txBody>
      </p:sp>
      <p:cxnSp>
        <p:nvCxnSpPr>
          <p:cNvPr id="32" name="Straight Arrow Connector 31"/>
          <p:cNvCxnSpPr>
            <a:cxnSpLocks/>
            <a:stCxn id="5" idx="2"/>
            <a:endCxn id="6" idx="0"/>
          </p:cNvCxnSpPr>
          <p:nvPr/>
        </p:nvCxnSpPr>
        <p:spPr>
          <a:xfrm>
            <a:off x="3578366" y="1938842"/>
            <a:ext cx="0" cy="857263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8" name="Connector: Elbow 37"/>
          <p:cNvCxnSpPr>
            <a:cxnSpLocks/>
            <a:stCxn id="22" idx="1"/>
            <a:endCxn id="71" idx="1"/>
          </p:cNvCxnSpPr>
          <p:nvPr/>
        </p:nvCxnSpPr>
        <p:spPr>
          <a:xfrm rot="10800000">
            <a:off x="511653" y="3159362"/>
            <a:ext cx="2" cy="1611470"/>
          </a:xfrm>
          <a:prstGeom prst="bentConnector3">
            <a:avLst>
              <a:gd name="adj1" fmla="val 11430100000"/>
            </a:avLst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0" name="Connector: Elbow 39"/>
          <p:cNvCxnSpPr>
            <a:cxnSpLocks/>
            <a:stCxn id="22" idx="3"/>
            <a:endCxn id="71" idx="3"/>
          </p:cNvCxnSpPr>
          <p:nvPr/>
        </p:nvCxnSpPr>
        <p:spPr>
          <a:xfrm flipH="1" flipV="1">
            <a:off x="2043570" y="3159362"/>
            <a:ext cx="2" cy="1611470"/>
          </a:xfrm>
          <a:prstGeom prst="bentConnector3">
            <a:avLst>
              <a:gd name="adj1" fmla="val -11430000000"/>
            </a:avLst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2" name="Connector: Elbow 41"/>
          <p:cNvCxnSpPr>
            <a:cxnSpLocks/>
            <a:stCxn id="14" idx="0"/>
            <a:endCxn id="7" idx="2"/>
          </p:cNvCxnSpPr>
          <p:nvPr/>
        </p:nvCxnSpPr>
        <p:spPr>
          <a:xfrm rot="5400000" flipH="1" flipV="1">
            <a:off x="7252612" y="5524997"/>
            <a:ext cx="837719" cy="1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45" name="Rectangle 44"/>
          <p:cNvSpPr/>
          <p:nvPr/>
        </p:nvSpPr>
        <p:spPr>
          <a:xfrm>
            <a:off x="5063702" y="5609672"/>
            <a:ext cx="1531917" cy="7956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Room or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Hallway</a:t>
            </a:r>
          </a:p>
        </p:txBody>
      </p:sp>
      <p:cxnSp>
        <p:nvCxnSpPr>
          <p:cNvPr id="47" name="Connector: Elbow 46"/>
          <p:cNvCxnSpPr>
            <a:cxnSpLocks/>
            <a:stCxn id="6" idx="3"/>
            <a:endCxn id="45" idx="0"/>
          </p:cNvCxnSpPr>
          <p:nvPr/>
        </p:nvCxnSpPr>
        <p:spPr>
          <a:xfrm>
            <a:off x="4344324" y="3193928"/>
            <a:ext cx="1485337" cy="2415744"/>
          </a:xfrm>
          <a:prstGeom prst="bentConnector2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9" name="Connector: Elbow 48"/>
          <p:cNvCxnSpPr>
            <a:cxnSpLocks/>
            <a:stCxn id="45" idx="2"/>
            <a:endCxn id="22" idx="2"/>
          </p:cNvCxnSpPr>
          <p:nvPr/>
        </p:nvCxnSpPr>
        <p:spPr>
          <a:xfrm rot="5400000" flipH="1">
            <a:off x="2935306" y="3510964"/>
            <a:ext cx="1236663" cy="4552047"/>
          </a:xfrm>
          <a:prstGeom prst="bentConnector3">
            <a:avLst>
              <a:gd name="adj1" fmla="val -18485"/>
            </a:avLst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55" name="Connector: Elbow 54"/>
          <p:cNvCxnSpPr>
            <a:stCxn id="45" idx="1"/>
            <a:endCxn id="6" idx="2"/>
          </p:cNvCxnSpPr>
          <p:nvPr/>
        </p:nvCxnSpPr>
        <p:spPr>
          <a:xfrm rot="10800000">
            <a:off x="3578366" y="3591751"/>
            <a:ext cx="1485336" cy="2415744"/>
          </a:xfrm>
          <a:prstGeom prst="bentConnector2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67" name="TextBox 66"/>
          <p:cNvSpPr txBox="1"/>
          <p:nvPr/>
        </p:nvSpPr>
        <p:spPr>
          <a:xfrm>
            <a:off x="4382720" y="2546874"/>
            <a:ext cx="1386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2) Notify* all</a:t>
            </a:r>
          </a:p>
          <a:p>
            <a:pPr algn="ctr"/>
            <a:r>
              <a:rPr lang="en-US" dirty="0"/>
              <a:t>observers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11653" y="2761539"/>
            <a:ext cx="1531917" cy="7956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The enemy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that moved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583164" y="4228975"/>
            <a:ext cx="15127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3b) Stop </a:t>
            </a:r>
          </a:p>
          <a:p>
            <a:pPr algn="ctr"/>
            <a:r>
              <a:rPr lang="en-US" dirty="0"/>
              <a:t>notifying this</a:t>
            </a:r>
          </a:p>
          <a:p>
            <a:pPr algn="ctr"/>
            <a:r>
              <a:rPr lang="en-US" dirty="0"/>
              <a:t>room because</a:t>
            </a:r>
          </a:p>
          <a:p>
            <a:pPr algn="ctr"/>
            <a:r>
              <a:rPr lang="en-US" dirty="0"/>
              <a:t>the enemy is</a:t>
            </a:r>
          </a:p>
          <a:p>
            <a:pPr algn="ctr"/>
            <a:r>
              <a:rPr lang="en-US" dirty="0"/>
              <a:t>not inside</a:t>
            </a:r>
          </a:p>
          <a:p>
            <a:pPr algn="ctr"/>
            <a:r>
              <a:rPr lang="en-US" dirty="0"/>
              <a:t>it anymore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155953" y="756992"/>
            <a:ext cx="2340769" cy="12003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* Notification includes</a:t>
            </a:r>
          </a:p>
          <a:p>
            <a:r>
              <a:rPr lang="en-US" dirty="0"/>
              <a:t>a pointer to the enemy</a:t>
            </a:r>
          </a:p>
          <a:p>
            <a:r>
              <a:rPr lang="en-US" dirty="0"/>
              <a:t>and a pointer to the</a:t>
            </a:r>
          </a:p>
          <a:p>
            <a:r>
              <a:rPr lang="en-US" dirty="0"/>
              <a:t>new enemy state</a:t>
            </a:r>
          </a:p>
        </p:txBody>
      </p:sp>
    </p:spTree>
    <p:extLst>
      <p:ext uri="{BB962C8B-B14F-4D97-AF65-F5344CB8AC3E}">
        <p14:creationId xmlns:p14="http://schemas.microsoft.com/office/powerpoint/2010/main" val="20212727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73794"/>
            <a:ext cx="8228584" cy="58477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3200" dirty="0"/>
              <a:t>New system</a:t>
            </a:r>
          </a:p>
        </p:txBody>
      </p:sp>
      <p:sp>
        <p:nvSpPr>
          <p:cNvPr id="5" name="Rectangle 4"/>
          <p:cNvSpPr/>
          <p:nvPr/>
        </p:nvSpPr>
        <p:spPr>
          <a:xfrm>
            <a:off x="4403897" y="946393"/>
            <a:ext cx="1531917" cy="7956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Thread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03898" y="2869297"/>
            <a:ext cx="1531917" cy="7956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Enemy that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moved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94286" y="4431083"/>
            <a:ext cx="1531917" cy="7956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Door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03236" y="5602500"/>
            <a:ext cx="1001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3) Notify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69857" y="2066322"/>
            <a:ext cx="1114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1) Update</a:t>
            </a:r>
          </a:p>
          <a:p>
            <a:pPr algn="ctr"/>
            <a:r>
              <a:rPr lang="en-US" dirty="0"/>
              <a:t>(varies)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11744" y="4162928"/>
            <a:ext cx="1201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4) Are you </a:t>
            </a:r>
          </a:p>
          <a:p>
            <a:pPr algn="ctr"/>
            <a:r>
              <a:rPr lang="en-US" dirty="0"/>
              <a:t>here now?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5014" y="4857398"/>
            <a:ext cx="1244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5) Am I </a:t>
            </a:r>
          </a:p>
          <a:p>
            <a:pPr algn="ctr"/>
            <a:r>
              <a:rPr lang="en-US" dirty="0"/>
              <a:t>inside you?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558105" y="5604422"/>
            <a:ext cx="1531917" cy="7956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Room</a:t>
            </a:r>
          </a:p>
        </p:txBody>
      </p:sp>
      <p:cxnSp>
        <p:nvCxnSpPr>
          <p:cNvPr id="49" name="Connector: Elbow 48"/>
          <p:cNvCxnSpPr>
            <a:cxnSpLocks/>
            <a:stCxn id="45" idx="1"/>
            <a:endCxn id="22" idx="2"/>
          </p:cNvCxnSpPr>
          <p:nvPr/>
        </p:nvCxnSpPr>
        <p:spPr>
          <a:xfrm rot="10800000">
            <a:off x="2460245" y="5226729"/>
            <a:ext cx="3097860" cy="775516"/>
          </a:xfrm>
          <a:prstGeom prst="bentConnector2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67" name="TextBox 66"/>
          <p:cNvSpPr txBox="1"/>
          <p:nvPr/>
        </p:nvSpPr>
        <p:spPr>
          <a:xfrm>
            <a:off x="5935815" y="2852270"/>
            <a:ext cx="1001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2) Notify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658856" y="2605368"/>
            <a:ext cx="1884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6) Start notifying</a:t>
            </a:r>
          </a:p>
          <a:p>
            <a:pPr algn="ctr"/>
            <a:r>
              <a:rPr lang="en-US" dirty="0"/>
              <a:t>this room/hallway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10778" y="1716238"/>
            <a:ext cx="1531917" cy="7956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Rooms and Hallways</a:t>
            </a:r>
          </a:p>
        </p:txBody>
      </p:sp>
      <p:cxnSp>
        <p:nvCxnSpPr>
          <p:cNvPr id="11" name="Connector: Elbow 10"/>
          <p:cNvCxnSpPr>
            <a:cxnSpLocks/>
            <a:stCxn id="6" idx="3"/>
            <a:endCxn id="45" idx="0"/>
          </p:cNvCxnSpPr>
          <p:nvPr/>
        </p:nvCxnSpPr>
        <p:spPr>
          <a:xfrm>
            <a:off x="5935815" y="3267120"/>
            <a:ext cx="388249" cy="2337302"/>
          </a:xfrm>
          <a:prstGeom prst="bentConnector2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3" name="Connector: Elbow 12"/>
          <p:cNvCxnSpPr>
            <a:cxnSpLocks/>
            <a:stCxn id="22" idx="3"/>
            <a:endCxn id="6" idx="2"/>
          </p:cNvCxnSpPr>
          <p:nvPr/>
        </p:nvCxnSpPr>
        <p:spPr>
          <a:xfrm flipV="1">
            <a:off x="3226203" y="3664943"/>
            <a:ext cx="1943654" cy="1163963"/>
          </a:xfrm>
          <a:prstGeom prst="bentConnector2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6" name="Connector: Elbow 15"/>
          <p:cNvCxnSpPr>
            <a:cxnSpLocks/>
            <a:stCxn id="22" idx="1"/>
            <a:endCxn id="31" idx="2"/>
          </p:cNvCxnSpPr>
          <p:nvPr/>
        </p:nvCxnSpPr>
        <p:spPr>
          <a:xfrm rot="10800000">
            <a:off x="1076738" y="2511884"/>
            <a:ext cx="617549" cy="2317022"/>
          </a:xfrm>
          <a:prstGeom prst="bentConnector2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6" name="Connector: Elbow 25"/>
          <p:cNvCxnSpPr>
            <a:stCxn id="22" idx="0"/>
            <a:endCxn id="6" idx="1"/>
          </p:cNvCxnSpPr>
          <p:nvPr/>
        </p:nvCxnSpPr>
        <p:spPr>
          <a:xfrm rot="5400000" flipH="1" flipV="1">
            <a:off x="2850090" y="2877276"/>
            <a:ext cx="1163963" cy="1943653"/>
          </a:xfrm>
          <a:prstGeom prst="bentConnector2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8" name="Straight Arrow Connector 47"/>
          <p:cNvCxnSpPr>
            <a:stCxn id="5" idx="2"/>
            <a:endCxn id="6" idx="0"/>
          </p:cNvCxnSpPr>
          <p:nvPr/>
        </p:nvCxnSpPr>
        <p:spPr>
          <a:xfrm>
            <a:off x="5169856" y="1742039"/>
            <a:ext cx="1" cy="1127258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3937230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73794"/>
            <a:ext cx="82285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Observer Pattern in use</a:t>
            </a:r>
          </a:p>
          <a:p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780057" y="2153824"/>
            <a:ext cx="2331503" cy="193280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0"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79037" y="2153824"/>
            <a:ext cx="2331503" cy="193280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0"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111560" y="2738866"/>
            <a:ext cx="1967477" cy="69013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0">
            <a:solidFill>
              <a:schemeClr val="accent2">
                <a:lumMod val="7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ross 4"/>
          <p:cNvSpPr/>
          <p:nvPr/>
        </p:nvSpPr>
        <p:spPr>
          <a:xfrm>
            <a:off x="3007552" y="2979925"/>
            <a:ext cx="208016" cy="208016"/>
          </a:xfrm>
          <a:prstGeom prst="plus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ross 8"/>
          <p:cNvSpPr/>
          <p:nvPr/>
        </p:nvSpPr>
        <p:spPr>
          <a:xfrm>
            <a:off x="1824464" y="3986957"/>
            <a:ext cx="208016" cy="208016"/>
          </a:xfrm>
          <a:prstGeom prst="plus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/>
          <p:cNvSpPr/>
          <p:nvPr/>
        </p:nvSpPr>
        <p:spPr>
          <a:xfrm>
            <a:off x="6189171" y="3986957"/>
            <a:ext cx="208016" cy="208016"/>
          </a:xfrm>
          <a:prstGeom prst="plus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/>
          <p:cNvSpPr/>
          <p:nvPr/>
        </p:nvSpPr>
        <p:spPr>
          <a:xfrm>
            <a:off x="4979362" y="2979925"/>
            <a:ext cx="208016" cy="208016"/>
          </a:xfrm>
          <a:prstGeom prst="plus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Chevron 6"/>
          <p:cNvSpPr/>
          <p:nvPr/>
        </p:nvSpPr>
        <p:spPr>
          <a:xfrm rot="16200000">
            <a:off x="1226423" y="2591740"/>
            <a:ext cx="195014" cy="199130"/>
          </a:xfrm>
          <a:prstGeom prst="chevron">
            <a:avLst/>
          </a:prstGeom>
          <a:solidFill>
            <a:srgbClr val="FF9966"/>
          </a:solidFill>
          <a:ln>
            <a:solidFill>
              <a:srgbClr val="FF99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hevron 11"/>
          <p:cNvSpPr/>
          <p:nvPr/>
        </p:nvSpPr>
        <p:spPr>
          <a:xfrm rot="16200000">
            <a:off x="1644729" y="3118169"/>
            <a:ext cx="195014" cy="199130"/>
          </a:xfrm>
          <a:prstGeom prst="chevron">
            <a:avLst/>
          </a:prstGeom>
          <a:solidFill>
            <a:srgbClr val="FF9966"/>
          </a:solidFill>
          <a:ln>
            <a:solidFill>
              <a:srgbClr val="FF99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Chevron 12"/>
          <p:cNvSpPr/>
          <p:nvPr/>
        </p:nvSpPr>
        <p:spPr>
          <a:xfrm rot="16200000">
            <a:off x="2210162" y="2591740"/>
            <a:ext cx="195014" cy="199130"/>
          </a:xfrm>
          <a:prstGeom prst="chevron">
            <a:avLst/>
          </a:prstGeom>
          <a:solidFill>
            <a:srgbClr val="FF9966"/>
          </a:solidFill>
          <a:ln>
            <a:solidFill>
              <a:srgbClr val="FF99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Chevron 13"/>
          <p:cNvSpPr/>
          <p:nvPr/>
        </p:nvSpPr>
        <p:spPr>
          <a:xfrm rot="16200000">
            <a:off x="5761478" y="3426942"/>
            <a:ext cx="195014" cy="199130"/>
          </a:xfrm>
          <a:prstGeom prst="chevron">
            <a:avLst/>
          </a:prstGeom>
          <a:solidFill>
            <a:srgbClr val="FF9966"/>
          </a:solidFill>
          <a:ln>
            <a:solidFill>
              <a:srgbClr val="FF99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hevron 14"/>
          <p:cNvSpPr/>
          <p:nvPr/>
        </p:nvSpPr>
        <p:spPr>
          <a:xfrm rot="16200000">
            <a:off x="6299680" y="2639301"/>
            <a:ext cx="195014" cy="199130"/>
          </a:xfrm>
          <a:prstGeom prst="chevron">
            <a:avLst/>
          </a:prstGeom>
          <a:solidFill>
            <a:srgbClr val="FF9966"/>
          </a:solidFill>
          <a:ln>
            <a:solidFill>
              <a:srgbClr val="FF99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hevron 15"/>
          <p:cNvSpPr/>
          <p:nvPr/>
        </p:nvSpPr>
        <p:spPr>
          <a:xfrm rot="16200000">
            <a:off x="6912893" y="3563200"/>
            <a:ext cx="195014" cy="199130"/>
          </a:xfrm>
          <a:prstGeom prst="chevron">
            <a:avLst/>
          </a:prstGeom>
          <a:solidFill>
            <a:srgbClr val="FF9966"/>
          </a:solidFill>
          <a:ln>
            <a:solidFill>
              <a:srgbClr val="FF99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Smiley Face 16"/>
          <p:cNvSpPr/>
          <p:nvPr/>
        </p:nvSpPr>
        <p:spPr>
          <a:xfrm>
            <a:off x="3705270" y="2979925"/>
            <a:ext cx="234235" cy="190572"/>
          </a:xfrm>
          <a:prstGeom prst="smileyFac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miley Face 17"/>
          <p:cNvSpPr/>
          <p:nvPr/>
        </p:nvSpPr>
        <p:spPr>
          <a:xfrm>
            <a:off x="2190441" y="2979925"/>
            <a:ext cx="234235" cy="190572"/>
          </a:xfrm>
          <a:prstGeom prst="smileyFac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miley Face 18"/>
          <p:cNvSpPr/>
          <p:nvPr/>
        </p:nvSpPr>
        <p:spPr>
          <a:xfrm>
            <a:off x="4971202" y="2988647"/>
            <a:ext cx="234235" cy="190572"/>
          </a:xfrm>
          <a:prstGeom prst="smileyFac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772421" y="1758890"/>
            <a:ext cx="90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Room 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77034" y="1758890"/>
            <a:ext cx="90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Room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55868" y="2305398"/>
            <a:ext cx="108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Hallway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9022" y="4602336"/>
            <a:ext cx="838761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The Red monster is in room 1.  </a:t>
            </a:r>
          </a:p>
          <a:p>
            <a:r>
              <a:rPr lang="en-US" sz="3200" dirty="0"/>
              <a:t>The Green monster is in hallway 1.  </a:t>
            </a:r>
          </a:p>
          <a:p>
            <a:r>
              <a:rPr lang="en-US" sz="3200" dirty="0"/>
              <a:t>The Blue monster, being on a doorway, </a:t>
            </a:r>
          </a:p>
          <a:p>
            <a:r>
              <a:rPr lang="en-US" sz="3200" dirty="0"/>
              <a:t>is considered to be in both hallway 1 and room 2.</a:t>
            </a:r>
          </a:p>
        </p:txBody>
      </p:sp>
    </p:spTree>
    <p:extLst>
      <p:ext uri="{BB962C8B-B14F-4D97-AF65-F5344CB8AC3E}">
        <p14:creationId xmlns:p14="http://schemas.microsoft.com/office/powerpoint/2010/main" val="35955356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73794"/>
            <a:ext cx="82285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Observer Pattern in use</a:t>
            </a:r>
          </a:p>
          <a:p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780057" y="2153824"/>
            <a:ext cx="2331503" cy="193280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0"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79037" y="2153824"/>
            <a:ext cx="2331503" cy="193280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0"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111560" y="2738866"/>
            <a:ext cx="1967477" cy="69013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0">
            <a:solidFill>
              <a:schemeClr val="accent2">
                <a:lumMod val="7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ross 4"/>
          <p:cNvSpPr/>
          <p:nvPr/>
        </p:nvSpPr>
        <p:spPr>
          <a:xfrm>
            <a:off x="3007552" y="2979925"/>
            <a:ext cx="208016" cy="208016"/>
          </a:xfrm>
          <a:prstGeom prst="plus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ross 8"/>
          <p:cNvSpPr/>
          <p:nvPr/>
        </p:nvSpPr>
        <p:spPr>
          <a:xfrm>
            <a:off x="1824464" y="3986957"/>
            <a:ext cx="208016" cy="208016"/>
          </a:xfrm>
          <a:prstGeom prst="plus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/>
          <p:cNvSpPr/>
          <p:nvPr/>
        </p:nvSpPr>
        <p:spPr>
          <a:xfrm>
            <a:off x="6189171" y="3986957"/>
            <a:ext cx="208016" cy="208016"/>
          </a:xfrm>
          <a:prstGeom prst="plus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/>
          <p:cNvSpPr/>
          <p:nvPr/>
        </p:nvSpPr>
        <p:spPr>
          <a:xfrm>
            <a:off x="4979362" y="2979925"/>
            <a:ext cx="208016" cy="208016"/>
          </a:xfrm>
          <a:prstGeom prst="plus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Chevron 6"/>
          <p:cNvSpPr/>
          <p:nvPr/>
        </p:nvSpPr>
        <p:spPr>
          <a:xfrm rot="16200000">
            <a:off x="1226423" y="2591740"/>
            <a:ext cx="195014" cy="199130"/>
          </a:xfrm>
          <a:prstGeom prst="chevron">
            <a:avLst/>
          </a:prstGeom>
          <a:solidFill>
            <a:srgbClr val="FF9966"/>
          </a:solidFill>
          <a:ln>
            <a:solidFill>
              <a:srgbClr val="FF99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hevron 11"/>
          <p:cNvSpPr/>
          <p:nvPr/>
        </p:nvSpPr>
        <p:spPr>
          <a:xfrm rot="16200000">
            <a:off x="1644729" y="3118169"/>
            <a:ext cx="195014" cy="199130"/>
          </a:xfrm>
          <a:prstGeom prst="chevron">
            <a:avLst/>
          </a:prstGeom>
          <a:solidFill>
            <a:srgbClr val="FF9966"/>
          </a:solidFill>
          <a:ln>
            <a:solidFill>
              <a:srgbClr val="FF99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Chevron 12"/>
          <p:cNvSpPr/>
          <p:nvPr/>
        </p:nvSpPr>
        <p:spPr>
          <a:xfrm rot="16200000">
            <a:off x="2210162" y="2591740"/>
            <a:ext cx="195014" cy="199130"/>
          </a:xfrm>
          <a:prstGeom prst="chevron">
            <a:avLst/>
          </a:prstGeom>
          <a:solidFill>
            <a:srgbClr val="FF9966"/>
          </a:solidFill>
          <a:ln>
            <a:solidFill>
              <a:srgbClr val="FF99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Chevron 13"/>
          <p:cNvSpPr/>
          <p:nvPr/>
        </p:nvSpPr>
        <p:spPr>
          <a:xfrm rot="16200000">
            <a:off x="5761478" y="3426942"/>
            <a:ext cx="195014" cy="199130"/>
          </a:xfrm>
          <a:prstGeom prst="chevron">
            <a:avLst/>
          </a:prstGeom>
          <a:solidFill>
            <a:srgbClr val="FF9966"/>
          </a:solidFill>
          <a:ln>
            <a:solidFill>
              <a:srgbClr val="FF99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hevron 14"/>
          <p:cNvSpPr/>
          <p:nvPr/>
        </p:nvSpPr>
        <p:spPr>
          <a:xfrm rot="16200000">
            <a:off x="6299680" y="2639301"/>
            <a:ext cx="195014" cy="199130"/>
          </a:xfrm>
          <a:prstGeom prst="chevron">
            <a:avLst/>
          </a:prstGeom>
          <a:solidFill>
            <a:srgbClr val="FF9966"/>
          </a:solidFill>
          <a:ln>
            <a:solidFill>
              <a:srgbClr val="FF99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hevron 15"/>
          <p:cNvSpPr/>
          <p:nvPr/>
        </p:nvSpPr>
        <p:spPr>
          <a:xfrm rot="16200000">
            <a:off x="6912893" y="3563200"/>
            <a:ext cx="195014" cy="199130"/>
          </a:xfrm>
          <a:prstGeom prst="chevron">
            <a:avLst/>
          </a:prstGeom>
          <a:solidFill>
            <a:srgbClr val="FF9966"/>
          </a:solidFill>
          <a:ln>
            <a:solidFill>
              <a:srgbClr val="FF99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Smiley Face 16"/>
          <p:cNvSpPr/>
          <p:nvPr/>
        </p:nvSpPr>
        <p:spPr>
          <a:xfrm>
            <a:off x="3705270" y="2979925"/>
            <a:ext cx="234235" cy="190572"/>
          </a:xfrm>
          <a:prstGeom prst="smileyFac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miley Face 17"/>
          <p:cNvSpPr/>
          <p:nvPr/>
        </p:nvSpPr>
        <p:spPr>
          <a:xfrm>
            <a:off x="2190441" y="2979925"/>
            <a:ext cx="234235" cy="190572"/>
          </a:xfrm>
          <a:prstGeom prst="smileyFac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miley Face 18"/>
          <p:cNvSpPr/>
          <p:nvPr/>
        </p:nvSpPr>
        <p:spPr>
          <a:xfrm>
            <a:off x="5235551" y="2988647"/>
            <a:ext cx="234235" cy="190572"/>
          </a:xfrm>
          <a:prstGeom prst="smileyFac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772421" y="1758890"/>
            <a:ext cx="90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Room 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77034" y="1758890"/>
            <a:ext cx="90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Room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55868" y="2305398"/>
            <a:ext cx="108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Hallway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9022" y="4602336"/>
            <a:ext cx="88326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Blue moves right.  Hallway 1 no longer thinks Blue is</a:t>
            </a:r>
          </a:p>
          <a:p>
            <a:r>
              <a:rPr lang="en-US" sz="3200" dirty="0"/>
              <a:t>inside it, and stops observing it.  Room 2 continues</a:t>
            </a:r>
          </a:p>
          <a:p>
            <a:r>
              <a:rPr lang="en-US" sz="3200" dirty="0"/>
              <a:t>to watch it.</a:t>
            </a:r>
          </a:p>
        </p:txBody>
      </p:sp>
    </p:spTree>
    <p:extLst>
      <p:ext uri="{BB962C8B-B14F-4D97-AF65-F5344CB8AC3E}">
        <p14:creationId xmlns:p14="http://schemas.microsoft.com/office/powerpoint/2010/main" val="3525636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Singleton Pattern revisited.</a:t>
            </a:r>
          </a:p>
        </p:txBody>
      </p:sp>
      <p:pic>
        <p:nvPicPr>
          <p:cNvPr id="1026" name="Picture 2" descr="http://imgdesc.ru/images/2014/08/02/c5adae69a5830bf27d561c3bdea3d5d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503" y="1249792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2032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73794"/>
            <a:ext cx="82285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Observer Pattern in use</a:t>
            </a:r>
          </a:p>
          <a:p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780057" y="2153824"/>
            <a:ext cx="2331503" cy="193280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0"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79037" y="2153824"/>
            <a:ext cx="2331503" cy="193280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0"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111560" y="2738866"/>
            <a:ext cx="1967477" cy="69013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0">
            <a:solidFill>
              <a:schemeClr val="accent2">
                <a:lumMod val="7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ross 4"/>
          <p:cNvSpPr/>
          <p:nvPr/>
        </p:nvSpPr>
        <p:spPr>
          <a:xfrm>
            <a:off x="3007552" y="2979925"/>
            <a:ext cx="208016" cy="208016"/>
          </a:xfrm>
          <a:prstGeom prst="plus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ross 8"/>
          <p:cNvSpPr/>
          <p:nvPr/>
        </p:nvSpPr>
        <p:spPr>
          <a:xfrm>
            <a:off x="1824464" y="3986957"/>
            <a:ext cx="208016" cy="208016"/>
          </a:xfrm>
          <a:prstGeom prst="plus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/>
          <p:cNvSpPr/>
          <p:nvPr/>
        </p:nvSpPr>
        <p:spPr>
          <a:xfrm>
            <a:off x="6189171" y="3986957"/>
            <a:ext cx="208016" cy="208016"/>
          </a:xfrm>
          <a:prstGeom prst="plus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/>
          <p:cNvSpPr/>
          <p:nvPr/>
        </p:nvSpPr>
        <p:spPr>
          <a:xfrm>
            <a:off x="4979362" y="2979925"/>
            <a:ext cx="208016" cy="208016"/>
          </a:xfrm>
          <a:prstGeom prst="plus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Chevron 6"/>
          <p:cNvSpPr/>
          <p:nvPr/>
        </p:nvSpPr>
        <p:spPr>
          <a:xfrm rot="16200000">
            <a:off x="1226423" y="2591740"/>
            <a:ext cx="195014" cy="199130"/>
          </a:xfrm>
          <a:prstGeom prst="chevron">
            <a:avLst/>
          </a:prstGeom>
          <a:solidFill>
            <a:srgbClr val="FF9966"/>
          </a:solidFill>
          <a:ln>
            <a:solidFill>
              <a:srgbClr val="FF99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hevron 11"/>
          <p:cNvSpPr/>
          <p:nvPr/>
        </p:nvSpPr>
        <p:spPr>
          <a:xfrm rot="16200000">
            <a:off x="1644729" y="3118169"/>
            <a:ext cx="195014" cy="199130"/>
          </a:xfrm>
          <a:prstGeom prst="chevron">
            <a:avLst/>
          </a:prstGeom>
          <a:solidFill>
            <a:srgbClr val="FF9966"/>
          </a:solidFill>
          <a:ln>
            <a:solidFill>
              <a:srgbClr val="FF99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Chevron 12"/>
          <p:cNvSpPr/>
          <p:nvPr/>
        </p:nvSpPr>
        <p:spPr>
          <a:xfrm rot="16200000">
            <a:off x="2210162" y="2591740"/>
            <a:ext cx="195014" cy="199130"/>
          </a:xfrm>
          <a:prstGeom prst="chevron">
            <a:avLst/>
          </a:prstGeom>
          <a:solidFill>
            <a:srgbClr val="FF9966"/>
          </a:solidFill>
          <a:ln>
            <a:solidFill>
              <a:srgbClr val="FF99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Chevron 13"/>
          <p:cNvSpPr/>
          <p:nvPr/>
        </p:nvSpPr>
        <p:spPr>
          <a:xfrm rot="16200000">
            <a:off x="5761478" y="3426942"/>
            <a:ext cx="195014" cy="199130"/>
          </a:xfrm>
          <a:prstGeom prst="chevron">
            <a:avLst/>
          </a:prstGeom>
          <a:solidFill>
            <a:srgbClr val="FF9966"/>
          </a:solidFill>
          <a:ln>
            <a:solidFill>
              <a:srgbClr val="FF99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hevron 14"/>
          <p:cNvSpPr/>
          <p:nvPr/>
        </p:nvSpPr>
        <p:spPr>
          <a:xfrm rot="16200000">
            <a:off x="6299680" y="2639301"/>
            <a:ext cx="195014" cy="199130"/>
          </a:xfrm>
          <a:prstGeom prst="chevron">
            <a:avLst/>
          </a:prstGeom>
          <a:solidFill>
            <a:srgbClr val="FF9966"/>
          </a:solidFill>
          <a:ln>
            <a:solidFill>
              <a:srgbClr val="FF99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hevron 15"/>
          <p:cNvSpPr/>
          <p:nvPr/>
        </p:nvSpPr>
        <p:spPr>
          <a:xfrm rot="16200000">
            <a:off x="6912893" y="3563200"/>
            <a:ext cx="195014" cy="199130"/>
          </a:xfrm>
          <a:prstGeom prst="chevron">
            <a:avLst/>
          </a:prstGeom>
          <a:solidFill>
            <a:srgbClr val="FF9966"/>
          </a:solidFill>
          <a:ln>
            <a:solidFill>
              <a:srgbClr val="FF99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Smiley Face 16"/>
          <p:cNvSpPr/>
          <p:nvPr/>
        </p:nvSpPr>
        <p:spPr>
          <a:xfrm>
            <a:off x="3705270" y="2979925"/>
            <a:ext cx="234235" cy="190572"/>
          </a:xfrm>
          <a:prstGeom prst="smileyFac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miley Face 17"/>
          <p:cNvSpPr/>
          <p:nvPr/>
        </p:nvSpPr>
        <p:spPr>
          <a:xfrm>
            <a:off x="2190441" y="2979925"/>
            <a:ext cx="234235" cy="190572"/>
          </a:xfrm>
          <a:prstGeom prst="smileyFac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miley Face 18"/>
          <p:cNvSpPr/>
          <p:nvPr/>
        </p:nvSpPr>
        <p:spPr>
          <a:xfrm>
            <a:off x="4971202" y="2988647"/>
            <a:ext cx="234235" cy="190572"/>
          </a:xfrm>
          <a:prstGeom prst="smileyFac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772421" y="1758890"/>
            <a:ext cx="90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Room 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77034" y="1758890"/>
            <a:ext cx="90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Room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55868" y="2305398"/>
            <a:ext cx="108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Hallway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9022" y="4602336"/>
            <a:ext cx="877599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Blue moves back to the door between hallway 1</a:t>
            </a:r>
          </a:p>
          <a:p>
            <a:r>
              <a:rPr lang="en-US" sz="3200" dirty="0"/>
              <a:t>and room 1.  This doorway is inside both hallway 1</a:t>
            </a:r>
          </a:p>
          <a:p>
            <a:r>
              <a:rPr lang="en-US" sz="3200" dirty="0"/>
              <a:t>and room 2.  It adds room 2 and hallway 1 as</a:t>
            </a:r>
          </a:p>
          <a:p>
            <a:r>
              <a:rPr lang="en-US" sz="3200" dirty="0"/>
              <a:t>observers of Blue. (duplicate observers are ignored)</a:t>
            </a:r>
          </a:p>
        </p:txBody>
      </p:sp>
    </p:spTree>
    <p:extLst>
      <p:ext uri="{BB962C8B-B14F-4D97-AF65-F5344CB8AC3E}">
        <p14:creationId xmlns:p14="http://schemas.microsoft.com/office/powerpoint/2010/main" val="28513681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73794"/>
            <a:ext cx="82285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Observer Pattern in use</a:t>
            </a:r>
          </a:p>
          <a:p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780057" y="2153824"/>
            <a:ext cx="2331503" cy="193280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0"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79037" y="2153824"/>
            <a:ext cx="2331503" cy="193280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0"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111560" y="2738866"/>
            <a:ext cx="1967477" cy="69013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0">
            <a:solidFill>
              <a:schemeClr val="accent2">
                <a:lumMod val="7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ross 4"/>
          <p:cNvSpPr/>
          <p:nvPr/>
        </p:nvSpPr>
        <p:spPr>
          <a:xfrm>
            <a:off x="3007552" y="2979925"/>
            <a:ext cx="208016" cy="208016"/>
          </a:xfrm>
          <a:prstGeom prst="plus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ross 8"/>
          <p:cNvSpPr/>
          <p:nvPr/>
        </p:nvSpPr>
        <p:spPr>
          <a:xfrm>
            <a:off x="1824464" y="3986957"/>
            <a:ext cx="208016" cy="208016"/>
          </a:xfrm>
          <a:prstGeom prst="plus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/>
          <p:cNvSpPr/>
          <p:nvPr/>
        </p:nvSpPr>
        <p:spPr>
          <a:xfrm>
            <a:off x="6189171" y="3986957"/>
            <a:ext cx="208016" cy="208016"/>
          </a:xfrm>
          <a:prstGeom prst="plus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/>
          <p:cNvSpPr/>
          <p:nvPr/>
        </p:nvSpPr>
        <p:spPr>
          <a:xfrm>
            <a:off x="4979362" y="2979925"/>
            <a:ext cx="208016" cy="208016"/>
          </a:xfrm>
          <a:prstGeom prst="plus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Chevron 6"/>
          <p:cNvSpPr/>
          <p:nvPr/>
        </p:nvSpPr>
        <p:spPr>
          <a:xfrm rot="16200000">
            <a:off x="1226423" y="2591740"/>
            <a:ext cx="195014" cy="199130"/>
          </a:xfrm>
          <a:prstGeom prst="chevron">
            <a:avLst/>
          </a:prstGeom>
          <a:solidFill>
            <a:srgbClr val="FF9966"/>
          </a:solidFill>
          <a:ln>
            <a:solidFill>
              <a:srgbClr val="FF99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hevron 11"/>
          <p:cNvSpPr/>
          <p:nvPr/>
        </p:nvSpPr>
        <p:spPr>
          <a:xfrm rot="16200000">
            <a:off x="1644729" y="3118169"/>
            <a:ext cx="195014" cy="199130"/>
          </a:xfrm>
          <a:prstGeom prst="chevron">
            <a:avLst/>
          </a:prstGeom>
          <a:solidFill>
            <a:srgbClr val="FF9966"/>
          </a:solidFill>
          <a:ln>
            <a:solidFill>
              <a:srgbClr val="FF99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Chevron 12"/>
          <p:cNvSpPr/>
          <p:nvPr/>
        </p:nvSpPr>
        <p:spPr>
          <a:xfrm rot="16200000">
            <a:off x="2210162" y="2591740"/>
            <a:ext cx="195014" cy="199130"/>
          </a:xfrm>
          <a:prstGeom prst="chevron">
            <a:avLst/>
          </a:prstGeom>
          <a:solidFill>
            <a:srgbClr val="FF9966"/>
          </a:solidFill>
          <a:ln>
            <a:solidFill>
              <a:srgbClr val="FF99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Chevron 13"/>
          <p:cNvSpPr/>
          <p:nvPr/>
        </p:nvSpPr>
        <p:spPr>
          <a:xfrm rot="16200000">
            <a:off x="5761478" y="3426942"/>
            <a:ext cx="195014" cy="199130"/>
          </a:xfrm>
          <a:prstGeom prst="chevron">
            <a:avLst/>
          </a:prstGeom>
          <a:solidFill>
            <a:srgbClr val="FF9966"/>
          </a:solidFill>
          <a:ln>
            <a:solidFill>
              <a:srgbClr val="FF99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hevron 14"/>
          <p:cNvSpPr/>
          <p:nvPr/>
        </p:nvSpPr>
        <p:spPr>
          <a:xfrm rot="16200000">
            <a:off x="6299680" y="2639301"/>
            <a:ext cx="195014" cy="199130"/>
          </a:xfrm>
          <a:prstGeom prst="chevron">
            <a:avLst/>
          </a:prstGeom>
          <a:solidFill>
            <a:srgbClr val="FF9966"/>
          </a:solidFill>
          <a:ln>
            <a:solidFill>
              <a:srgbClr val="FF99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hevron 15"/>
          <p:cNvSpPr/>
          <p:nvPr/>
        </p:nvSpPr>
        <p:spPr>
          <a:xfrm rot="16200000">
            <a:off x="6912893" y="3563200"/>
            <a:ext cx="195014" cy="199130"/>
          </a:xfrm>
          <a:prstGeom prst="chevron">
            <a:avLst/>
          </a:prstGeom>
          <a:solidFill>
            <a:srgbClr val="FF9966"/>
          </a:solidFill>
          <a:ln>
            <a:solidFill>
              <a:srgbClr val="FF99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Smiley Face 16"/>
          <p:cNvSpPr/>
          <p:nvPr/>
        </p:nvSpPr>
        <p:spPr>
          <a:xfrm>
            <a:off x="3705270" y="2979925"/>
            <a:ext cx="234235" cy="190572"/>
          </a:xfrm>
          <a:prstGeom prst="smileyFac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miley Face 17"/>
          <p:cNvSpPr/>
          <p:nvPr/>
        </p:nvSpPr>
        <p:spPr>
          <a:xfrm>
            <a:off x="2190441" y="2979925"/>
            <a:ext cx="234235" cy="190572"/>
          </a:xfrm>
          <a:prstGeom prst="smileyFac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miley Face 18"/>
          <p:cNvSpPr/>
          <p:nvPr/>
        </p:nvSpPr>
        <p:spPr>
          <a:xfrm>
            <a:off x="4971202" y="2988647"/>
            <a:ext cx="234235" cy="190572"/>
          </a:xfrm>
          <a:prstGeom prst="smileyFac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772421" y="1758890"/>
            <a:ext cx="90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Room 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77034" y="1758890"/>
            <a:ext cx="90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Room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55868" y="2305398"/>
            <a:ext cx="108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Hallway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9022" y="4602336"/>
            <a:ext cx="865358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The 2 doorways and the 3 traps in </a:t>
            </a:r>
            <a:r>
              <a:rPr lang="en-US" sz="3200"/>
              <a:t>room 2 </a:t>
            </a:r>
            <a:r>
              <a:rPr lang="en-US" sz="3200" dirty="0"/>
              <a:t>were all</a:t>
            </a:r>
          </a:p>
          <a:p>
            <a:r>
              <a:rPr lang="en-US" sz="3200" dirty="0"/>
              <a:t>notified when Blue moved, because room 2 was</a:t>
            </a:r>
          </a:p>
          <a:p>
            <a:r>
              <a:rPr lang="en-US" sz="3200" dirty="0"/>
              <a:t>observing Blue, and all 5 of those triggers are</a:t>
            </a:r>
          </a:p>
          <a:p>
            <a:r>
              <a:rPr lang="en-US" sz="3200" dirty="0"/>
              <a:t>in room 2. (The left door is also inside hallway 1)</a:t>
            </a:r>
          </a:p>
        </p:txBody>
      </p:sp>
    </p:spTree>
    <p:extLst>
      <p:ext uri="{BB962C8B-B14F-4D97-AF65-F5344CB8AC3E}">
        <p14:creationId xmlns:p14="http://schemas.microsoft.com/office/powerpoint/2010/main" val="37648133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73794"/>
            <a:ext cx="82285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Observer Pattern in use</a:t>
            </a:r>
          </a:p>
          <a:p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780057" y="2153824"/>
            <a:ext cx="2331503" cy="193280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0"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79037" y="2153824"/>
            <a:ext cx="2331503" cy="193280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0"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111560" y="2738866"/>
            <a:ext cx="1967477" cy="69013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0">
            <a:solidFill>
              <a:schemeClr val="accent2">
                <a:lumMod val="7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ross 4"/>
          <p:cNvSpPr/>
          <p:nvPr/>
        </p:nvSpPr>
        <p:spPr>
          <a:xfrm>
            <a:off x="3007552" y="2979925"/>
            <a:ext cx="208016" cy="208016"/>
          </a:xfrm>
          <a:prstGeom prst="plus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ross 8"/>
          <p:cNvSpPr/>
          <p:nvPr/>
        </p:nvSpPr>
        <p:spPr>
          <a:xfrm>
            <a:off x="1824464" y="3986957"/>
            <a:ext cx="208016" cy="208016"/>
          </a:xfrm>
          <a:prstGeom prst="plus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/>
          <p:cNvSpPr/>
          <p:nvPr/>
        </p:nvSpPr>
        <p:spPr>
          <a:xfrm>
            <a:off x="6189171" y="3986957"/>
            <a:ext cx="208016" cy="208016"/>
          </a:xfrm>
          <a:prstGeom prst="plus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/>
          <p:cNvSpPr/>
          <p:nvPr/>
        </p:nvSpPr>
        <p:spPr>
          <a:xfrm>
            <a:off x="4979362" y="2979925"/>
            <a:ext cx="208016" cy="208016"/>
          </a:xfrm>
          <a:prstGeom prst="plus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Chevron 6"/>
          <p:cNvSpPr/>
          <p:nvPr/>
        </p:nvSpPr>
        <p:spPr>
          <a:xfrm rot="16200000">
            <a:off x="1226423" y="2591740"/>
            <a:ext cx="195014" cy="199130"/>
          </a:xfrm>
          <a:prstGeom prst="chevron">
            <a:avLst/>
          </a:prstGeom>
          <a:solidFill>
            <a:srgbClr val="FF9966"/>
          </a:solidFill>
          <a:ln>
            <a:solidFill>
              <a:srgbClr val="FF99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hevron 11"/>
          <p:cNvSpPr/>
          <p:nvPr/>
        </p:nvSpPr>
        <p:spPr>
          <a:xfrm rot="16200000">
            <a:off x="1644729" y="3118169"/>
            <a:ext cx="195014" cy="199130"/>
          </a:xfrm>
          <a:prstGeom prst="chevron">
            <a:avLst/>
          </a:prstGeom>
          <a:solidFill>
            <a:srgbClr val="FF9966"/>
          </a:solidFill>
          <a:ln>
            <a:solidFill>
              <a:srgbClr val="FF99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Chevron 12"/>
          <p:cNvSpPr/>
          <p:nvPr/>
        </p:nvSpPr>
        <p:spPr>
          <a:xfrm rot="16200000">
            <a:off x="2210162" y="2591740"/>
            <a:ext cx="195014" cy="199130"/>
          </a:xfrm>
          <a:prstGeom prst="chevron">
            <a:avLst/>
          </a:prstGeom>
          <a:solidFill>
            <a:srgbClr val="FF9966"/>
          </a:solidFill>
          <a:ln>
            <a:solidFill>
              <a:srgbClr val="FF99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Chevron 13"/>
          <p:cNvSpPr/>
          <p:nvPr/>
        </p:nvSpPr>
        <p:spPr>
          <a:xfrm rot="16200000">
            <a:off x="5761478" y="3426942"/>
            <a:ext cx="195014" cy="199130"/>
          </a:xfrm>
          <a:prstGeom prst="chevron">
            <a:avLst/>
          </a:prstGeom>
          <a:solidFill>
            <a:srgbClr val="FF9966"/>
          </a:solidFill>
          <a:ln>
            <a:solidFill>
              <a:srgbClr val="FF99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hevron 14"/>
          <p:cNvSpPr/>
          <p:nvPr/>
        </p:nvSpPr>
        <p:spPr>
          <a:xfrm rot="16200000">
            <a:off x="6299680" y="2639301"/>
            <a:ext cx="195014" cy="199130"/>
          </a:xfrm>
          <a:prstGeom prst="chevron">
            <a:avLst/>
          </a:prstGeom>
          <a:solidFill>
            <a:srgbClr val="FF9966"/>
          </a:solidFill>
          <a:ln>
            <a:solidFill>
              <a:srgbClr val="FF99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hevron 15"/>
          <p:cNvSpPr/>
          <p:nvPr/>
        </p:nvSpPr>
        <p:spPr>
          <a:xfrm rot="16200000">
            <a:off x="6912893" y="3563200"/>
            <a:ext cx="195014" cy="199130"/>
          </a:xfrm>
          <a:prstGeom prst="chevron">
            <a:avLst/>
          </a:prstGeom>
          <a:solidFill>
            <a:srgbClr val="FF9966"/>
          </a:solidFill>
          <a:ln>
            <a:solidFill>
              <a:srgbClr val="FF99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Smiley Face 16"/>
          <p:cNvSpPr/>
          <p:nvPr/>
        </p:nvSpPr>
        <p:spPr>
          <a:xfrm>
            <a:off x="3429300" y="2979925"/>
            <a:ext cx="234235" cy="190572"/>
          </a:xfrm>
          <a:prstGeom prst="smileyFac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miley Face 17"/>
          <p:cNvSpPr/>
          <p:nvPr/>
        </p:nvSpPr>
        <p:spPr>
          <a:xfrm>
            <a:off x="1642671" y="3092655"/>
            <a:ext cx="234235" cy="190572"/>
          </a:xfrm>
          <a:prstGeom prst="smileyFac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miley Face 18"/>
          <p:cNvSpPr/>
          <p:nvPr/>
        </p:nvSpPr>
        <p:spPr>
          <a:xfrm>
            <a:off x="4682506" y="2988647"/>
            <a:ext cx="234235" cy="190572"/>
          </a:xfrm>
          <a:prstGeom prst="smileyFac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772421" y="1758890"/>
            <a:ext cx="90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Room 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77034" y="1758890"/>
            <a:ext cx="90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Room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55868" y="2305398"/>
            <a:ext cx="108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Hallway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9022" y="4602336"/>
            <a:ext cx="860607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Red moves inside room 1.  It notifies room 1 of its</a:t>
            </a:r>
          </a:p>
          <a:p>
            <a:r>
              <a:rPr lang="en-US" sz="3200" dirty="0"/>
              <a:t>new location.  This is passed to all the traps and</a:t>
            </a:r>
          </a:p>
          <a:p>
            <a:r>
              <a:rPr lang="en-US" sz="3200" dirty="0"/>
              <a:t>doors inside room 1.  The new position matches </a:t>
            </a:r>
          </a:p>
          <a:p>
            <a:r>
              <a:rPr lang="en-US" sz="3200" dirty="0"/>
              <a:t>where the bottom trap is, so that trap is triggered.</a:t>
            </a:r>
          </a:p>
        </p:txBody>
      </p:sp>
    </p:spTree>
    <p:extLst>
      <p:ext uri="{BB962C8B-B14F-4D97-AF65-F5344CB8AC3E}">
        <p14:creationId xmlns:p14="http://schemas.microsoft.com/office/powerpoint/2010/main" val="17954056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73794"/>
            <a:ext cx="82285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Observer Pattern in use</a:t>
            </a:r>
          </a:p>
          <a:p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780057" y="2153824"/>
            <a:ext cx="2331503" cy="193280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0"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79037" y="2153824"/>
            <a:ext cx="2331503" cy="193280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0"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111560" y="2738866"/>
            <a:ext cx="1967477" cy="69013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0">
            <a:solidFill>
              <a:schemeClr val="accent2">
                <a:lumMod val="7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ross 4"/>
          <p:cNvSpPr/>
          <p:nvPr/>
        </p:nvSpPr>
        <p:spPr>
          <a:xfrm>
            <a:off x="3007552" y="2979925"/>
            <a:ext cx="208016" cy="208016"/>
          </a:xfrm>
          <a:prstGeom prst="plus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ross 8"/>
          <p:cNvSpPr/>
          <p:nvPr/>
        </p:nvSpPr>
        <p:spPr>
          <a:xfrm>
            <a:off x="1824464" y="3986957"/>
            <a:ext cx="208016" cy="208016"/>
          </a:xfrm>
          <a:prstGeom prst="plus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/>
          <p:cNvSpPr/>
          <p:nvPr/>
        </p:nvSpPr>
        <p:spPr>
          <a:xfrm>
            <a:off x="6189171" y="3986957"/>
            <a:ext cx="208016" cy="208016"/>
          </a:xfrm>
          <a:prstGeom prst="plus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Chevron 6"/>
          <p:cNvSpPr/>
          <p:nvPr/>
        </p:nvSpPr>
        <p:spPr>
          <a:xfrm rot="16200000">
            <a:off x="1226423" y="2591740"/>
            <a:ext cx="195014" cy="199130"/>
          </a:xfrm>
          <a:prstGeom prst="chevron">
            <a:avLst/>
          </a:prstGeom>
          <a:solidFill>
            <a:srgbClr val="FF9966"/>
          </a:solidFill>
          <a:ln>
            <a:solidFill>
              <a:srgbClr val="FF99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hevron 11"/>
          <p:cNvSpPr/>
          <p:nvPr/>
        </p:nvSpPr>
        <p:spPr>
          <a:xfrm rot="16200000">
            <a:off x="1644729" y="3118169"/>
            <a:ext cx="195014" cy="199130"/>
          </a:xfrm>
          <a:prstGeom prst="chevron">
            <a:avLst/>
          </a:prstGeom>
          <a:solidFill>
            <a:srgbClr val="FF9966"/>
          </a:solidFill>
          <a:ln>
            <a:solidFill>
              <a:srgbClr val="FF99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Chevron 12"/>
          <p:cNvSpPr/>
          <p:nvPr/>
        </p:nvSpPr>
        <p:spPr>
          <a:xfrm rot="16200000">
            <a:off x="2210162" y="2591740"/>
            <a:ext cx="195014" cy="199130"/>
          </a:xfrm>
          <a:prstGeom prst="chevron">
            <a:avLst/>
          </a:prstGeom>
          <a:solidFill>
            <a:srgbClr val="FF9966"/>
          </a:solidFill>
          <a:ln>
            <a:solidFill>
              <a:srgbClr val="FF99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Chevron 13"/>
          <p:cNvSpPr/>
          <p:nvPr/>
        </p:nvSpPr>
        <p:spPr>
          <a:xfrm rot="16200000">
            <a:off x="5761478" y="3426942"/>
            <a:ext cx="195014" cy="199130"/>
          </a:xfrm>
          <a:prstGeom prst="chevron">
            <a:avLst/>
          </a:prstGeom>
          <a:solidFill>
            <a:srgbClr val="FF9966"/>
          </a:solidFill>
          <a:ln>
            <a:solidFill>
              <a:srgbClr val="FF99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hevron 14"/>
          <p:cNvSpPr/>
          <p:nvPr/>
        </p:nvSpPr>
        <p:spPr>
          <a:xfrm rot="16200000">
            <a:off x="6299680" y="2639301"/>
            <a:ext cx="195014" cy="199130"/>
          </a:xfrm>
          <a:prstGeom prst="chevron">
            <a:avLst/>
          </a:prstGeom>
          <a:solidFill>
            <a:srgbClr val="FF9966"/>
          </a:solidFill>
          <a:ln>
            <a:solidFill>
              <a:srgbClr val="FF99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hevron 15"/>
          <p:cNvSpPr/>
          <p:nvPr/>
        </p:nvSpPr>
        <p:spPr>
          <a:xfrm rot="16200000">
            <a:off x="6912893" y="3563200"/>
            <a:ext cx="195014" cy="199130"/>
          </a:xfrm>
          <a:prstGeom prst="chevron">
            <a:avLst/>
          </a:prstGeom>
          <a:solidFill>
            <a:srgbClr val="FF9966"/>
          </a:solidFill>
          <a:ln>
            <a:solidFill>
              <a:srgbClr val="FF99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Smiley Face 17"/>
          <p:cNvSpPr/>
          <p:nvPr/>
        </p:nvSpPr>
        <p:spPr>
          <a:xfrm>
            <a:off x="1642671" y="3092655"/>
            <a:ext cx="234235" cy="190572"/>
          </a:xfrm>
          <a:prstGeom prst="smileyFac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772421" y="1758890"/>
            <a:ext cx="90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Room 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77034" y="1758890"/>
            <a:ext cx="90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Room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55868" y="2305398"/>
            <a:ext cx="108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Hallway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9022" y="4602336"/>
            <a:ext cx="871841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Note that hallway 1 and room 2 are not watching</a:t>
            </a:r>
          </a:p>
          <a:p>
            <a:r>
              <a:rPr lang="en-US" sz="3200" dirty="0"/>
              <a:t>Red, so are not notified, and therefore that is 5 less</a:t>
            </a:r>
          </a:p>
          <a:p>
            <a:r>
              <a:rPr lang="en-US" sz="3200" dirty="0"/>
              <a:t>triggers that need to check to see Red has set them</a:t>
            </a:r>
          </a:p>
          <a:p>
            <a:r>
              <a:rPr lang="en-US" sz="3200" dirty="0"/>
              <a:t>off.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09441" y="529197"/>
            <a:ext cx="25923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Don’t need to be checked</a:t>
            </a:r>
          </a:p>
          <a:p>
            <a:r>
              <a:rPr lang="en-US" dirty="0"/>
              <a:t>to see if Red has stepped</a:t>
            </a:r>
          </a:p>
          <a:p>
            <a:r>
              <a:rPr lang="en-US" dirty="0"/>
              <a:t>here.</a:t>
            </a:r>
          </a:p>
        </p:txBody>
      </p:sp>
      <p:sp>
        <p:nvSpPr>
          <p:cNvPr id="26" name="Smiley Face 25"/>
          <p:cNvSpPr/>
          <p:nvPr/>
        </p:nvSpPr>
        <p:spPr>
          <a:xfrm>
            <a:off x="3429300" y="2979925"/>
            <a:ext cx="234235" cy="190572"/>
          </a:xfrm>
          <a:prstGeom prst="smileyFac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miley Face 26"/>
          <p:cNvSpPr/>
          <p:nvPr/>
        </p:nvSpPr>
        <p:spPr>
          <a:xfrm>
            <a:off x="4682506" y="2988647"/>
            <a:ext cx="234235" cy="190572"/>
          </a:xfrm>
          <a:prstGeom prst="smileyFac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ross 27"/>
          <p:cNvSpPr/>
          <p:nvPr/>
        </p:nvSpPr>
        <p:spPr>
          <a:xfrm>
            <a:off x="4979362" y="2979925"/>
            <a:ext cx="208016" cy="208016"/>
          </a:xfrm>
          <a:prstGeom prst="plus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peech Bubble: Rectangle with Corners Rounded 21"/>
          <p:cNvSpPr/>
          <p:nvPr/>
        </p:nvSpPr>
        <p:spPr>
          <a:xfrm>
            <a:off x="4572000" y="1711791"/>
            <a:ext cx="3375913" cy="2751868"/>
          </a:xfrm>
          <a:prstGeom prst="wedgeRoundRectCallout">
            <a:avLst>
              <a:gd name="adj1" fmla="val 1632"/>
              <a:gd name="adj2" fmla="val -69941"/>
              <a:gd name="adj3" fmla="val 16667"/>
            </a:avLst>
          </a:prstGeom>
          <a:solidFill>
            <a:srgbClr val="FF3300">
              <a:alpha val="38039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53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73794"/>
            <a:ext cx="822858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Observer Pattern in use</a:t>
            </a:r>
          </a:p>
          <a:p>
            <a:endParaRPr lang="en-US" sz="3200" dirty="0"/>
          </a:p>
          <a:p>
            <a:r>
              <a:rPr lang="en-US" sz="3200" dirty="0"/>
              <a:t>(Room includes hallways)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Room – told when a trigger is added to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Room – told when an active creature enters or exits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Door – notifies Room when a creature moves onto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Enemy – when dead, tell all the rooms it’s gone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Trigger - gets notified by the room it’s in</a:t>
            </a:r>
          </a:p>
        </p:txBody>
      </p:sp>
    </p:spTree>
    <p:extLst>
      <p:ext uri="{BB962C8B-B14F-4D97-AF65-F5344CB8AC3E}">
        <p14:creationId xmlns:p14="http://schemas.microsoft.com/office/powerpoint/2010/main" val="14577532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73794"/>
            <a:ext cx="82285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Let’s go look at some live code.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64147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Singleton Pattern revisited.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 algn="ctr"/>
            <a:r>
              <a:rPr lang="en-US" sz="3600" b="1" dirty="0"/>
              <a:t>THIS IS NOT THE SINGLETON PATTERN.</a:t>
            </a:r>
          </a:p>
        </p:txBody>
      </p:sp>
      <p:pic>
        <p:nvPicPr>
          <p:cNvPr id="1026" name="Picture 2" descr="http://imgdesc.ru/images/2014/08/02/c5adae69a5830bf27d561c3bdea3d5d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503" y="1249792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991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Singleton has two features.</a:t>
            </a:r>
          </a:p>
          <a:p>
            <a:endParaRPr lang="en-US" sz="3200" dirty="0"/>
          </a:p>
          <a:p>
            <a:pPr marL="514350" indent="-514350">
              <a:buAutoNum type="arabicParenR"/>
            </a:pPr>
            <a:r>
              <a:rPr lang="en-US" sz="3200" dirty="0"/>
              <a:t>It’s globally accessible.  Anyone can get their hands on it, by asking for the one and only instance.</a:t>
            </a:r>
          </a:p>
          <a:p>
            <a:pPr marL="514350" indent="-514350">
              <a:buAutoNum type="arabicParenR"/>
            </a:pPr>
            <a:r>
              <a:rPr lang="en-US" sz="3200" dirty="0"/>
              <a:t>There is at most one and only one instance in existence in the system. Ever.  There might be zero instances though.   Sometimes. </a:t>
            </a:r>
          </a:p>
        </p:txBody>
      </p:sp>
    </p:spTree>
    <p:extLst>
      <p:ext uri="{BB962C8B-B14F-4D97-AF65-F5344CB8AC3E}">
        <p14:creationId xmlns:p14="http://schemas.microsoft.com/office/powerpoint/2010/main" val="473188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3138" y="665017"/>
            <a:ext cx="827710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Singleton is actually one of the more controversial design patterns out there.</a:t>
            </a:r>
          </a:p>
          <a:p>
            <a:endParaRPr lang="en-US" sz="3200" dirty="0"/>
          </a:p>
          <a:p>
            <a:r>
              <a:rPr lang="en-US" sz="3200" dirty="0"/>
              <a:t>There is a huge amount of debate on the value and potential damage of this design pattern.</a:t>
            </a:r>
          </a:p>
          <a:p>
            <a:endParaRPr lang="en-US" sz="3200" dirty="0"/>
          </a:p>
          <a:p>
            <a:r>
              <a:rPr lang="en-US" sz="3200" dirty="0"/>
              <a:t>This blog entry has a pretty good summary of the issues with Singleton</a:t>
            </a:r>
          </a:p>
          <a:p>
            <a:endParaRPr lang="en-US" sz="3200" dirty="0"/>
          </a:p>
          <a:p>
            <a:r>
              <a:rPr lang="en-CA" sz="3200" dirty="0"/>
              <a:t>http://jalf.dk/blog/2010/03/singletons-solving-problems-you-didnt-know-you-never-had-since-1995/</a:t>
            </a:r>
          </a:p>
        </p:txBody>
      </p:sp>
    </p:spTree>
    <p:extLst>
      <p:ext uri="{BB962C8B-B14F-4D97-AF65-F5344CB8AC3E}">
        <p14:creationId xmlns:p14="http://schemas.microsoft.com/office/powerpoint/2010/main" val="3061385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3138" y="665017"/>
            <a:ext cx="8277101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Alternatives to Singleton are merely make a global, or pass the one and only singleton around to anyone who needs this.</a:t>
            </a:r>
          </a:p>
          <a:p>
            <a:endParaRPr lang="en-US" sz="3200" dirty="0"/>
          </a:p>
          <a:p>
            <a:r>
              <a:rPr lang="en-US" sz="3200" dirty="0"/>
              <a:t>The biggest argument against this is what stops you from making two of them? </a:t>
            </a:r>
          </a:p>
          <a:p>
            <a:endParaRPr lang="en-US" sz="3200" dirty="0"/>
          </a:p>
          <a:p>
            <a:r>
              <a:rPr lang="en-US" sz="3200" dirty="0"/>
              <a:t>The answer? You’re supposed to assume your fellow coworkers are competent enough not to build two renderers etc., and besides, maybe you really need two of them…</a:t>
            </a:r>
          </a:p>
        </p:txBody>
      </p:sp>
    </p:spTree>
    <p:extLst>
      <p:ext uri="{BB962C8B-B14F-4D97-AF65-F5344CB8AC3E}">
        <p14:creationId xmlns:p14="http://schemas.microsoft.com/office/powerpoint/2010/main" val="123042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3138" y="665017"/>
            <a:ext cx="827710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Look around the room. Then picture a million times this merry mob, all out there cheerfully hacking away at code. </a:t>
            </a:r>
          </a:p>
          <a:p>
            <a:endParaRPr lang="en-US" sz="3200" dirty="0"/>
          </a:p>
          <a:p>
            <a:r>
              <a:rPr lang="en-US" sz="3200" dirty="0"/>
              <a:t>Do you seriously think they are all going to be competent?  Or always do the right thing?</a:t>
            </a:r>
          </a:p>
          <a:p>
            <a:endParaRPr lang="en-US" sz="3200" dirty="0"/>
          </a:p>
          <a:p>
            <a:r>
              <a:rPr lang="en-US" sz="3200" dirty="0"/>
              <a:t>I certainly don’t.</a:t>
            </a:r>
          </a:p>
          <a:p>
            <a:endParaRPr lang="en-US" sz="3200" dirty="0"/>
          </a:p>
          <a:p>
            <a:r>
              <a:rPr lang="en-US" sz="3200" dirty="0"/>
              <a:t>Lets consider how we could rejig the </a:t>
            </a:r>
            <a:r>
              <a:rPr lang="en-US" sz="3200" dirty="0" err="1"/>
              <a:t>DEHRenderer</a:t>
            </a:r>
            <a:r>
              <a:rPr lang="en-US" sz="3200" dirty="0"/>
              <a:t> to NOT be a singleton, but still work the same.</a:t>
            </a:r>
          </a:p>
        </p:txBody>
      </p:sp>
    </p:spTree>
    <p:extLst>
      <p:ext uri="{BB962C8B-B14F-4D97-AF65-F5344CB8AC3E}">
        <p14:creationId xmlns:p14="http://schemas.microsoft.com/office/powerpoint/2010/main" val="1641661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63367</TotalTime>
  <Words>2087</Words>
  <Application>Microsoft Office PowerPoint</Application>
  <PresentationFormat>On-screen Show (4:3)</PresentationFormat>
  <Paragraphs>438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Courier New</vt:lpstr>
      <vt:lpstr>Helvetica</vt:lpstr>
      <vt:lpstr>Office Theme</vt:lpstr>
      <vt:lpstr>Game Development 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Digital Matrix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Development III</dc:title>
  <dc:creator>Dan Lingman</dc:creator>
  <cp:lastModifiedBy>Dan Lingman</cp:lastModifiedBy>
  <cp:revision>246</cp:revision>
  <cp:lastPrinted>2017-02-12T18:04:09Z</cp:lastPrinted>
  <dcterms:created xsi:type="dcterms:W3CDTF">2013-08-13T00:38:38Z</dcterms:created>
  <dcterms:modified xsi:type="dcterms:W3CDTF">2017-02-12T23:14:19Z</dcterms:modified>
</cp:coreProperties>
</file>