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37" r:id="rId3"/>
    <p:sldId id="350" r:id="rId4"/>
    <p:sldId id="446" r:id="rId5"/>
    <p:sldId id="447" r:id="rId6"/>
    <p:sldId id="448" r:id="rId7"/>
    <p:sldId id="449" r:id="rId8"/>
    <p:sldId id="450" r:id="rId9"/>
    <p:sldId id="393" r:id="rId10"/>
    <p:sldId id="394" r:id="rId11"/>
    <p:sldId id="451" r:id="rId12"/>
    <p:sldId id="452" r:id="rId13"/>
    <p:sldId id="453" r:id="rId14"/>
    <p:sldId id="454" r:id="rId15"/>
    <p:sldId id="455" r:id="rId16"/>
    <p:sldId id="456" r:id="rId17"/>
    <p:sldId id="395" r:id="rId18"/>
    <p:sldId id="438" r:id="rId19"/>
    <p:sldId id="457" r:id="rId20"/>
    <p:sldId id="459" r:id="rId21"/>
    <p:sldId id="458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93" r:id="rId30"/>
    <p:sldId id="494" r:id="rId31"/>
    <p:sldId id="467" r:id="rId32"/>
    <p:sldId id="468" r:id="rId33"/>
    <p:sldId id="478" r:id="rId34"/>
    <p:sldId id="479" r:id="rId35"/>
    <p:sldId id="480" r:id="rId36"/>
    <p:sldId id="481" r:id="rId37"/>
    <p:sldId id="469" r:id="rId38"/>
    <p:sldId id="489" r:id="rId39"/>
    <p:sldId id="490" r:id="rId40"/>
    <p:sldId id="477" r:id="rId41"/>
    <p:sldId id="488" r:id="rId42"/>
    <p:sldId id="470" r:id="rId43"/>
    <p:sldId id="473" r:id="rId44"/>
    <p:sldId id="474" r:id="rId45"/>
    <p:sldId id="475" r:id="rId46"/>
    <p:sldId id="476" r:id="rId47"/>
    <p:sldId id="482" r:id="rId48"/>
    <p:sldId id="471" r:id="rId49"/>
    <p:sldId id="472" r:id="rId50"/>
    <p:sldId id="483" r:id="rId51"/>
    <p:sldId id="484" r:id="rId52"/>
    <p:sldId id="486" r:id="rId53"/>
    <p:sldId id="485" r:id="rId54"/>
    <p:sldId id="487" r:id="rId55"/>
    <p:sldId id="491" r:id="rId56"/>
    <p:sldId id="492" r:id="rId57"/>
    <p:sldId id="495" r:id="rId58"/>
    <p:sldId id="496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98" autoAdjust="0"/>
    <p:restoredTop sz="94660"/>
  </p:normalViewPr>
  <p:slideViewPr>
    <p:cSldViewPr snapToGrid="0" snapToObjects="1">
      <p:cViewPr varScale="1">
        <p:scale>
          <a:sx n="238" d="100"/>
          <a:sy n="238" d="100"/>
        </p:scale>
        <p:origin x="323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2017-02-20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n.Lingman" TargetMode="External"/><Relationship Id="rId2" Type="http://schemas.openxmlformats.org/officeDocument/2006/relationships/hyperlink" Target="mailto:lingmad@algonquincolleg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lingman@gmail.com" TargetMode="External"/><Relationship Id="rId5" Type="http://schemas.openxmlformats.org/officeDocument/2006/relationships/hyperlink" Target="https://twitter.com/Lingman" TargetMode="External"/><Relationship Id="rId4" Type="http://schemas.openxmlformats.org/officeDocument/2006/relationships/hyperlink" Target="https://www.linkedin.com/pub/dan-lingman/1/51a/3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Development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1538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2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issue is that we have a lot of abilities to add to our generic sword, (or whatever), and we have far too many combinations of them to make use of </a:t>
            </a:r>
            <a:r>
              <a:rPr lang="en-US" sz="3200" dirty="0" err="1"/>
              <a:t>subclassing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We could keep a number of flags in each class…</a:t>
            </a:r>
          </a:p>
          <a:p>
            <a:endParaRPr lang="en-US" sz="3200" dirty="0"/>
          </a:p>
          <a:p>
            <a:r>
              <a:rPr lang="en-US" sz="3200" dirty="0"/>
              <a:t>but then we wind up with this:</a:t>
            </a:r>
          </a:p>
        </p:txBody>
      </p:sp>
    </p:spTree>
    <p:extLst>
      <p:ext uri="{BB962C8B-B14F-4D97-AF65-F5344CB8AC3E}">
        <p14:creationId xmlns:p14="http://schemas.microsoft.com/office/powerpoint/2010/main" val="12304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Weapon: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getDamage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flaming = false;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786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getDamage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true)  result += 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true)  result += 2;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(flaming == true)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result += rand()%4+1;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521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Sword: public Weapon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Sword::damage()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 rand()%8+1+Weapon::damage();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Sword();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Sword();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Sword();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plustwoflamingSword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Sword();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setPlusTwo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plustwoflamingSword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setPlusTwo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plustwoflamingSword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setFlaming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what if we now want a +5 sword?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a +3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frostbrand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698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3200" dirty="0"/>
              <a:t>We’d need to go back, modify the base class, add </a:t>
            </a:r>
            <a:r>
              <a:rPr lang="en-US" sz="3200" dirty="0" err="1"/>
              <a:t>accessors</a:t>
            </a:r>
            <a:r>
              <a:rPr lang="en-US" sz="3200" dirty="0"/>
              <a:t>, and make sure we keep calling the correct set of add </a:t>
            </a:r>
            <a:r>
              <a:rPr lang="en-US" sz="3200" dirty="0" err="1"/>
              <a:t>ons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How does decorator help?</a:t>
            </a:r>
          </a:p>
          <a:p>
            <a:endParaRPr lang="en-US" sz="3200" dirty="0"/>
          </a:p>
          <a:p>
            <a:r>
              <a:rPr lang="en-US" sz="3200" dirty="0"/>
              <a:t>Well, the code to make the sword would be a fair bit different.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74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same so far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Sword();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not so much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Sword());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Sword()));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plustwoflamingSword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Flaming(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Sword())));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Weapon also loses the Booleans, </a:t>
            </a:r>
            <a:r>
              <a:rPr lang="en-US" sz="3200" dirty="0" err="1"/>
              <a:t>accessors</a:t>
            </a:r>
            <a:r>
              <a:rPr lang="en-US" sz="32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66050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your boss now says he wants you to make a +15 </a:t>
            </a:r>
            <a:r>
              <a:rPr lang="en-US" sz="3200" dirty="0" err="1"/>
              <a:t>ubersword</a:t>
            </a:r>
            <a:r>
              <a:rPr lang="en-US" sz="3200" dirty="0"/>
              <a:t>, you can.</a:t>
            </a:r>
          </a:p>
          <a:p>
            <a:endParaRPr lang="en-US" sz="3200" dirty="0"/>
          </a:p>
          <a:p>
            <a:r>
              <a:rPr lang="en-US" sz="3200" dirty="0"/>
              <a:t>just wrap 15 </a:t>
            </a:r>
            <a:r>
              <a:rPr lang="en-US" sz="3200" dirty="0" err="1"/>
              <a:t>PlusOnes</a:t>
            </a:r>
            <a:r>
              <a:rPr lang="en-US" sz="3200" dirty="0"/>
              <a:t> around the sword. No new classes. No modifications to existing classes.</a:t>
            </a:r>
          </a:p>
          <a:p>
            <a:endParaRPr lang="en-US" sz="3200" dirty="0"/>
          </a:p>
          <a:p>
            <a:r>
              <a:rPr lang="en-US" sz="3200" dirty="0"/>
              <a:t>Want water damage? Add one new class, then use it.</a:t>
            </a:r>
          </a:p>
          <a:p>
            <a:endParaRPr lang="en-US" sz="3200" dirty="0"/>
          </a:p>
          <a:p>
            <a:r>
              <a:rPr lang="en-US" sz="3200" dirty="0"/>
              <a:t>So now, we need to see how this works.</a:t>
            </a:r>
          </a:p>
        </p:txBody>
      </p:sp>
    </p:spTree>
    <p:extLst>
      <p:ext uri="{BB962C8B-B14F-4D97-AF65-F5344CB8AC3E}">
        <p14:creationId xmlns:p14="http://schemas.microsoft.com/office/powerpoint/2010/main" val="164166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Decorator Pattern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046514" y="1668645"/>
            <a:ext cx="5050972" cy="4494502"/>
            <a:chOff x="2050472" y="1384061"/>
            <a:chExt cx="5050972" cy="4494502"/>
          </a:xfrm>
        </p:grpSpPr>
        <p:sp>
          <p:nvSpPr>
            <p:cNvPr id="2" name="Rectangle 1"/>
            <p:cNvSpPr/>
            <p:nvPr/>
          </p:nvSpPr>
          <p:spPr>
            <a:xfrm>
              <a:off x="5114306" y="3206338"/>
              <a:ext cx="1531917" cy="986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Decorator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+operation()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2389" y="1384061"/>
              <a:ext cx="1531917" cy="986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- operation()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14305" y="4891689"/>
              <a:ext cx="1531917" cy="986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Concrete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Decorator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+operation()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  <a:endCxn id="2" idx="2"/>
            </p:cNvCxnSpPr>
            <p:nvPr/>
          </p:nvCxnSpPr>
          <p:spPr>
            <a:xfrm flipV="1">
              <a:off x="5880264" y="4193212"/>
              <a:ext cx="1" cy="6984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/>
            <p:cNvSpPr/>
            <p:nvPr/>
          </p:nvSpPr>
          <p:spPr>
            <a:xfrm>
              <a:off x="6646223" y="3524614"/>
              <a:ext cx="455221" cy="350322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Elbow Connector 11"/>
            <p:cNvCxnSpPr>
              <a:stCxn id="10" idx="3"/>
              <a:endCxn id="6" idx="3"/>
            </p:cNvCxnSpPr>
            <p:nvPr/>
          </p:nvCxnSpPr>
          <p:spPr>
            <a:xfrm flipH="1" flipV="1">
              <a:off x="5114306" y="1877498"/>
              <a:ext cx="1987138" cy="1822277"/>
            </a:xfrm>
            <a:prstGeom prst="bentConnector3">
              <a:avLst>
                <a:gd name="adj1" fmla="val -1150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050472" y="3206338"/>
              <a:ext cx="1531917" cy="986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Concrete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+operation()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22" idx="0"/>
              <a:endCxn id="6" idx="2"/>
            </p:cNvCxnSpPr>
            <p:nvPr/>
          </p:nvCxnSpPr>
          <p:spPr>
            <a:xfrm flipV="1">
              <a:off x="2816431" y="2370935"/>
              <a:ext cx="1531917" cy="8354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" idx="0"/>
              <a:endCxn id="6" idx="2"/>
            </p:cNvCxnSpPr>
            <p:nvPr/>
          </p:nvCxnSpPr>
          <p:spPr>
            <a:xfrm flipH="1" flipV="1">
              <a:off x="4348348" y="2370935"/>
              <a:ext cx="1531917" cy="8354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" idx="1"/>
              <a:endCxn id="6" idx="3"/>
            </p:cNvCxnSpPr>
            <p:nvPr/>
          </p:nvCxnSpPr>
          <p:spPr>
            <a:xfrm>
              <a:off x="3582389" y="1877498"/>
              <a:ext cx="1531917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050472" y="3851017"/>
              <a:ext cx="1531917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14305" y="5521244"/>
              <a:ext cx="1531917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14305" y="3687731"/>
              <a:ext cx="1531917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3897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</a:t>
            </a:r>
          </a:p>
          <a:p>
            <a:endParaRPr lang="en-US" sz="3200" dirty="0"/>
          </a:p>
          <a:p>
            <a:r>
              <a:rPr lang="en-US" sz="3200" dirty="0"/>
              <a:t>This allows us to wrap decorators around components.  </a:t>
            </a:r>
          </a:p>
          <a:p>
            <a:endParaRPr lang="en-US" sz="3200" dirty="0"/>
          </a:p>
          <a:p>
            <a:r>
              <a:rPr lang="en-US" sz="3200" dirty="0"/>
              <a:t>Since a decorator also is a component, we can wrap decorators around other decorators…</a:t>
            </a:r>
          </a:p>
          <a:p>
            <a:endParaRPr lang="en-US" sz="3200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plustwoSword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Sword()));</a:t>
            </a:r>
          </a:p>
        </p:txBody>
      </p:sp>
    </p:spTree>
    <p:extLst>
      <p:ext uri="{BB962C8B-B14F-4D97-AF65-F5344CB8AC3E}">
        <p14:creationId xmlns:p14="http://schemas.microsoft.com/office/powerpoint/2010/main" val="349835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Today’s 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Decorator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Decorator in action – weapon customization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Midterm exam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 your own weapons </a:t>
            </a:r>
            <a:r>
              <a:rPr lang="en-US" sz="3200"/>
              <a:t>and armor.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462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Decorator Pattern</a:t>
            </a:r>
          </a:p>
        </p:txBody>
      </p:sp>
      <p:sp>
        <p:nvSpPr>
          <p:cNvPr id="2" name="Rectangle 1"/>
          <p:cNvSpPr/>
          <p:nvPr/>
        </p:nvSpPr>
        <p:spPr>
          <a:xfrm>
            <a:off x="5110348" y="3490922"/>
            <a:ext cx="1531917" cy="9868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Weapon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Decorator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+damage()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8431" y="1668645"/>
            <a:ext cx="1531917" cy="9868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Weapon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 damage()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8431" y="5328673"/>
            <a:ext cx="1531917" cy="9868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Plus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One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+damage()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2" idx="2"/>
          </p:cNvCxnSpPr>
          <p:nvPr/>
        </p:nvCxnSpPr>
        <p:spPr>
          <a:xfrm flipV="1">
            <a:off x="4344390" y="4477796"/>
            <a:ext cx="1531917" cy="850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6642265" y="3809198"/>
            <a:ext cx="455221" cy="35032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Elbow Connector 11"/>
          <p:cNvCxnSpPr>
            <a:stCxn id="10" idx="3"/>
            <a:endCxn id="6" idx="3"/>
          </p:cNvCxnSpPr>
          <p:nvPr/>
        </p:nvCxnSpPr>
        <p:spPr>
          <a:xfrm flipH="1" flipV="1">
            <a:off x="5110348" y="2162082"/>
            <a:ext cx="1987138" cy="1822277"/>
          </a:xfrm>
          <a:prstGeom prst="bentConnector3">
            <a:avLst>
              <a:gd name="adj1" fmla="val -115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046514" y="3490922"/>
            <a:ext cx="1531917" cy="9868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Sword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+damage()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2" idx="0"/>
            <a:endCxn id="6" idx="2"/>
          </p:cNvCxnSpPr>
          <p:nvPr/>
        </p:nvCxnSpPr>
        <p:spPr>
          <a:xfrm flipV="1">
            <a:off x="2812473" y="2655519"/>
            <a:ext cx="1531917" cy="8354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0"/>
            <a:endCxn id="6" idx="2"/>
          </p:cNvCxnSpPr>
          <p:nvPr/>
        </p:nvCxnSpPr>
        <p:spPr>
          <a:xfrm flipH="1" flipV="1">
            <a:off x="4344390" y="2655519"/>
            <a:ext cx="1531917" cy="8354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1"/>
            <a:endCxn id="6" idx="3"/>
          </p:cNvCxnSpPr>
          <p:nvPr/>
        </p:nvCxnSpPr>
        <p:spPr>
          <a:xfrm>
            <a:off x="3578431" y="2162082"/>
            <a:ext cx="153191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46514" y="3993101"/>
            <a:ext cx="153191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10347" y="4114815"/>
            <a:ext cx="153191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Rectangle 33"/>
          <p:cNvSpPr/>
          <p:nvPr/>
        </p:nvSpPr>
        <p:spPr>
          <a:xfrm>
            <a:off x="6028705" y="5328673"/>
            <a:ext cx="1531917" cy="9868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Flaming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+damage()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578430" y="5965386"/>
            <a:ext cx="153191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stCxn id="34" idx="0"/>
            <a:endCxn id="2" idx="2"/>
          </p:cNvCxnSpPr>
          <p:nvPr/>
        </p:nvCxnSpPr>
        <p:spPr>
          <a:xfrm flipH="1" flipV="1">
            <a:off x="5876307" y="4477796"/>
            <a:ext cx="918357" cy="850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28705" y="5845860"/>
            <a:ext cx="153191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4703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Weapon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void attack(Target *target);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 = 0;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Weapon::attack(Target *target)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takeDamage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(damage());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33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Sword : public Weapon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longsword = 1-8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Sword::damage()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rand()%8+1;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48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Weapon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(Weapon * w)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weapon = w; };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return weapon-&gt;damage(); };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Weapon *weapon;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719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(Weapon * w):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add one damage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::damage()+1;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7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4" y="665017"/>
            <a:ext cx="84542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Flaming: 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Flaming(Weapon * w):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add 1-4 damage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Flaming ::damage()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::damage()+rand()%4+1;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238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</a:t>
            </a:r>
          </a:p>
          <a:p>
            <a:endParaRPr lang="en-US" sz="3200" dirty="0"/>
          </a:p>
          <a:p>
            <a:r>
              <a:rPr lang="en-US" sz="3200" dirty="0"/>
              <a:t>So what does this do?</a:t>
            </a:r>
          </a:p>
          <a:p>
            <a:endParaRPr lang="en-US" sz="3200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flamingPlusOneSword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Flaming(new Sword()));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flamingPlusOneSword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-&gt;damage() &lt;&lt;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944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</a:t>
            </a:r>
          </a:p>
          <a:p>
            <a:endParaRPr lang="en-US" sz="3200" dirty="0"/>
          </a:p>
          <a:p>
            <a:r>
              <a:rPr lang="en-US" sz="3200" dirty="0"/>
              <a:t>Well, we have a Sword.  It’s a weapon.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We pass it to the Flaming constructor, which keeps us in it’s weapon pointer.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We pass that Flaming Object to the </a:t>
            </a:r>
            <a:r>
              <a:rPr lang="en-US" sz="3200" dirty="0" err="1">
                <a:cs typeface="Courier New" panose="02070309020205020404" pitchFamily="49" charset="0"/>
              </a:rPr>
              <a:t>PlusOne</a:t>
            </a:r>
            <a:r>
              <a:rPr lang="en-US" sz="3200" dirty="0">
                <a:cs typeface="Courier New" panose="02070309020205020404" pitchFamily="49" charset="0"/>
              </a:rPr>
              <a:t> constructor, which keeps the Flaming object in it’s weapon pointer.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Then we call damage on the </a:t>
            </a:r>
            <a:r>
              <a:rPr lang="en-US" sz="3200" dirty="0" err="1">
                <a:cs typeface="Courier New" panose="02070309020205020404" pitchFamily="49" charset="0"/>
              </a:rPr>
              <a:t>PlusOne</a:t>
            </a:r>
            <a:r>
              <a:rPr lang="en-US" sz="3200" dirty="0">
                <a:cs typeface="Courier New" panose="02070309020205020404" pitchFamily="49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50444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</a:t>
            </a:r>
          </a:p>
          <a:p>
            <a:endParaRPr lang="en-US" sz="3200" dirty="0"/>
          </a:p>
          <a:p>
            <a:r>
              <a:rPr lang="en-US" sz="3200" dirty="0"/>
              <a:t>This winds up calling damage on the Flaming thing, and adding one to whatever it returns.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Calling damage on the Flaming calls damage on the sword, and adds from 1-4 to it.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Calling damage on the Sword returns 1-8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So, we return a number between 3 and 13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(1 to 4) + (1 to 8) + 1</a:t>
            </a:r>
          </a:p>
        </p:txBody>
      </p:sp>
    </p:spTree>
    <p:extLst>
      <p:ext uri="{BB962C8B-B14F-4D97-AF65-F5344CB8AC3E}">
        <p14:creationId xmlns:p14="http://schemas.microsoft.com/office/powerpoint/2010/main" val="1118076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plus anything.</a:t>
            </a:r>
          </a:p>
          <a:p>
            <a:endParaRPr lang="en-US" sz="32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PlusAny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PlusAny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(Weapon * w,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 { bonus = b;};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 =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add one damage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::damage()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WeaponDecorator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::damage()+bonus;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82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3200" dirty="0"/>
              <a:t>Lets assume we want to build an RPG.  They all have melee weapons of some sort.</a:t>
            </a:r>
          </a:p>
          <a:p>
            <a:endParaRPr lang="en-US" sz="3200" dirty="0"/>
          </a:p>
          <a:p>
            <a:r>
              <a:rPr lang="en-US" sz="3200" dirty="0"/>
              <a:t>Most of them have a huge assortment of weapons. Or so it seems.  Lets start small.</a:t>
            </a:r>
          </a:p>
          <a:p>
            <a:endParaRPr lang="en-US" sz="3200" dirty="0"/>
          </a:p>
          <a:p>
            <a:r>
              <a:rPr lang="en-US" sz="3200" dirty="0"/>
              <a:t>We’ll have a weapon class, and it will have an attack method that takes a target as a parameter, and applies damage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47318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</a:t>
            </a:r>
          </a:p>
          <a:p>
            <a:endParaRPr lang="en-US" sz="3200" dirty="0"/>
          </a:p>
          <a:p>
            <a:r>
              <a:rPr lang="en-US" sz="3200" dirty="0"/>
              <a:t>So how does this work?</a:t>
            </a:r>
          </a:p>
          <a:p>
            <a:endParaRPr lang="en-US" sz="3200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Weapon *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flamingPlusFiveSword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new Flaming(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PlusAny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Sword(),5)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flamingPlusFiveSword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-&gt;damage() &lt;&lt;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909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Midterm Exam Review </a:t>
            </a:r>
            <a:r>
              <a:rPr lang="en-US" sz="2400" dirty="0"/>
              <a:t>(in a stupid amount of detail)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will the exam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have we covered in the course so far?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will the short answer questions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do I need to be able to code?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if I’ve given you a CSD form?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if I was supposed to give you a CSD form, and didn’t?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Cheating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if I sleep in and miss the exam?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if I’m sick?</a:t>
            </a:r>
          </a:p>
        </p:txBody>
      </p:sp>
    </p:spTree>
    <p:extLst>
      <p:ext uri="{BB962C8B-B14F-4D97-AF65-F5344CB8AC3E}">
        <p14:creationId xmlns:p14="http://schemas.microsoft.com/office/powerpoint/2010/main" val="1206712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will the exam work?</a:t>
            </a:r>
          </a:p>
          <a:p>
            <a:endParaRPr lang="en-US" sz="3200" dirty="0"/>
          </a:p>
          <a:p>
            <a:r>
              <a:rPr lang="en-US" sz="3200" dirty="0"/>
              <a:t>It’s open book.  You can bring in any written or printed material you can find and get to the exam room.</a:t>
            </a:r>
          </a:p>
          <a:p>
            <a:endParaRPr lang="en-US" sz="3200" dirty="0"/>
          </a:p>
          <a:p>
            <a:r>
              <a:rPr lang="en-US" sz="3200" dirty="0"/>
              <a:t>You are allowed to use search engines.</a:t>
            </a:r>
          </a:p>
          <a:p>
            <a:endParaRPr lang="en-US" sz="3200" dirty="0"/>
          </a:p>
          <a:p>
            <a:r>
              <a:rPr lang="en-US" sz="3200" dirty="0"/>
              <a:t>You can use code examples you find on line.</a:t>
            </a:r>
          </a:p>
          <a:p>
            <a:endParaRPr lang="en-US" sz="3200" dirty="0"/>
          </a:p>
          <a:p>
            <a:r>
              <a:rPr lang="en-US" sz="3200" dirty="0"/>
              <a:t>You can access code from the course, or that you or others have already written.</a:t>
            </a:r>
          </a:p>
        </p:txBody>
      </p:sp>
    </p:spTree>
    <p:extLst>
      <p:ext uri="{BB962C8B-B14F-4D97-AF65-F5344CB8AC3E}">
        <p14:creationId xmlns:p14="http://schemas.microsoft.com/office/powerpoint/2010/main" val="780729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will the exam work?</a:t>
            </a:r>
          </a:p>
          <a:p>
            <a:endParaRPr lang="en-US" sz="3200" dirty="0"/>
          </a:p>
          <a:p>
            <a:r>
              <a:rPr lang="en-US" sz="3200" dirty="0"/>
              <a:t>None of that is going to be of much help.  </a:t>
            </a:r>
          </a:p>
          <a:p>
            <a:endParaRPr lang="en-US" sz="3200" dirty="0"/>
          </a:p>
          <a:p>
            <a:r>
              <a:rPr lang="en-US" sz="3200" dirty="0"/>
              <a:t>You’re still going to need to be able to think to answer the questions.</a:t>
            </a:r>
          </a:p>
          <a:p>
            <a:endParaRPr lang="en-US" sz="3200" dirty="0"/>
          </a:p>
          <a:p>
            <a:r>
              <a:rPr lang="en-US" sz="3200" dirty="0"/>
              <a:t>You are not allowed to communicate with anyone. This means phone, IM, SMS, Facebook, twitter, etc. are out.  If I catch you using it, you’ll be asked to leave the </a:t>
            </a:r>
            <a:r>
              <a:rPr lang="en-US" sz="3200" strike="sngStrike" dirty="0"/>
              <a:t>tribal council area</a:t>
            </a:r>
            <a:r>
              <a:rPr lang="en-US" sz="3200" dirty="0"/>
              <a:t> exam room immediately.</a:t>
            </a:r>
          </a:p>
        </p:txBody>
      </p:sp>
    </p:spTree>
    <p:extLst>
      <p:ext uri="{BB962C8B-B14F-4D97-AF65-F5344CB8AC3E}">
        <p14:creationId xmlns:p14="http://schemas.microsoft.com/office/powerpoint/2010/main" val="2403830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will the exam work?</a:t>
            </a:r>
          </a:p>
          <a:p>
            <a:endParaRPr lang="en-US" sz="3200" dirty="0"/>
          </a:p>
          <a:p>
            <a:r>
              <a:rPr lang="en-US" sz="3200" dirty="0"/>
              <a:t>You have two hours.  Budget your time carefully.</a:t>
            </a:r>
          </a:p>
          <a:p>
            <a:endParaRPr lang="en-US" sz="3200" dirty="0"/>
          </a:p>
          <a:p>
            <a:r>
              <a:rPr lang="en-US" sz="3200" dirty="0"/>
              <a:t>There are 15 short answer questions – they are each worth one mark.  </a:t>
            </a:r>
          </a:p>
          <a:p>
            <a:endParaRPr lang="en-US" sz="3200" dirty="0"/>
          </a:p>
          <a:p>
            <a:r>
              <a:rPr lang="en-US" sz="3200" dirty="0"/>
              <a:t>If you’re stuck on one, leave it and come back.  </a:t>
            </a:r>
          </a:p>
          <a:p>
            <a:endParaRPr lang="en-US" sz="3200" dirty="0"/>
          </a:p>
          <a:p>
            <a:r>
              <a:rPr lang="en-US" sz="3200" dirty="0"/>
              <a:t>If you’re using more than 4 minutes to answer each of these, you’re going to run out of time.</a:t>
            </a:r>
          </a:p>
        </p:txBody>
      </p:sp>
    </p:spTree>
    <p:extLst>
      <p:ext uri="{BB962C8B-B14F-4D97-AF65-F5344CB8AC3E}">
        <p14:creationId xmlns:p14="http://schemas.microsoft.com/office/powerpoint/2010/main" val="384971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will the exam work?</a:t>
            </a:r>
          </a:p>
          <a:p>
            <a:endParaRPr lang="en-US" sz="3200" dirty="0"/>
          </a:p>
          <a:p>
            <a:r>
              <a:rPr lang="en-US" sz="3200" dirty="0"/>
              <a:t>There are three programming questions. Read the section below carefully, and again, budget your time. Each of these is worth 5 marks, and you should plan for about 20 minutes per question.</a:t>
            </a:r>
          </a:p>
          <a:p>
            <a:endParaRPr lang="en-US" sz="3200" dirty="0"/>
          </a:p>
          <a:p>
            <a:r>
              <a:rPr lang="en-US" sz="3200" dirty="0"/>
              <a:t>You are allowed headphones, and yes, having them plugged into your phone is fine.</a:t>
            </a:r>
          </a:p>
        </p:txBody>
      </p:sp>
    </p:spTree>
    <p:extLst>
      <p:ext uri="{BB962C8B-B14F-4D97-AF65-F5344CB8AC3E}">
        <p14:creationId xmlns:p14="http://schemas.microsoft.com/office/powerpoint/2010/main" val="3035143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will the exam work?</a:t>
            </a:r>
          </a:p>
          <a:p>
            <a:endParaRPr lang="en-US" sz="3200" dirty="0"/>
          </a:p>
          <a:p>
            <a:r>
              <a:rPr lang="en-US" sz="3200" dirty="0"/>
              <a:t>YouTube is fine, but you need to keep the video part hidden so you don’t distract others.</a:t>
            </a:r>
          </a:p>
          <a:p>
            <a:endParaRPr lang="en-US" sz="3200" dirty="0"/>
          </a:p>
          <a:p>
            <a:r>
              <a:rPr lang="en-US" sz="3200" dirty="0"/>
              <a:t>If I can hear your music, you’re definitely annoying others, and will be asked to turn it down.</a:t>
            </a:r>
          </a:p>
        </p:txBody>
      </p:sp>
    </p:spTree>
    <p:extLst>
      <p:ext uri="{BB962C8B-B14F-4D97-AF65-F5344CB8AC3E}">
        <p14:creationId xmlns:p14="http://schemas.microsoft.com/office/powerpoint/2010/main" val="2781944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have we covered in the course so far?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Game engines, MVC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Menus and Screen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Producer/Consumer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Singleton, Observer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Decorator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That’s 7 weeks, and 15 questions. 2/week and one from a random spot.</a:t>
            </a:r>
          </a:p>
        </p:txBody>
      </p:sp>
    </p:spTree>
    <p:extLst>
      <p:ext uri="{BB962C8B-B14F-4D97-AF65-F5344CB8AC3E}">
        <p14:creationId xmlns:p14="http://schemas.microsoft.com/office/powerpoint/2010/main" val="2061820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have we covered in the course so far?</a:t>
            </a:r>
          </a:p>
          <a:p>
            <a:endParaRPr lang="en-US" sz="3200" dirty="0"/>
          </a:p>
          <a:p>
            <a:r>
              <a:rPr lang="en-US" sz="3200" dirty="0"/>
              <a:t>I’m going to be asking questions that will show me you understand the concepts in that section of the course. </a:t>
            </a:r>
          </a:p>
          <a:p>
            <a:endParaRPr lang="en-US" sz="3200" dirty="0"/>
          </a:p>
          <a:p>
            <a:r>
              <a:rPr lang="en-US" sz="3200" dirty="0"/>
              <a:t>There are no deliberately trick questions. If I’m asking about something, I am expecting you to be able to produce a real answer.</a:t>
            </a:r>
          </a:p>
          <a:p>
            <a:endParaRPr lang="en-US" sz="3200" dirty="0"/>
          </a:p>
          <a:p>
            <a:r>
              <a:rPr lang="en-US" sz="3200" dirty="0"/>
              <a:t>ASCII art or smart ass answers won’t get you sympathy marks.</a:t>
            </a:r>
          </a:p>
        </p:txBody>
      </p:sp>
    </p:spTree>
    <p:extLst>
      <p:ext uri="{BB962C8B-B14F-4D97-AF65-F5344CB8AC3E}">
        <p14:creationId xmlns:p14="http://schemas.microsoft.com/office/powerpoint/2010/main" val="189561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have we covered in the course so far?</a:t>
            </a:r>
          </a:p>
          <a:p>
            <a:endParaRPr lang="en-US" sz="3200" dirty="0"/>
          </a:p>
          <a:p>
            <a:r>
              <a:rPr lang="en-US" sz="3200" dirty="0"/>
              <a:t>You need to be able to define terms that were covered.  </a:t>
            </a:r>
          </a:p>
          <a:p>
            <a:endParaRPr lang="en-US" sz="3200" dirty="0"/>
          </a:p>
          <a:p>
            <a:r>
              <a:rPr lang="en-US" sz="3200" dirty="0"/>
              <a:t>You need to explain WHY a design pattern matters.</a:t>
            </a:r>
          </a:p>
          <a:p>
            <a:endParaRPr lang="en-US" sz="3200" dirty="0"/>
          </a:p>
          <a:p>
            <a:r>
              <a:rPr lang="en-US" sz="3200" dirty="0"/>
              <a:t>You need to be able to come up with examples of where (or why) you might use them in a game.</a:t>
            </a:r>
          </a:p>
        </p:txBody>
      </p:sp>
    </p:spTree>
    <p:extLst>
      <p:ext uri="{BB962C8B-B14F-4D97-AF65-F5344CB8AC3E}">
        <p14:creationId xmlns:p14="http://schemas.microsoft.com/office/powerpoint/2010/main" val="278356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Weapon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void attack(Target *target);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 { return 5; };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Weapon::attack(Target *target)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takeDamage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(damage());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86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do the short answer questions work?</a:t>
            </a:r>
          </a:p>
          <a:p>
            <a:endParaRPr lang="en-US" sz="3200" dirty="0"/>
          </a:p>
          <a:p>
            <a:r>
              <a:rPr lang="en-US" sz="3200" dirty="0"/>
              <a:t>Read them.  Answer what they are asking. Seriously. </a:t>
            </a:r>
          </a:p>
          <a:p>
            <a:endParaRPr lang="en-US" sz="3200" dirty="0"/>
          </a:p>
          <a:p>
            <a:r>
              <a:rPr lang="en-US" sz="3200" dirty="0"/>
              <a:t>IF I ask you for two (2) examples of elves, and you give me 1, you’ll get at most ½ a mark.  </a:t>
            </a:r>
          </a:p>
          <a:p>
            <a:endParaRPr lang="en-US" sz="3200" dirty="0"/>
          </a:p>
          <a:p>
            <a:r>
              <a:rPr lang="en-US" sz="3200" dirty="0"/>
              <a:t>If you give me three, I’ll pick the first two answers, and ignore the 3</a:t>
            </a:r>
            <a:r>
              <a:rPr lang="en-US" sz="3200" baseline="30000" dirty="0"/>
              <a:t>rd</a:t>
            </a:r>
            <a:r>
              <a:rPr lang="en-US" sz="3200" dirty="0"/>
              <a:t>, even if it’s a better one than the other two. </a:t>
            </a:r>
          </a:p>
        </p:txBody>
      </p:sp>
    </p:spTree>
    <p:extLst>
      <p:ext uri="{BB962C8B-B14F-4D97-AF65-F5344CB8AC3E}">
        <p14:creationId xmlns:p14="http://schemas.microsoft.com/office/powerpoint/2010/main" val="3825627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do the short answer questions work?</a:t>
            </a:r>
          </a:p>
          <a:p>
            <a:endParaRPr lang="en-US" sz="3200" dirty="0"/>
          </a:p>
          <a:p>
            <a:r>
              <a:rPr lang="en-US" sz="3200" dirty="0"/>
              <a:t>Each of the short answer questions is worth one mark. And that means it’s only worth 4 minutes of your time. If you’ve spent that looking at it, and can’t get it, move on. </a:t>
            </a:r>
          </a:p>
          <a:p>
            <a:endParaRPr lang="en-US" sz="3200" dirty="0"/>
          </a:p>
          <a:p>
            <a:r>
              <a:rPr lang="en-US" sz="3200" dirty="0"/>
              <a:t>Come back to it at the end if you still have time, but don’t sit and ponder question one for 119 minutes, then panic because you’re out of time…</a:t>
            </a:r>
          </a:p>
        </p:txBody>
      </p:sp>
    </p:spTree>
    <p:extLst>
      <p:ext uri="{BB962C8B-B14F-4D97-AF65-F5344CB8AC3E}">
        <p14:creationId xmlns:p14="http://schemas.microsoft.com/office/powerpoint/2010/main" val="239177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 I need to be able to code?</a:t>
            </a:r>
          </a:p>
          <a:p>
            <a:endParaRPr lang="en-US" sz="3200" dirty="0"/>
          </a:p>
          <a:p>
            <a:r>
              <a:rPr lang="en-US" sz="3200" dirty="0"/>
              <a:t>Half the exam depends on your ability to write code.</a:t>
            </a:r>
          </a:p>
          <a:p>
            <a:endParaRPr lang="en-US" sz="3200" dirty="0"/>
          </a:p>
          <a:p>
            <a:r>
              <a:rPr lang="en-US" sz="3200" dirty="0"/>
              <a:t>I’m not going to get you to build EVERYTHING from scratch though.</a:t>
            </a:r>
          </a:p>
          <a:p>
            <a:endParaRPr lang="en-US" sz="3200" dirty="0"/>
          </a:p>
          <a:p>
            <a:r>
              <a:rPr lang="en-US" sz="3200" dirty="0"/>
              <a:t>There are three coding questions.  Each is worth 5 marks.</a:t>
            </a:r>
          </a:p>
        </p:txBody>
      </p:sp>
    </p:spTree>
    <p:extLst>
      <p:ext uri="{BB962C8B-B14F-4D97-AF65-F5344CB8AC3E}">
        <p14:creationId xmlns:p14="http://schemas.microsoft.com/office/powerpoint/2010/main" val="422345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 I need to be able to code?</a:t>
            </a:r>
          </a:p>
          <a:p>
            <a:endParaRPr lang="en-US" sz="3200" dirty="0"/>
          </a:p>
          <a:p>
            <a:r>
              <a:rPr lang="en-US" sz="3200" dirty="0"/>
              <a:t>Start by downloading the visual studio packages for the questions, save them to your desktop (not your USB stick – that will just slow things down), and unzip them.</a:t>
            </a:r>
          </a:p>
          <a:p>
            <a:endParaRPr lang="en-US" sz="3200" dirty="0"/>
          </a:p>
          <a:p>
            <a:r>
              <a:rPr lang="en-US" sz="3200" dirty="0"/>
              <a:t>Look at the header and source files that are there.</a:t>
            </a:r>
          </a:p>
          <a:p>
            <a:endParaRPr lang="en-US" sz="3200" dirty="0"/>
          </a:p>
          <a:p>
            <a:r>
              <a:rPr lang="en-US" sz="3200" dirty="0"/>
              <a:t>They will do part of a task, but not all of it.</a:t>
            </a:r>
          </a:p>
        </p:txBody>
      </p:sp>
    </p:spTree>
    <p:extLst>
      <p:ext uri="{BB962C8B-B14F-4D97-AF65-F5344CB8AC3E}">
        <p14:creationId xmlns:p14="http://schemas.microsoft.com/office/powerpoint/2010/main" val="2524299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 I need to be able to code?</a:t>
            </a:r>
          </a:p>
          <a:p>
            <a:endParaRPr lang="en-US" sz="3200" dirty="0"/>
          </a:p>
          <a:p>
            <a:r>
              <a:rPr lang="en-US" sz="3200" dirty="0"/>
              <a:t>You’re going to have to write code to fill in the missing functionality.</a:t>
            </a:r>
          </a:p>
          <a:p>
            <a:endParaRPr lang="en-US" sz="3200" dirty="0"/>
          </a:p>
          <a:p>
            <a:r>
              <a:rPr lang="en-US" sz="3200" dirty="0"/>
              <a:t>In some cases, you’ll need to build new classes.</a:t>
            </a:r>
          </a:p>
          <a:p>
            <a:endParaRPr lang="en-US" sz="3200" dirty="0"/>
          </a:p>
          <a:p>
            <a:r>
              <a:rPr lang="en-US" sz="3200" dirty="0"/>
              <a:t>In others, you’re going to be writing code that goes inside methods.</a:t>
            </a:r>
          </a:p>
          <a:p>
            <a:endParaRPr lang="en-US" sz="3200" dirty="0"/>
          </a:p>
          <a:p>
            <a:r>
              <a:rPr lang="en-US" sz="3200" dirty="0"/>
              <a:t>READ THE INSTRUCTIONS FOR EACH TASK</a:t>
            </a:r>
          </a:p>
        </p:txBody>
      </p:sp>
    </p:spTree>
    <p:extLst>
      <p:ext uri="{BB962C8B-B14F-4D97-AF65-F5344CB8AC3E}">
        <p14:creationId xmlns:p14="http://schemas.microsoft.com/office/powerpoint/2010/main" val="762635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 I need to be able to code?</a:t>
            </a:r>
          </a:p>
          <a:p>
            <a:endParaRPr lang="en-US" sz="3200" dirty="0"/>
          </a:p>
          <a:p>
            <a:r>
              <a:rPr lang="en-US" sz="3200" dirty="0"/>
              <a:t>Since it’s ½ the marks, you should budget around 20 minutes per coding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5 minutes to understand the question. This is more important than you think.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5 minutes to understand the existing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5 minutes to THINK about what you need to do.  This is also more important than you think.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5 minutes to write the code that solves the problem.</a:t>
            </a:r>
          </a:p>
        </p:txBody>
      </p:sp>
    </p:spTree>
    <p:extLst>
      <p:ext uri="{BB962C8B-B14F-4D97-AF65-F5344CB8AC3E}">
        <p14:creationId xmlns:p14="http://schemas.microsoft.com/office/powerpoint/2010/main" val="3359000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 I need to be able to code?</a:t>
            </a:r>
          </a:p>
          <a:p>
            <a:endParaRPr lang="en-US" sz="3200" dirty="0"/>
          </a:p>
          <a:p>
            <a:r>
              <a:rPr lang="en-US" sz="3200" dirty="0"/>
              <a:t>This is NOT writing code that builds on top of the game framework.</a:t>
            </a:r>
          </a:p>
          <a:p>
            <a:endParaRPr lang="en-US" sz="3200" dirty="0"/>
          </a:p>
          <a:p>
            <a:r>
              <a:rPr lang="en-US" sz="3200" dirty="0"/>
              <a:t>Each problem will be self contained.</a:t>
            </a:r>
          </a:p>
          <a:p>
            <a:endParaRPr lang="en-US" sz="3200" dirty="0"/>
          </a:p>
          <a:p>
            <a:r>
              <a:rPr lang="en-US" sz="3200" dirty="0"/>
              <a:t>You won’t be able to solve it by cutting and pasting code out of the Roguelike game either.</a:t>
            </a:r>
          </a:p>
          <a:p>
            <a:endParaRPr lang="en-US" sz="3200" dirty="0"/>
          </a:p>
          <a:p>
            <a:r>
              <a:rPr lang="en-US" sz="3200" dirty="0"/>
              <a:t>You need to think. Just like the rest of the test.</a:t>
            </a:r>
          </a:p>
        </p:txBody>
      </p:sp>
    </p:spTree>
    <p:extLst>
      <p:ext uri="{BB962C8B-B14F-4D97-AF65-F5344CB8AC3E}">
        <p14:creationId xmlns:p14="http://schemas.microsoft.com/office/powerpoint/2010/main" val="17094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 I need to be able to code?</a:t>
            </a:r>
          </a:p>
          <a:p>
            <a:endParaRPr lang="en-US" sz="3200" dirty="0"/>
          </a:p>
          <a:p>
            <a:r>
              <a:rPr lang="en-US" sz="3200" dirty="0"/>
              <a:t>When you are done a coding question, zip up the entire project folder, and submit that zipped file to blackboard.</a:t>
            </a:r>
          </a:p>
          <a:p>
            <a:endParaRPr lang="en-US" sz="3200" dirty="0"/>
          </a:p>
          <a:p>
            <a:r>
              <a:rPr lang="en-US" sz="3200" dirty="0"/>
              <a:t>Don’t submit the zipped (or 7z’d) file? Don’t get any marks.</a:t>
            </a:r>
          </a:p>
          <a:p>
            <a:endParaRPr lang="en-US" sz="3200" dirty="0"/>
          </a:p>
          <a:p>
            <a:r>
              <a:rPr lang="en-US" sz="3200" dirty="0"/>
              <a:t>Each problem will require you to write about 20-30 lines of code (including braces)</a:t>
            </a:r>
          </a:p>
        </p:txBody>
      </p:sp>
    </p:spTree>
    <p:extLst>
      <p:ext uri="{BB962C8B-B14F-4D97-AF65-F5344CB8AC3E}">
        <p14:creationId xmlns:p14="http://schemas.microsoft.com/office/powerpoint/2010/main" val="3081241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if I’ve given you a CSD form?</a:t>
            </a:r>
          </a:p>
          <a:p>
            <a:endParaRPr lang="en-US" sz="3200" dirty="0"/>
          </a:p>
          <a:p>
            <a:r>
              <a:rPr lang="en-US" sz="3200" dirty="0"/>
              <a:t>Then you will have an extra hour to write the exam.</a:t>
            </a:r>
          </a:p>
          <a:p>
            <a:endParaRPr lang="en-US" sz="3200" dirty="0"/>
          </a:p>
          <a:p>
            <a:r>
              <a:rPr lang="en-US" sz="3200" dirty="0"/>
              <a:t>As well, you can opt to write it up in the CSD testing area, overtop of Starbucks, but you need to:</a:t>
            </a:r>
          </a:p>
          <a:p>
            <a:pPr marL="514350" indent="-514350">
              <a:buAutoNum type="alphaLcParenR"/>
            </a:pPr>
            <a:r>
              <a:rPr lang="en-US" sz="3200" dirty="0" err="1"/>
              <a:t>prebook</a:t>
            </a:r>
            <a:r>
              <a:rPr lang="en-US" sz="3200" dirty="0"/>
              <a:t> the room – and you’re running out of time.</a:t>
            </a:r>
          </a:p>
          <a:p>
            <a:pPr marL="514350" indent="-514350">
              <a:buAutoNum type="alphaLcParenR"/>
            </a:pPr>
            <a:r>
              <a:rPr lang="en-US" sz="3200" dirty="0"/>
              <a:t>be prepared to NOT have me there to answer questions.</a:t>
            </a:r>
          </a:p>
        </p:txBody>
      </p:sp>
    </p:spTree>
    <p:extLst>
      <p:ext uri="{BB962C8B-B14F-4D97-AF65-F5344CB8AC3E}">
        <p14:creationId xmlns:p14="http://schemas.microsoft.com/office/powerpoint/2010/main" val="56749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if I was supposed to give you a CSD form, and didn’t?</a:t>
            </a:r>
          </a:p>
          <a:p>
            <a:endParaRPr lang="en-US" sz="3200" dirty="0"/>
          </a:p>
          <a:p>
            <a:r>
              <a:rPr lang="en-US" sz="3200" dirty="0"/>
              <a:t>Well, you’ve had a month and a half. </a:t>
            </a:r>
          </a:p>
          <a:p>
            <a:endParaRPr lang="en-US" sz="3200" dirty="0"/>
          </a:p>
          <a:p>
            <a:r>
              <a:rPr lang="en-US" sz="3200" dirty="0"/>
              <a:t>Better show up with it on exam day, or you’ll be treated the same as everyone else.</a:t>
            </a:r>
          </a:p>
          <a:p>
            <a:endParaRPr lang="en-US" sz="3200" dirty="0"/>
          </a:p>
          <a:p>
            <a:r>
              <a:rPr lang="en-US" sz="3200" dirty="0"/>
              <a:t>That means you’ll be asked to leave two hours after the start of the exam.</a:t>
            </a:r>
          </a:p>
        </p:txBody>
      </p:sp>
    </p:spTree>
    <p:extLst>
      <p:ext uri="{BB962C8B-B14F-4D97-AF65-F5344CB8AC3E}">
        <p14:creationId xmlns:p14="http://schemas.microsoft.com/office/powerpoint/2010/main" val="21042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3200" dirty="0"/>
              <a:t>We might want a sword.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Sword: public Weapon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Sword::damage()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 rand()%8+1; // 1-8 dam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6609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Cheating</a:t>
            </a:r>
          </a:p>
          <a:p>
            <a:endParaRPr lang="en-US" sz="3200" dirty="0"/>
          </a:p>
          <a:p>
            <a:r>
              <a:rPr lang="en-US" sz="3200" dirty="0"/>
              <a:t>If I catch you cheating by looking at other peoples screens, you’re done.</a:t>
            </a:r>
          </a:p>
          <a:p>
            <a:endParaRPr lang="en-US" sz="3200" dirty="0"/>
          </a:p>
          <a:p>
            <a:r>
              <a:rPr lang="en-US" sz="3200" dirty="0"/>
              <a:t>So don’t.  Regardless of how well you’re doing, you can’t afford to get a zero on the midterm.</a:t>
            </a:r>
          </a:p>
        </p:txBody>
      </p:sp>
    </p:spTree>
    <p:extLst>
      <p:ext uri="{BB962C8B-B14F-4D97-AF65-F5344CB8AC3E}">
        <p14:creationId xmlns:p14="http://schemas.microsoft.com/office/powerpoint/2010/main" val="3300435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if I sleep in and miss the exam?</a:t>
            </a:r>
          </a:p>
          <a:p>
            <a:endParaRPr lang="en-US" sz="3200" dirty="0"/>
          </a:p>
          <a:p>
            <a:r>
              <a:rPr lang="en-US" sz="3200" dirty="0"/>
              <a:t>To bad, so sad.</a:t>
            </a:r>
          </a:p>
          <a:p>
            <a:endParaRPr lang="en-US" sz="3200" dirty="0"/>
          </a:p>
          <a:p>
            <a:r>
              <a:rPr lang="en-US" sz="3200" dirty="0"/>
              <a:t>If you can’t wake up in time to get to the college, that’s your problem. </a:t>
            </a:r>
          </a:p>
          <a:p>
            <a:endParaRPr lang="en-US" sz="3200" dirty="0"/>
          </a:p>
          <a:p>
            <a:r>
              <a:rPr lang="en-US" sz="3200" dirty="0"/>
              <a:t>My classes start at either 11:00, or 12:00, and if I can be here, so can you. </a:t>
            </a:r>
          </a:p>
          <a:p>
            <a:endParaRPr lang="en-US" sz="3200" dirty="0"/>
          </a:p>
          <a:p>
            <a:r>
              <a:rPr lang="en-US" sz="3200" dirty="0"/>
              <a:t>Time to grow up and buy a real clock. Or a clue.</a:t>
            </a:r>
          </a:p>
        </p:txBody>
      </p:sp>
    </p:spTree>
    <p:extLst>
      <p:ext uri="{BB962C8B-B14F-4D97-AF65-F5344CB8AC3E}">
        <p14:creationId xmlns:p14="http://schemas.microsoft.com/office/powerpoint/2010/main" val="1779430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if I sleep in and miss the exam?</a:t>
            </a:r>
          </a:p>
          <a:p>
            <a:endParaRPr lang="en-US" sz="3200" dirty="0"/>
          </a:p>
          <a:p>
            <a:r>
              <a:rPr lang="en-US" sz="3200" dirty="0"/>
              <a:t>If you’re really in such rough shape that you think you’ll sleep through everything, let me know how to phone you - TODAY, and I will call you an hour before the exam begins. </a:t>
            </a:r>
          </a:p>
          <a:p>
            <a:endParaRPr lang="en-US" sz="3200" dirty="0"/>
          </a:p>
          <a:p>
            <a:r>
              <a:rPr lang="en-US" sz="3200" dirty="0"/>
              <a:t>If that’s not enough time to get to the college, then I can’t help you. </a:t>
            </a:r>
          </a:p>
        </p:txBody>
      </p:sp>
    </p:spTree>
    <p:extLst>
      <p:ext uri="{BB962C8B-B14F-4D97-AF65-F5344CB8AC3E}">
        <p14:creationId xmlns:p14="http://schemas.microsoft.com/office/powerpoint/2010/main" val="3501397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if I’m sick?</a:t>
            </a:r>
          </a:p>
          <a:p>
            <a:endParaRPr lang="en-US" sz="3200" dirty="0"/>
          </a:p>
          <a:p>
            <a:r>
              <a:rPr lang="en-US" sz="3200" dirty="0"/>
              <a:t>I’m going to need a note from a doctor. </a:t>
            </a:r>
          </a:p>
          <a:p>
            <a:endParaRPr lang="en-US" sz="3200" dirty="0"/>
          </a:p>
          <a:p>
            <a:r>
              <a:rPr lang="en-US" sz="3200" dirty="0"/>
              <a:t>Not from residence.</a:t>
            </a:r>
          </a:p>
          <a:p>
            <a:r>
              <a:rPr lang="en-US" sz="3200" dirty="0"/>
              <a:t>Not from mom.</a:t>
            </a:r>
          </a:p>
          <a:p>
            <a:r>
              <a:rPr lang="en-US" sz="3200" dirty="0"/>
              <a:t>Not from a friend.</a:t>
            </a:r>
          </a:p>
          <a:p>
            <a:endParaRPr lang="en-US" sz="3200" dirty="0"/>
          </a:p>
          <a:p>
            <a:r>
              <a:rPr lang="en-US" sz="3200" dirty="0"/>
              <a:t>A doctor. Or you don’t get to write the test on another day.</a:t>
            </a:r>
          </a:p>
          <a:p>
            <a:endParaRPr lang="en-US" sz="3200" dirty="0"/>
          </a:p>
          <a:p>
            <a:r>
              <a:rPr lang="en-US" sz="3200" dirty="0"/>
              <a:t>A copy of a death certificate will do as well.</a:t>
            </a:r>
          </a:p>
        </p:txBody>
      </p:sp>
    </p:spTree>
    <p:extLst>
      <p:ext uri="{BB962C8B-B14F-4D97-AF65-F5344CB8AC3E}">
        <p14:creationId xmlns:p14="http://schemas.microsoft.com/office/powerpoint/2010/main" val="64911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And no, you can’t come to another section’s exam and write then.  (Unless you also have a doctor’s note.)</a:t>
            </a:r>
          </a:p>
          <a:p>
            <a:endParaRPr lang="en-US" sz="3200" dirty="0"/>
          </a:p>
          <a:p>
            <a:r>
              <a:rPr lang="en-US" sz="3200" dirty="0"/>
              <a:t>You have your time slot, so be here.</a:t>
            </a:r>
          </a:p>
          <a:p>
            <a:endParaRPr lang="en-US" sz="3200" dirty="0"/>
          </a:p>
          <a:p>
            <a:r>
              <a:rPr lang="en-US" sz="3200" dirty="0"/>
              <a:t>The test starts at 5 minutes after the hour.</a:t>
            </a:r>
          </a:p>
          <a:p>
            <a:endParaRPr lang="en-US" sz="3200" dirty="0"/>
          </a:p>
          <a:p>
            <a:r>
              <a:rPr lang="en-US" sz="3200" dirty="0"/>
              <a:t>Show up at ½ past, and you’ve lost 25 minutes of your two hours.</a:t>
            </a:r>
          </a:p>
        </p:txBody>
      </p:sp>
    </p:spTree>
    <p:extLst>
      <p:ext uri="{BB962C8B-B14F-4D97-AF65-F5344CB8AC3E}">
        <p14:creationId xmlns:p14="http://schemas.microsoft.com/office/powerpoint/2010/main" val="3226864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Finally, yes, the exam is going to be a bit rough at times. But remember, if you blow one short answer question, it’s only 1% of your final grade.  </a:t>
            </a:r>
          </a:p>
          <a:p>
            <a:endParaRPr lang="en-US" sz="3200" dirty="0"/>
          </a:p>
          <a:p>
            <a:r>
              <a:rPr lang="en-US" sz="3200" dirty="0"/>
              <a:t>And after this test, you’ve still got 48 potential marks to earn (not counting bonus marks)</a:t>
            </a:r>
          </a:p>
          <a:p>
            <a:endParaRPr lang="en-US" sz="3200" dirty="0"/>
          </a:p>
          <a:p>
            <a:r>
              <a:rPr lang="en-US" sz="3200" dirty="0"/>
              <a:t>Even if you bomb it, you can still pull things together and pass the course.</a:t>
            </a:r>
          </a:p>
        </p:txBody>
      </p:sp>
    </p:spTree>
    <p:extLst>
      <p:ext uri="{BB962C8B-B14F-4D97-AF65-F5344CB8AC3E}">
        <p14:creationId xmlns:p14="http://schemas.microsoft.com/office/powerpoint/2010/main" val="3868205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Last but not least…</a:t>
            </a:r>
          </a:p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16600" dirty="0">
                <a:latin typeface="Segoe WP Black" panose="020B0A02040504020203" pitchFamily="34" charset="0"/>
              </a:rPr>
              <a:t>STUDY</a:t>
            </a:r>
          </a:p>
          <a:p>
            <a:pPr algn="ctr"/>
            <a:r>
              <a:rPr lang="en-US" sz="2400" dirty="0"/>
              <a:t>(It’s your best hope of passing)</a:t>
            </a:r>
          </a:p>
        </p:txBody>
      </p:sp>
    </p:spTree>
    <p:extLst>
      <p:ext uri="{BB962C8B-B14F-4D97-AF65-F5344CB8AC3E}">
        <p14:creationId xmlns:p14="http://schemas.microsoft.com/office/powerpoint/2010/main" val="3318914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Build your own weapons and armor.</a:t>
            </a:r>
          </a:p>
          <a:p>
            <a:endParaRPr lang="en-US" sz="3200" dirty="0"/>
          </a:p>
          <a:p>
            <a:r>
              <a:rPr lang="en-US" sz="3200" dirty="0"/>
              <a:t>You’ve seen the code for spawning a few types of things.</a:t>
            </a:r>
          </a:p>
          <a:p>
            <a:endParaRPr lang="en-US" sz="3200" dirty="0"/>
          </a:p>
          <a:p>
            <a:r>
              <a:rPr lang="en-US" sz="3200" dirty="0"/>
              <a:t>Now it’s your turn.</a:t>
            </a:r>
          </a:p>
          <a:p>
            <a:br>
              <a:rPr lang="en-US" sz="3200" dirty="0"/>
            </a:br>
            <a:r>
              <a:rPr lang="en-US" sz="3200" dirty="0"/>
              <a:t>You’ve got the basic code for Leather Armor, Swords, +1 armor and weapon bonuses, as well as both flaming and fireproofing.</a:t>
            </a:r>
          </a:p>
          <a:p>
            <a:endParaRPr lang="en-US" sz="3200" dirty="0"/>
          </a:p>
          <a:p>
            <a:r>
              <a:rPr lang="en-US" sz="3200" dirty="0"/>
              <a:t>The item factory is ready to roll for this stuff.</a:t>
            </a:r>
          </a:p>
        </p:txBody>
      </p:sp>
    </p:spTree>
    <p:extLst>
      <p:ext uri="{BB962C8B-B14F-4D97-AF65-F5344CB8AC3E}">
        <p14:creationId xmlns:p14="http://schemas.microsoft.com/office/powerpoint/2010/main" val="3992439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Build some more decorators, and try to think about balancing armor and weapons. Keep the monster types in mind as well.</a:t>
            </a:r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 err="1"/>
              <a:t>ItemFactory</a:t>
            </a:r>
            <a:r>
              <a:rPr lang="en-US" sz="3200" dirty="0"/>
              <a:t> is there as a singleton that will give you a place to customize the loot for your particular dungeon.</a:t>
            </a:r>
          </a:p>
          <a:p>
            <a:endParaRPr lang="en-US" sz="3200" dirty="0"/>
          </a:p>
          <a:p>
            <a:r>
              <a:rPr lang="en-US" sz="3200" dirty="0"/>
              <a:t>You should only need to add new decorators (</a:t>
            </a:r>
            <a:r>
              <a:rPr lang="en-US" sz="3200" dirty="0" err="1"/>
              <a:t>ArmorDecorator</a:t>
            </a:r>
            <a:r>
              <a:rPr lang="en-US" sz="3200" dirty="0"/>
              <a:t> and </a:t>
            </a:r>
            <a:r>
              <a:rPr lang="en-US" sz="3200" dirty="0" err="1"/>
              <a:t>WeaponDecorator</a:t>
            </a:r>
            <a:r>
              <a:rPr lang="en-US" sz="3200" dirty="0"/>
              <a:t> subclasses), and make use of them in the </a:t>
            </a:r>
            <a:r>
              <a:rPr lang="en-US" sz="3200" dirty="0" err="1"/>
              <a:t>ItemFactory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06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3200" dirty="0"/>
              <a:t>And a +1 sword.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Sword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 Sword::damage()+1; // 2-9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925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3200" dirty="0"/>
              <a:t>And a +2 sword.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Sword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 Sword::damage()+2; // 3-10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330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Decorator pattern – the problem.</a:t>
            </a:r>
          </a:p>
          <a:p>
            <a:endParaRPr lang="en-US" sz="3200" dirty="0"/>
          </a:p>
          <a:p>
            <a:r>
              <a:rPr lang="en-US" sz="3200" dirty="0"/>
              <a:t>And a +1 flaming sword. (does 1-4 fire damage)</a:t>
            </a:r>
          </a:p>
          <a:p>
            <a:endParaRPr lang="en-US" sz="32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PlusOneFireSword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PlusOneSword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damage();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PlusOneFireSword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::damage()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PlusOneSword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::damage()+rand()%4+1;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86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Then we add a bazillion more subclasses.</a:t>
            </a:r>
          </a:p>
          <a:p>
            <a:endParaRPr lang="en-US" sz="3200" dirty="0"/>
          </a:p>
          <a:p>
            <a:r>
              <a:rPr lang="en-US" sz="3200" dirty="0"/>
              <a:t>Then we do it all again, but for Dagger. </a:t>
            </a:r>
          </a:p>
          <a:p>
            <a:endParaRPr lang="en-US" sz="3200" dirty="0"/>
          </a:p>
          <a:p>
            <a:r>
              <a:rPr lang="en-US" sz="3200" dirty="0"/>
              <a:t>And Mace. </a:t>
            </a:r>
          </a:p>
          <a:p>
            <a:endParaRPr lang="en-US" sz="3200" dirty="0"/>
          </a:p>
          <a:p>
            <a:r>
              <a:rPr lang="en-US" sz="3200" dirty="0"/>
              <a:t>And Quarterstaff. </a:t>
            </a:r>
          </a:p>
          <a:p>
            <a:endParaRPr lang="en-US" sz="3200" dirty="0"/>
          </a:p>
          <a:p>
            <a:r>
              <a:rPr lang="en-US" sz="3200" dirty="0"/>
              <a:t>And Broadsword…</a:t>
            </a:r>
          </a:p>
          <a:p>
            <a:endParaRPr lang="en-US" sz="3200" dirty="0"/>
          </a:p>
          <a:p>
            <a:r>
              <a:rPr lang="en-US" sz="3200" dirty="0"/>
              <a:t>You get the idea.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0613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61035</TotalTime>
  <Words>2868</Words>
  <Application>Microsoft Office PowerPoint</Application>
  <PresentationFormat>On-screen Show (4:3)</PresentationFormat>
  <Paragraphs>598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 New</vt:lpstr>
      <vt:lpstr>Helvetica</vt:lpstr>
      <vt:lpstr>Segoe WP Black</vt:lpstr>
      <vt:lpstr>Office Theme</vt:lpstr>
      <vt:lpstr>Game Development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III</dc:title>
  <dc:creator>Dan Lingman</dc:creator>
  <cp:lastModifiedBy>Dan Lingman</cp:lastModifiedBy>
  <cp:revision>267</cp:revision>
  <cp:lastPrinted>2015-02-08T02:55:47Z</cp:lastPrinted>
  <dcterms:created xsi:type="dcterms:W3CDTF">2013-08-13T00:38:38Z</dcterms:created>
  <dcterms:modified xsi:type="dcterms:W3CDTF">2017-02-20T23:12:47Z</dcterms:modified>
</cp:coreProperties>
</file>