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2"/>
  </p:notesMasterIdLst>
  <p:handoutMasterIdLst>
    <p:handoutMasterId r:id="rId53"/>
  </p:handoutMasterIdLst>
  <p:sldIdLst>
    <p:sldId id="256" r:id="rId2"/>
    <p:sldId id="337" r:id="rId3"/>
    <p:sldId id="338" r:id="rId4"/>
    <p:sldId id="441" r:id="rId5"/>
    <p:sldId id="350" r:id="rId6"/>
    <p:sldId id="393" r:id="rId7"/>
    <p:sldId id="394" r:id="rId8"/>
    <p:sldId id="395" r:id="rId9"/>
    <p:sldId id="442" r:id="rId10"/>
    <p:sldId id="443" r:id="rId11"/>
    <p:sldId id="444" r:id="rId12"/>
    <p:sldId id="445" r:id="rId13"/>
    <p:sldId id="446" r:id="rId14"/>
    <p:sldId id="447" r:id="rId15"/>
    <p:sldId id="448" r:id="rId16"/>
    <p:sldId id="449" r:id="rId17"/>
    <p:sldId id="450" r:id="rId18"/>
    <p:sldId id="451" r:id="rId19"/>
    <p:sldId id="452" r:id="rId20"/>
    <p:sldId id="453" r:id="rId21"/>
    <p:sldId id="454" r:id="rId22"/>
    <p:sldId id="438" r:id="rId23"/>
    <p:sldId id="455" r:id="rId24"/>
    <p:sldId id="456" r:id="rId25"/>
    <p:sldId id="457" r:id="rId26"/>
    <p:sldId id="458" r:id="rId27"/>
    <p:sldId id="459" r:id="rId28"/>
    <p:sldId id="460" r:id="rId29"/>
    <p:sldId id="461" r:id="rId30"/>
    <p:sldId id="462" r:id="rId31"/>
    <p:sldId id="463" r:id="rId32"/>
    <p:sldId id="479" r:id="rId33"/>
    <p:sldId id="481" r:id="rId34"/>
    <p:sldId id="480" r:id="rId35"/>
    <p:sldId id="482" r:id="rId36"/>
    <p:sldId id="483" r:id="rId37"/>
    <p:sldId id="484" r:id="rId38"/>
    <p:sldId id="485" r:id="rId39"/>
    <p:sldId id="486" r:id="rId40"/>
    <p:sldId id="488" r:id="rId41"/>
    <p:sldId id="489" r:id="rId42"/>
    <p:sldId id="487" r:id="rId43"/>
    <p:sldId id="490" r:id="rId44"/>
    <p:sldId id="491" r:id="rId45"/>
    <p:sldId id="492" r:id="rId46"/>
    <p:sldId id="493" r:id="rId47"/>
    <p:sldId id="494" r:id="rId48"/>
    <p:sldId id="495" r:id="rId49"/>
    <p:sldId id="496" r:id="rId50"/>
    <p:sldId id="497" r:id="rId51"/>
  </p:sldIdLst>
  <p:sldSz cx="9144000" cy="6858000" type="screen4x3"/>
  <p:notesSz cx="9144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FF99"/>
    <a:srgbClr val="9BBB59"/>
    <a:srgbClr val="B2B2B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698" autoAdjust="0"/>
    <p:restoredTop sz="94660"/>
  </p:normalViewPr>
  <p:slideViewPr>
    <p:cSldViewPr snapToGrid="0" snapToObjects="1">
      <p:cViewPr varScale="1">
        <p:scale>
          <a:sx n="109" d="100"/>
          <a:sy n="109" d="100"/>
        </p:scale>
        <p:origin x="1566" y="10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sz="quarter" idx="1"/>
          </p:nvPr>
        </p:nvSpPr>
        <p:spPr>
          <a:xfrm>
            <a:off x="5179484" y="0"/>
            <a:ext cx="3962400" cy="344091"/>
          </a:xfrm>
          <a:prstGeom prst="rect">
            <a:avLst/>
          </a:prstGeom>
        </p:spPr>
        <p:txBody>
          <a:bodyPr vert="horz" lIns="91440" tIns="45720" rIns="91440" bIns="45720" rtlCol="0"/>
          <a:lstStyle>
            <a:lvl1pPr algn="r">
              <a:defRPr sz="1200"/>
            </a:lvl1pPr>
          </a:lstStyle>
          <a:p>
            <a:fld id="{54B154D7-D349-4F1C-8775-B794F401CB60}" type="datetimeFigureOut">
              <a:rPr lang="en-CA" smtClean="0"/>
              <a:t>2017-03-11</a:t>
            </a:fld>
            <a:endParaRPr lang="en-CA"/>
          </a:p>
        </p:txBody>
      </p:sp>
      <p:sp>
        <p:nvSpPr>
          <p:cNvPr id="4" name="Footer Placeholder 3"/>
          <p:cNvSpPr>
            <a:spLocks noGrp="1"/>
          </p:cNvSpPr>
          <p:nvPr>
            <p:ph type="ftr" sz="quarter" idx="2"/>
          </p:nvPr>
        </p:nvSpPr>
        <p:spPr>
          <a:xfrm>
            <a:off x="0" y="6513910"/>
            <a:ext cx="3962400" cy="344090"/>
          </a:xfrm>
          <a:prstGeom prst="rect">
            <a:avLst/>
          </a:prstGeom>
        </p:spPr>
        <p:txBody>
          <a:bodyPr vert="horz" lIns="91440" tIns="45720" rIns="91440" bIns="45720" rtlCol="0" anchor="b"/>
          <a:lstStyle>
            <a:lvl1pPr algn="l">
              <a:defRPr sz="1200"/>
            </a:lvl1pPr>
          </a:lstStyle>
          <a:p>
            <a:endParaRPr lang="en-CA"/>
          </a:p>
        </p:txBody>
      </p:sp>
      <p:sp>
        <p:nvSpPr>
          <p:cNvPr id="5" name="Slide Number Placeholder 4"/>
          <p:cNvSpPr>
            <a:spLocks noGrp="1"/>
          </p:cNvSpPr>
          <p:nvPr>
            <p:ph type="sldNum" sz="quarter" idx="3"/>
          </p:nvPr>
        </p:nvSpPr>
        <p:spPr>
          <a:xfrm>
            <a:off x="5179484" y="6513910"/>
            <a:ext cx="3962400" cy="344090"/>
          </a:xfrm>
          <a:prstGeom prst="rect">
            <a:avLst/>
          </a:prstGeom>
        </p:spPr>
        <p:txBody>
          <a:bodyPr vert="horz" lIns="91440" tIns="45720" rIns="91440" bIns="45720" rtlCol="0" anchor="b"/>
          <a:lstStyle>
            <a:lvl1pPr algn="r">
              <a:defRPr sz="1200"/>
            </a:lvl1pPr>
          </a:lstStyle>
          <a:p>
            <a:fld id="{591DDF34-499A-4E2E-B302-87C6B13644E2}" type="slidenum">
              <a:rPr lang="en-CA" smtClean="0"/>
              <a:t>‹#›</a:t>
            </a:fld>
            <a:endParaRPr lang="en-CA"/>
          </a:p>
        </p:txBody>
      </p:sp>
    </p:spTree>
    <p:extLst>
      <p:ext uri="{BB962C8B-B14F-4D97-AF65-F5344CB8AC3E}">
        <p14:creationId xmlns:p14="http://schemas.microsoft.com/office/powerpoint/2010/main" val="46232507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79484" y="0"/>
            <a:ext cx="3962400" cy="342900"/>
          </a:xfrm>
          <a:prstGeom prst="rect">
            <a:avLst/>
          </a:prstGeom>
        </p:spPr>
        <p:txBody>
          <a:bodyPr vert="horz" lIns="91440" tIns="45720" rIns="91440" bIns="45720" rtlCol="0"/>
          <a:lstStyle>
            <a:lvl1pPr algn="r">
              <a:defRPr sz="1200"/>
            </a:lvl1pPr>
          </a:lstStyle>
          <a:p>
            <a:fld id="{3AEF7F62-BAEC-B64F-AED7-54B152F43EDA}" type="datetimeFigureOut">
              <a:rPr lang="en-US" smtClean="0"/>
              <a:pPr/>
              <a:t>3/11/2017</a:t>
            </a:fld>
            <a:endParaRPr lang="en-US"/>
          </a:p>
        </p:txBody>
      </p:sp>
      <p:sp>
        <p:nvSpPr>
          <p:cNvPr id="4" name="Slide Image Placeholder 3"/>
          <p:cNvSpPr>
            <a:spLocks noGrp="1" noRot="1" noChangeAspect="1"/>
          </p:cNvSpPr>
          <p:nvPr>
            <p:ph type="sldImg" idx="2"/>
          </p:nvPr>
        </p:nvSpPr>
        <p:spPr>
          <a:xfrm>
            <a:off x="2857500" y="514350"/>
            <a:ext cx="3429000" cy="25717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normAutofit/>
          </a:body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6" name="Footer Placeholder 5"/>
          <p:cNvSpPr>
            <a:spLocks noGrp="1"/>
          </p:cNvSpPr>
          <p:nvPr>
            <p:ph type="ftr" sz="quarter" idx="4"/>
          </p:nvPr>
        </p:nvSpPr>
        <p:spPr>
          <a:xfrm>
            <a:off x="0" y="6513910"/>
            <a:ext cx="3962400" cy="3429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79484" y="6513910"/>
            <a:ext cx="3962400" cy="342900"/>
          </a:xfrm>
          <a:prstGeom prst="rect">
            <a:avLst/>
          </a:prstGeom>
        </p:spPr>
        <p:txBody>
          <a:bodyPr vert="horz" lIns="91440" tIns="45720" rIns="91440" bIns="45720" rtlCol="0" anchor="b"/>
          <a:lstStyle>
            <a:lvl1pPr algn="r">
              <a:defRPr sz="1200"/>
            </a:lvl1pPr>
          </a:lstStyle>
          <a:p>
            <a:fld id="{0C13EFF0-069A-3340-9BA2-29D0321BCEB7}" type="slidenum">
              <a:rPr lang="en-US" smtClean="0"/>
              <a:pPr/>
              <a:t>‹#›</a:t>
            </a:fld>
            <a:endParaRPr lang="en-US"/>
          </a:p>
        </p:txBody>
      </p:sp>
    </p:spTree>
    <p:extLst>
      <p:ext uri="{BB962C8B-B14F-4D97-AF65-F5344CB8AC3E}">
        <p14:creationId xmlns:p14="http://schemas.microsoft.com/office/powerpoint/2010/main" val="328357541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7010400" y="6492875"/>
            <a:ext cx="2133600" cy="365125"/>
          </a:xfrm>
        </p:spPr>
        <p:txBody>
          <a:bodyPr/>
          <a:lstStyle>
            <a:lvl1pPr>
              <a:defRPr>
                <a:solidFill>
                  <a:srgbClr val="000000"/>
                </a:solidFill>
                <a:latin typeface="Helvetica"/>
                <a:cs typeface="Helvetica"/>
              </a:defRPr>
            </a:lvl1pPr>
          </a:lstStyle>
          <a:p>
            <a:fld id="{719E6248-47B5-DA49-B1EB-540B903CA564}" type="slidenum">
              <a:rPr lang="en-US" smtClean="0"/>
              <a:pPr/>
              <a:t>‹#›</a:t>
            </a:fld>
            <a:endParaRPr lang="en-US"/>
          </a:p>
        </p:txBody>
      </p:sp>
      <p:pic>
        <p:nvPicPr>
          <p:cNvPr id="7" name="Picture 6" descr="AlgonquinCollege.png"/>
          <p:cNvPicPr>
            <a:picLocks noChangeAspect="1"/>
          </p:cNvPicPr>
          <p:nvPr userDrawn="1"/>
        </p:nvPicPr>
        <p:blipFill>
          <a:blip r:embed="rId2"/>
          <a:stretch>
            <a:fillRect/>
          </a:stretch>
        </p:blipFill>
        <p:spPr>
          <a:xfrm>
            <a:off x="1" y="0"/>
            <a:ext cx="1398992" cy="327037"/>
          </a:xfrm>
          <a:prstGeom prst="rect">
            <a:avLst/>
          </a:prstGeom>
        </p:spPr>
      </p:pic>
      <p:pic>
        <p:nvPicPr>
          <p:cNvPr id="8" name="Picture 7" descr="School of Media and Design.png"/>
          <p:cNvPicPr>
            <a:picLocks noChangeAspect="1"/>
          </p:cNvPicPr>
          <p:nvPr userDrawn="1"/>
        </p:nvPicPr>
        <p:blipFill>
          <a:blip r:embed="rId3"/>
          <a:srcRect r="54678"/>
          <a:stretch>
            <a:fillRect/>
          </a:stretch>
        </p:blipFill>
        <p:spPr>
          <a:xfrm>
            <a:off x="1398993" y="91"/>
            <a:ext cx="1029019" cy="326946"/>
          </a:xfrm>
          <a:prstGeom prst="rect">
            <a:avLst/>
          </a:prstGeom>
        </p:spPr>
      </p:pic>
      <p:sp>
        <p:nvSpPr>
          <p:cNvPr id="9" name="TextBox 8"/>
          <p:cNvSpPr txBox="1"/>
          <p:nvPr userDrawn="1"/>
        </p:nvSpPr>
        <p:spPr>
          <a:xfrm>
            <a:off x="8101101" y="19260"/>
            <a:ext cx="1040670" cy="307777"/>
          </a:xfrm>
          <a:prstGeom prst="rect">
            <a:avLst/>
          </a:prstGeom>
          <a:noFill/>
        </p:spPr>
        <p:txBody>
          <a:bodyPr wrap="none" rtlCol="0">
            <a:spAutoFit/>
          </a:bodyPr>
          <a:lstStyle/>
          <a:p>
            <a:r>
              <a:rPr lang="en-US" sz="1400" dirty="0">
                <a:solidFill>
                  <a:srgbClr val="008000"/>
                </a:solidFill>
                <a:latin typeface="Helvetica"/>
                <a:cs typeface="Helvetica"/>
              </a:rPr>
              <a:t>GAM 1538</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CA"/>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CA"/>
              <a:t>Click to edit Master text styles</a:t>
            </a:r>
          </a:p>
        </p:txBody>
      </p:sp>
      <p:sp>
        <p:nvSpPr>
          <p:cNvPr id="5" name="Date Placeholder 4"/>
          <p:cNvSpPr>
            <a:spLocks noGrp="1"/>
          </p:cNvSpPr>
          <p:nvPr>
            <p:ph type="dt" sz="half" idx="10"/>
          </p:nvPr>
        </p:nvSpPr>
        <p:spPr/>
        <p:txBody>
          <a:bodyPr/>
          <a:lstStyle/>
          <a:p>
            <a:fld id="{EB9B1F04-075E-A046-BB5E-0681699506F0}" type="datetimeFigureOut">
              <a:rPr lang="en-US" smtClean="0"/>
              <a:pPr/>
              <a:t>3/11/2017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9E6248-47B5-DA49-B1EB-540B903CA56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4" name="Date Placeholder 3"/>
          <p:cNvSpPr>
            <a:spLocks noGrp="1"/>
          </p:cNvSpPr>
          <p:nvPr>
            <p:ph type="dt" sz="half" idx="10"/>
          </p:nvPr>
        </p:nvSpPr>
        <p:spPr/>
        <p:txBody>
          <a:bodyPr/>
          <a:lstStyle/>
          <a:p>
            <a:fld id="{EB9B1F04-075E-A046-BB5E-0681699506F0}" type="datetimeFigureOut">
              <a:rPr lang="en-US" smtClean="0"/>
              <a:pPr/>
              <a:t>3/11/2017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9E6248-47B5-DA49-B1EB-540B903CA564}"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CA"/>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4" name="Date Placeholder 3"/>
          <p:cNvSpPr>
            <a:spLocks noGrp="1"/>
          </p:cNvSpPr>
          <p:nvPr>
            <p:ph type="dt" sz="half" idx="10"/>
          </p:nvPr>
        </p:nvSpPr>
        <p:spPr/>
        <p:txBody>
          <a:bodyPr/>
          <a:lstStyle/>
          <a:p>
            <a:fld id="{EB9B1F04-075E-A046-BB5E-0681699506F0}" type="datetimeFigureOut">
              <a:rPr lang="en-US" smtClean="0"/>
              <a:pPr/>
              <a:t>3/11/2017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9E6248-47B5-DA49-B1EB-540B903CA56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a:t>
            </a:fld>
            <a:endParaRPr lang="en-US"/>
          </a:p>
        </p:txBody>
      </p:sp>
      <p:pic>
        <p:nvPicPr>
          <p:cNvPr id="9" name="Picture 8" descr="AlgonquinCollege.png"/>
          <p:cNvPicPr>
            <a:picLocks noChangeAspect="1"/>
          </p:cNvPicPr>
          <p:nvPr userDrawn="1"/>
        </p:nvPicPr>
        <p:blipFill>
          <a:blip r:embed="rId2"/>
          <a:stretch>
            <a:fillRect/>
          </a:stretch>
        </p:blipFill>
        <p:spPr>
          <a:xfrm>
            <a:off x="1" y="0"/>
            <a:ext cx="1398992" cy="327037"/>
          </a:xfrm>
          <a:prstGeom prst="rect">
            <a:avLst/>
          </a:prstGeom>
        </p:spPr>
      </p:pic>
      <p:pic>
        <p:nvPicPr>
          <p:cNvPr id="10" name="Picture 9" descr="School of Media and Design.png"/>
          <p:cNvPicPr>
            <a:picLocks noChangeAspect="1"/>
          </p:cNvPicPr>
          <p:nvPr userDrawn="1"/>
        </p:nvPicPr>
        <p:blipFill>
          <a:blip r:embed="rId3"/>
          <a:srcRect r="54678"/>
          <a:stretch>
            <a:fillRect/>
          </a:stretch>
        </p:blipFill>
        <p:spPr>
          <a:xfrm>
            <a:off x="1398993" y="91"/>
            <a:ext cx="1029019" cy="326946"/>
          </a:xfrm>
          <a:prstGeom prst="rect">
            <a:avLst/>
          </a:prstGeom>
        </p:spPr>
      </p:pic>
      <p:sp>
        <p:nvSpPr>
          <p:cNvPr id="11" name="TextBox 10"/>
          <p:cNvSpPr txBox="1"/>
          <p:nvPr userDrawn="1"/>
        </p:nvSpPr>
        <p:spPr>
          <a:xfrm>
            <a:off x="8101101" y="19260"/>
            <a:ext cx="1040670" cy="307777"/>
          </a:xfrm>
          <a:prstGeom prst="rect">
            <a:avLst/>
          </a:prstGeom>
          <a:noFill/>
        </p:spPr>
        <p:txBody>
          <a:bodyPr wrap="none" rtlCol="0">
            <a:spAutoFit/>
          </a:bodyPr>
          <a:lstStyle/>
          <a:p>
            <a:r>
              <a:rPr lang="en-US" sz="1400" dirty="0">
                <a:solidFill>
                  <a:srgbClr val="008000"/>
                </a:solidFill>
                <a:latin typeface="Helvetica"/>
                <a:cs typeface="Helvetica"/>
              </a:rPr>
              <a:t>GAM 1538</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a:t>
            </a:fld>
            <a:endParaRPr lang="en-US"/>
          </a:p>
        </p:txBody>
      </p:sp>
      <p:pic>
        <p:nvPicPr>
          <p:cNvPr id="8" name="Picture 7" descr="AlgonquinCollege.png"/>
          <p:cNvPicPr>
            <a:picLocks noChangeAspect="1"/>
          </p:cNvPicPr>
          <p:nvPr userDrawn="1"/>
        </p:nvPicPr>
        <p:blipFill>
          <a:blip r:embed="rId2"/>
          <a:stretch>
            <a:fillRect/>
          </a:stretch>
        </p:blipFill>
        <p:spPr>
          <a:xfrm>
            <a:off x="1" y="0"/>
            <a:ext cx="1398992" cy="327037"/>
          </a:xfrm>
          <a:prstGeom prst="rect">
            <a:avLst/>
          </a:prstGeom>
        </p:spPr>
      </p:pic>
      <p:pic>
        <p:nvPicPr>
          <p:cNvPr id="9" name="Picture 8" descr="School of Media and Design.png"/>
          <p:cNvPicPr>
            <a:picLocks noChangeAspect="1"/>
          </p:cNvPicPr>
          <p:nvPr userDrawn="1"/>
        </p:nvPicPr>
        <p:blipFill>
          <a:blip r:embed="rId3"/>
          <a:srcRect r="54678"/>
          <a:stretch>
            <a:fillRect/>
          </a:stretch>
        </p:blipFill>
        <p:spPr>
          <a:xfrm>
            <a:off x="1398993" y="91"/>
            <a:ext cx="1029019" cy="326946"/>
          </a:xfrm>
          <a:prstGeom prst="rect">
            <a:avLst/>
          </a:prstGeom>
        </p:spPr>
      </p:pic>
      <p:sp>
        <p:nvSpPr>
          <p:cNvPr id="10" name="TextBox 9"/>
          <p:cNvSpPr txBox="1"/>
          <p:nvPr userDrawn="1"/>
        </p:nvSpPr>
        <p:spPr>
          <a:xfrm>
            <a:off x="8101101" y="19260"/>
            <a:ext cx="1040670" cy="307777"/>
          </a:xfrm>
          <a:prstGeom prst="rect">
            <a:avLst/>
          </a:prstGeom>
          <a:noFill/>
        </p:spPr>
        <p:txBody>
          <a:bodyPr wrap="none" rtlCol="0">
            <a:spAutoFit/>
          </a:bodyPr>
          <a:lstStyle/>
          <a:p>
            <a:r>
              <a:rPr lang="en-US" sz="1400" dirty="0">
                <a:solidFill>
                  <a:srgbClr val="008000"/>
                </a:solidFill>
                <a:latin typeface="Helvetica"/>
                <a:cs typeface="Helvetica"/>
              </a:rPr>
              <a:t>GAM 1538</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CA"/>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CA"/>
              <a:t>Click to edit Master text styles</a:t>
            </a:r>
          </a:p>
        </p:txBody>
      </p:sp>
      <p:sp>
        <p:nvSpPr>
          <p:cNvPr id="4" name="Date Placeholder 3"/>
          <p:cNvSpPr>
            <a:spLocks noGrp="1"/>
          </p:cNvSpPr>
          <p:nvPr>
            <p:ph type="dt" sz="half" idx="10"/>
          </p:nvPr>
        </p:nvSpPr>
        <p:spPr/>
        <p:txBody>
          <a:bodyPr/>
          <a:lstStyle/>
          <a:p>
            <a:fld id="{EB9B1F04-075E-A046-BB5E-0681699506F0}" type="datetimeFigureOut">
              <a:rPr lang="en-US" smtClean="0"/>
              <a:pPr/>
              <a:t>3/11/2017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9E6248-47B5-DA49-B1EB-540B903CA56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5" name="Date Placeholder 4"/>
          <p:cNvSpPr>
            <a:spLocks noGrp="1"/>
          </p:cNvSpPr>
          <p:nvPr>
            <p:ph type="dt" sz="half" idx="10"/>
          </p:nvPr>
        </p:nvSpPr>
        <p:spPr/>
        <p:txBody>
          <a:bodyPr/>
          <a:lstStyle/>
          <a:p>
            <a:fld id="{EB9B1F04-075E-A046-BB5E-0681699506F0}" type="datetimeFigureOut">
              <a:rPr lang="en-US" smtClean="0"/>
              <a:pPr/>
              <a:t>3/11/2017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9E6248-47B5-DA49-B1EB-540B903CA56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CA"/>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7" name="Date Placeholder 6"/>
          <p:cNvSpPr>
            <a:spLocks noGrp="1"/>
          </p:cNvSpPr>
          <p:nvPr>
            <p:ph type="dt" sz="half" idx="10"/>
          </p:nvPr>
        </p:nvSpPr>
        <p:spPr/>
        <p:txBody>
          <a:bodyPr/>
          <a:lstStyle/>
          <a:p>
            <a:fld id="{EB9B1F04-075E-A046-BB5E-0681699506F0}" type="datetimeFigureOut">
              <a:rPr lang="en-US" smtClean="0"/>
              <a:pPr/>
              <a:t>3/11/2017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19E6248-47B5-DA49-B1EB-540B903CA56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Click to edit Master title style</a:t>
            </a:r>
            <a:endParaRPr lang="en-US"/>
          </a:p>
        </p:txBody>
      </p:sp>
      <p:sp>
        <p:nvSpPr>
          <p:cNvPr id="3" name="Date Placeholder 2"/>
          <p:cNvSpPr>
            <a:spLocks noGrp="1"/>
          </p:cNvSpPr>
          <p:nvPr>
            <p:ph type="dt" sz="half" idx="10"/>
          </p:nvPr>
        </p:nvSpPr>
        <p:spPr/>
        <p:txBody>
          <a:bodyPr/>
          <a:lstStyle/>
          <a:p>
            <a:fld id="{EB9B1F04-075E-A046-BB5E-0681699506F0}" type="datetimeFigureOut">
              <a:rPr lang="en-US" smtClean="0"/>
              <a:pPr/>
              <a:t>3/11/2017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19E6248-47B5-DA49-B1EB-540B903CA56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B9B1F04-075E-A046-BB5E-0681699506F0}" type="datetimeFigureOut">
              <a:rPr lang="en-US" smtClean="0"/>
              <a:pPr/>
              <a:t>3/11/2017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19E6248-47B5-DA49-B1EB-540B903CA56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CA"/>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CA"/>
              <a:t>Click to edit Master text styles</a:t>
            </a:r>
          </a:p>
        </p:txBody>
      </p:sp>
      <p:sp>
        <p:nvSpPr>
          <p:cNvPr id="5" name="Date Placeholder 4"/>
          <p:cNvSpPr>
            <a:spLocks noGrp="1"/>
          </p:cNvSpPr>
          <p:nvPr>
            <p:ph type="dt" sz="half" idx="10"/>
          </p:nvPr>
        </p:nvSpPr>
        <p:spPr/>
        <p:txBody>
          <a:bodyPr/>
          <a:lstStyle/>
          <a:p>
            <a:fld id="{EB9B1F04-075E-A046-BB5E-0681699506F0}" type="datetimeFigureOut">
              <a:rPr lang="en-US" smtClean="0"/>
              <a:pPr/>
              <a:t>3/11/2017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9E6248-47B5-DA49-B1EB-540B903CA56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CA"/>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B9B1F04-075E-A046-BB5E-0681699506F0}" type="datetimeFigureOut">
              <a:rPr lang="en-US" smtClean="0"/>
              <a:pPr/>
              <a:t>3/11/2017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9E6248-47B5-DA49-B1EB-540B903CA56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facebook.com/Dan.Lingman" TargetMode="External"/><Relationship Id="rId2" Type="http://schemas.openxmlformats.org/officeDocument/2006/relationships/hyperlink" Target="mailto:lingmad@algonquincollege.com" TargetMode="External"/><Relationship Id="rId1" Type="http://schemas.openxmlformats.org/officeDocument/2006/relationships/slideLayout" Target="../slideLayouts/slideLayout1.xml"/><Relationship Id="rId6" Type="http://schemas.openxmlformats.org/officeDocument/2006/relationships/hyperlink" Target="mailto:dlingman@gmail.com" TargetMode="External"/><Relationship Id="rId5" Type="http://schemas.openxmlformats.org/officeDocument/2006/relationships/hyperlink" Target="https://twitter.com/Lingman" TargetMode="External"/><Relationship Id="rId4" Type="http://schemas.openxmlformats.org/officeDocument/2006/relationships/hyperlink" Target="https://www.linkedin.com/pub/dan-lingman/1/51a/300"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685800" y="1069485"/>
            <a:ext cx="7772400" cy="1470025"/>
          </a:xfrm>
        </p:spPr>
        <p:txBody>
          <a:bodyPr/>
          <a:lstStyle/>
          <a:p>
            <a:r>
              <a:rPr lang="en-US" b="1" dirty="0">
                <a:latin typeface="Helvetica"/>
                <a:cs typeface="Helvetica"/>
              </a:rPr>
              <a:t>Game Development II</a:t>
            </a:r>
          </a:p>
        </p:txBody>
      </p:sp>
      <p:sp>
        <p:nvSpPr>
          <p:cNvPr id="3" name="Subtitle 2"/>
          <p:cNvSpPr>
            <a:spLocks noGrp="1"/>
          </p:cNvSpPr>
          <p:nvPr>
            <p:ph type="subTitle" idx="4294967295"/>
          </p:nvPr>
        </p:nvSpPr>
        <p:spPr>
          <a:xfrm>
            <a:off x="517358" y="2167943"/>
            <a:ext cx="8109284" cy="4268951"/>
          </a:xfrm>
        </p:spPr>
        <p:txBody>
          <a:bodyPr>
            <a:normAutofit fontScale="77500" lnSpcReduction="20000"/>
          </a:bodyPr>
          <a:lstStyle/>
          <a:p>
            <a:pPr algn="ctr">
              <a:buNone/>
            </a:pPr>
            <a:r>
              <a:rPr lang="en-US" sz="4600" dirty="0">
                <a:latin typeface="Helvetica"/>
                <a:cs typeface="Helvetica"/>
              </a:rPr>
              <a:t>GAM 1538</a:t>
            </a:r>
          </a:p>
          <a:p>
            <a:pPr algn="ctr">
              <a:buNone/>
            </a:pPr>
            <a:endParaRPr lang="en-US" dirty="0">
              <a:latin typeface="Helvetica"/>
              <a:cs typeface="Helvetica"/>
            </a:endParaRPr>
          </a:p>
          <a:p>
            <a:pPr algn="ctr">
              <a:buNone/>
            </a:pPr>
            <a:r>
              <a:rPr lang="en-US" sz="4600" b="1" dirty="0">
                <a:latin typeface="Helvetica"/>
                <a:cs typeface="Helvetica"/>
              </a:rPr>
              <a:t>Dan </a:t>
            </a:r>
            <a:r>
              <a:rPr lang="en-US" sz="4600" b="1" dirty="0" err="1">
                <a:latin typeface="Helvetica"/>
                <a:cs typeface="Helvetica"/>
              </a:rPr>
              <a:t>Lingman</a:t>
            </a:r>
            <a:endParaRPr lang="en-US" sz="4600" b="1" dirty="0">
              <a:latin typeface="Helvetica"/>
              <a:cs typeface="Helvetica"/>
            </a:endParaRPr>
          </a:p>
          <a:p>
            <a:pPr algn="ctr">
              <a:buNone/>
            </a:pPr>
            <a:endParaRPr lang="en-US" dirty="0">
              <a:latin typeface="Helvetica"/>
              <a:cs typeface="Helvetica"/>
            </a:endParaRPr>
          </a:p>
          <a:p>
            <a:pPr algn="ctr">
              <a:buNone/>
            </a:pPr>
            <a:r>
              <a:rPr lang="en-US" dirty="0">
                <a:latin typeface="Helvetica"/>
                <a:cs typeface="Helvetica"/>
                <a:hlinkClick r:id="rId2"/>
              </a:rPr>
              <a:t>lingmad@algonquincollege.com</a:t>
            </a:r>
            <a:endParaRPr lang="en-US" dirty="0">
              <a:latin typeface="Helvetica"/>
              <a:cs typeface="Helvetica"/>
            </a:endParaRPr>
          </a:p>
          <a:p>
            <a:pPr algn="ctr">
              <a:buNone/>
            </a:pPr>
            <a:r>
              <a:rPr lang="en-US" dirty="0">
                <a:latin typeface="Helvetica"/>
                <a:cs typeface="Helvetica"/>
                <a:hlinkClick r:id="rId3"/>
              </a:rPr>
              <a:t>https://www.facebook.com/Dan.Lingman</a:t>
            </a:r>
            <a:endParaRPr lang="en-US" dirty="0">
              <a:latin typeface="Helvetica"/>
              <a:cs typeface="Helvetica"/>
            </a:endParaRPr>
          </a:p>
          <a:p>
            <a:pPr algn="ctr">
              <a:buNone/>
            </a:pPr>
            <a:r>
              <a:rPr lang="en-US" dirty="0">
                <a:latin typeface="Helvetica"/>
                <a:cs typeface="Helvetica"/>
                <a:hlinkClick r:id="rId4"/>
              </a:rPr>
              <a:t>https://www.linkedin.com/pub/dan-lingman/1/51a/300</a:t>
            </a:r>
            <a:endParaRPr lang="en-US" dirty="0">
              <a:latin typeface="Helvetica"/>
              <a:cs typeface="Helvetica"/>
            </a:endParaRPr>
          </a:p>
          <a:p>
            <a:pPr algn="ctr">
              <a:buNone/>
            </a:pPr>
            <a:r>
              <a:rPr lang="en-US" dirty="0">
                <a:latin typeface="Helvetica"/>
                <a:cs typeface="Helvetica"/>
                <a:hlinkClick r:id="rId5"/>
              </a:rPr>
              <a:t>https://twitter.com/Lingman</a:t>
            </a:r>
            <a:endParaRPr lang="en-US" dirty="0">
              <a:latin typeface="Helvetica"/>
              <a:cs typeface="Helvetica"/>
            </a:endParaRPr>
          </a:p>
          <a:p>
            <a:pPr algn="ctr">
              <a:buNone/>
            </a:pPr>
            <a:r>
              <a:rPr lang="en-US" dirty="0">
                <a:latin typeface="Helvetica"/>
                <a:cs typeface="Helvetica"/>
                <a:hlinkClick r:id="rId6"/>
              </a:rPr>
              <a:t>dlingman@gmail.com</a:t>
            </a:r>
            <a:endParaRPr lang="en-US" dirty="0">
              <a:latin typeface="Helvetica"/>
              <a:cs typeface="Helvetica"/>
            </a:endParaRPr>
          </a:p>
          <a:p>
            <a:pPr algn="ctr">
              <a:buNone/>
            </a:pPr>
            <a:endParaRPr lang="en-US" dirty="0">
              <a:latin typeface="Helvetica"/>
              <a:cs typeface="Helvetica"/>
            </a:endParaRPr>
          </a:p>
          <a:p>
            <a:pPr algn="ctr">
              <a:buNone/>
            </a:pPr>
            <a:endParaRPr lang="en-US" dirty="0">
              <a:latin typeface="Helvetica"/>
              <a:cs typeface="Helvetica"/>
            </a:endParaRPr>
          </a:p>
          <a:p>
            <a:pPr algn="ctr">
              <a:buNone/>
            </a:pPr>
            <a:endParaRPr lang="en-US" dirty="0">
              <a:latin typeface="Helvetica"/>
              <a:cs typeface="Helvetic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10</a:t>
            </a:fld>
            <a:endParaRPr lang="en-US"/>
          </a:p>
        </p:txBody>
      </p:sp>
      <p:sp>
        <p:nvSpPr>
          <p:cNvPr id="8" name="Rectangle 7"/>
          <p:cNvSpPr/>
          <p:nvPr/>
        </p:nvSpPr>
        <p:spPr>
          <a:xfrm>
            <a:off x="463138" y="665017"/>
            <a:ext cx="8277101" cy="6001643"/>
          </a:xfrm>
          <a:prstGeom prst="rect">
            <a:avLst/>
          </a:prstGeom>
        </p:spPr>
        <p:txBody>
          <a:bodyPr wrap="square">
            <a:spAutoFit/>
          </a:bodyPr>
          <a:lstStyle/>
          <a:p>
            <a:r>
              <a:rPr lang="en-US" sz="3200" dirty="0"/>
              <a:t>Component</a:t>
            </a:r>
          </a:p>
          <a:p>
            <a:endParaRPr lang="en-US" sz="3200" dirty="0"/>
          </a:p>
          <a:p>
            <a:r>
              <a:rPr lang="en-US" sz="3200" dirty="0"/>
              <a:t>A component contains data (not code) about a particular aspect of an entity.</a:t>
            </a:r>
          </a:p>
          <a:p>
            <a:endParaRPr lang="en-US" sz="3200" dirty="0"/>
          </a:p>
          <a:p>
            <a:r>
              <a:rPr lang="en-US" sz="3200" dirty="0"/>
              <a:t>Position might be an example of a component – it has the x and y coordinates of the entity.</a:t>
            </a:r>
          </a:p>
          <a:p>
            <a:endParaRPr lang="en-US" sz="3200" dirty="0"/>
          </a:p>
          <a:p>
            <a:r>
              <a:rPr lang="en-US" sz="3200" dirty="0"/>
              <a:t>Velocity might be another – it contains the delta x and y of a movable entity.</a:t>
            </a:r>
          </a:p>
          <a:p>
            <a:endParaRPr lang="en-US" sz="3200" dirty="0"/>
          </a:p>
          <a:p>
            <a:r>
              <a:rPr lang="en-US" sz="3200" dirty="0"/>
              <a:t>Behavior  might also be one – but that’s code?</a:t>
            </a:r>
          </a:p>
        </p:txBody>
      </p:sp>
    </p:spTree>
    <p:extLst>
      <p:ext uri="{BB962C8B-B14F-4D97-AF65-F5344CB8AC3E}">
        <p14:creationId xmlns:p14="http://schemas.microsoft.com/office/powerpoint/2010/main" val="25632926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11</a:t>
            </a:fld>
            <a:endParaRPr lang="en-US"/>
          </a:p>
        </p:txBody>
      </p:sp>
      <p:sp>
        <p:nvSpPr>
          <p:cNvPr id="8" name="Rectangle 7"/>
          <p:cNvSpPr/>
          <p:nvPr/>
        </p:nvSpPr>
        <p:spPr>
          <a:xfrm>
            <a:off x="463138" y="665017"/>
            <a:ext cx="8277101" cy="6001643"/>
          </a:xfrm>
          <a:prstGeom prst="rect">
            <a:avLst/>
          </a:prstGeom>
        </p:spPr>
        <p:txBody>
          <a:bodyPr wrap="square">
            <a:spAutoFit/>
          </a:bodyPr>
          <a:lstStyle/>
          <a:p>
            <a:r>
              <a:rPr lang="en-US" sz="3200" dirty="0"/>
              <a:t>Component</a:t>
            </a:r>
          </a:p>
          <a:p>
            <a:endParaRPr lang="en-US" sz="3200" dirty="0"/>
          </a:p>
          <a:p>
            <a:r>
              <a:rPr lang="en-US" sz="3200" dirty="0"/>
              <a:t>The behavior component would indicate what code goes with an entity, but not actually contain the code itself.</a:t>
            </a:r>
          </a:p>
          <a:p>
            <a:endParaRPr lang="en-US" sz="3200" dirty="0"/>
          </a:p>
          <a:p>
            <a:r>
              <a:rPr lang="en-US" sz="3200" dirty="0"/>
              <a:t>Rendering would be another possible one.</a:t>
            </a:r>
          </a:p>
          <a:p>
            <a:endParaRPr lang="en-US" sz="3200" dirty="0"/>
          </a:p>
          <a:p>
            <a:r>
              <a:rPr lang="en-US" sz="3200" dirty="0"/>
              <a:t>Score, Sprites, collision detection, physics, the list goes on and on.</a:t>
            </a:r>
          </a:p>
          <a:p>
            <a:endParaRPr lang="en-US" sz="3200" dirty="0"/>
          </a:p>
          <a:p>
            <a:r>
              <a:rPr lang="en-US" sz="3200" dirty="0"/>
              <a:t>But it’s all really just data. No code. That’s next.</a:t>
            </a:r>
          </a:p>
        </p:txBody>
      </p:sp>
    </p:spTree>
    <p:extLst>
      <p:ext uri="{BB962C8B-B14F-4D97-AF65-F5344CB8AC3E}">
        <p14:creationId xmlns:p14="http://schemas.microsoft.com/office/powerpoint/2010/main" val="21843723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12</a:t>
            </a:fld>
            <a:endParaRPr lang="en-US"/>
          </a:p>
        </p:txBody>
      </p:sp>
      <p:sp>
        <p:nvSpPr>
          <p:cNvPr id="8" name="Rectangle 7"/>
          <p:cNvSpPr/>
          <p:nvPr/>
        </p:nvSpPr>
        <p:spPr>
          <a:xfrm>
            <a:off x="463138" y="665017"/>
            <a:ext cx="8277101" cy="5016758"/>
          </a:xfrm>
          <a:prstGeom prst="rect">
            <a:avLst/>
          </a:prstGeom>
        </p:spPr>
        <p:txBody>
          <a:bodyPr wrap="square">
            <a:spAutoFit/>
          </a:bodyPr>
          <a:lstStyle/>
          <a:p>
            <a:r>
              <a:rPr lang="en-US" sz="3200" dirty="0"/>
              <a:t>System</a:t>
            </a:r>
          </a:p>
          <a:p>
            <a:endParaRPr lang="en-US" sz="3200" dirty="0"/>
          </a:p>
          <a:p>
            <a:r>
              <a:rPr lang="en-US" sz="3200" dirty="0"/>
              <a:t>Finally, we get to code.</a:t>
            </a:r>
          </a:p>
          <a:p>
            <a:endParaRPr lang="en-US" sz="3200" dirty="0"/>
          </a:p>
          <a:p>
            <a:r>
              <a:rPr lang="en-US" sz="3200" dirty="0"/>
              <a:t>The game engine has a number of systems that operate under control of the game loop.</a:t>
            </a:r>
          </a:p>
          <a:p>
            <a:endParaRPr lang="en-US" sz="3200" dirty="0"/>
          </a:p>
          <a:p>
            <a:r>
              <a:rPr lang="en-US" sz="3200" dirty="0"/>
              <a:t>These look for components in entities that are compatible with them, and make use of the data within those components to do something.</a:t>
            </a:r>
          </a:p>
        </p:txBody>
      </p:sp>
    </p:spTree>
    <p:extLst>
      <p:ext uri="{BB962C8B-B14F-4D97-AF65-F5344CB8AC3E}">
        <p14:creationId xmlns:p14="http://schemas.microsoft.com/office/powerpoint/2010/main" val="37463092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13</a:t>
            </a:fld>
            <a:endParaRPr lang="en-US"/>
          </a:p>
        </p:txBody>
      </p:sp>
      <p:sp>
        <p:nvSpPr>
          <p:cNvPr id="8" name="Rectangle 7"/>
          <p:cNvSpPr/>
          <p:nvPr/>
        </p:nvSpPr>
        <p:spPr>
          <a:xfrm>
            <a:off x="463138" y="665017"/>
            <a:ext cx="8277101" cy="5016758"/>
          </a:xfrm>
          <a:prstGeom prst="rect">
            <a:avLst/>
          </a:prstGeom>
        </p:spPr>
        <p:txBody>
          <a:bodyPr wrap="square">
            <a:spAutoFit/>
          </a:bodyPr>
          <a:lstStyle/>
          <a:p>
            <a:r>
              <a:rPr lang="en-US" sz="3200" dirty="0"/>
              <a:t>System</a:t>
            </a:r>
          </a:p>
          <a:p>
            <a:endParaRPr lang="en-US" sz="3200" dirty="0"/>
          </a:p>
          <a:p>
            <a:r>
              <a:rPr lang="en-US" sz="3200" dirty="0"/>
              <a:t>A movement system would act on entities that have both a Position and Velocity component.</a:t>
            </a:r>
          </a:p>
          <a:p>
            <a:endParaRPr lang="en-US" sz="3200" dirty="0"/>
          </a:p>
          <a:p>
            <a:r>
              <a:rPr lang="en-US" sz="3200" dirty="0"/>
              <a:t>For any entity that has both of those, the new position would be calculated (based on delta time), and then the position component would be updated. </a:t>
            </a:r>
          </a:p>
          <a:p>
            <a:endParaRPr lang="en-US" sz="3200" dirty="0"/>
          </a:p>
        </p:txBody>
      </p:sp>
    </p:spTree>
    <p:extLst>
      <p:ext uri="{BB962C8B-B14F-4D97-AF65-F5344CB8AC3E}">
        <p14:creationId xmlns:p14="http://schemas.microsoft.com/office/powerpoint/2010/main" val="42212604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14</a:t>
            </a:fld>
            <a:endParaRPr lang="en-US"/>
          </a:p>
        </p:txBody>
      </p:sp>
      <p:sp>
        <p:nvSpPr>
          <p:cNvPr id="8" name="Rectangle 7"/>
          <p:cNvSpPr/>
          <p:nvPr/>
        </p:nvSpPr>
        <p:spPr>
          <a:xfrm>
            <a:off x="463138" y="665017"/>
            <a:ext cx="8277101" cy="5016758"/>
          </a:xfrm>
          <a:prstGeom prst="rect">
            <a:avLst/>
          </a:prstGeom>
        </p:spPr>
        <p:txBody>
          <a:bodyPr wrap="square">
            <a:spAutoFit/>
          </a:bodyPr>
          <a:lstStyle/>
          <a:p>
            <a:r>
              <a:rPr lang="en-US" sz="3200" dirty="0"/>
              <a:t>System</a:t>
            </a:r>
          </a:p>
          <a:p>
            <a:endParaRPr lang="en-US" sz="3200" dirty="0"/>
          </a:p>
          <a:p>
            <a:r>
              <a:rPr lang="en-US" sz="3200" dirty="0"/>
              <a:t>A rendering system would act on entities that have both a Position and a Sprite component.</a:t>
            </a:r>
          </a:p>
          <a:p>
            <a:endParaRPr lang="en-US" sz="3200" dirty="0"/>
          </a:p>
          <a:p>
            <a:r>
              <a:rPr lang="en-US" sz="3200" dirty="0"/>
              <a:t>For any entity that has both of those, The sprite data would be retrieved, and the appropriate frame of the sprite set would be drawn at the position of the entity. </a:t>
            </a:r>
          </a:p>
          <a:p>
            <a:endParaRPr lang="en-US" sz="3200" dirty="0"/>
          </a:p>
        </p:txBody>
      </p:sp>
    </p:spTree>
    <p:extLst>
      <p:ext uri="{BB962C8B-B14F-4D97-AF65-F5344CB8AC3E}">
        <p14:creationId xmlns:p14="http://schemas.microsoft.com/office/powerpoint/2010/main" val="9188525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15</a:t>
            </a:fld>
            <a:endParaRPr lang="en-US"/>
          </a:p>
        </p:txBody>
      </p:sp>
      <p:sp>
        <p:nvSpPr>
          <p:cNvPr id="8" name="Rectangle 7"/>
          <p:cNvSpPr/>
          <p:nvPr/>
        </p:nvSpPr>
        <p:spPr>
          <a:xfrm>
            <a:off x="463138" y="665017"/>
            <a:ext cx="8277101" cy="3539430"/>
          </a:xfrm>
          <a:prstGeom prst="rect">
            <a:avLst/>
          </a:prstGeom>
        </p:spPr>
        <p:txBody>
          <a:bodyPr wrap="square">
            <a:spAutoFit/>
          </a:bodyPr>
          <a:lstStyle/>
          <a:p>
            <a:r>
              <a:rPr lang="en-US" sz="3200" dirty="0"/>
              <a:t>System</a:t>
            </a:r>
          </a:p>
          <a:p>
            <a:endParaRPr lang="en-US" sz="3200" dirty="0"/>
          </a:p>
          <a:p>
            <a:r>
              <a:rPr lang="en-US" sz="3200" dirty="0"/>
              <a:t>A code system would look for entities that have behavior components, and for each behavior component, find the appropriate block of code, and execute that.</a:t>
            </a:r>
          </a:p>
          <a:p>
            <a:endParaRPr lang="en-US" sz="3200" dirty="0"/>
          </a:p>
        </p:txBody>
      </p:sp>
    </p:spTree>
    <p:extLst>
      <p:ext uri="{BB962C8B-B14F-4D97-AF65-F5344CB8AC3E}">
        <p14:creationId xmlns:p14="http://schemas.microsoft.com/office/powerpoint/2010/main" val="366375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16</a:t>
            </a:fld>
            <a:endParaRPr lang="en-US"/>
          </a:p>
        </p:txBody>
      </p:sp>
      <p:sp>
        <p:nvSpPr>
          <p:cNvPr id="8" name="Rectangle 7"/>
          <p:cNvSpPr/>
          <p:nvPr/>
        </p:nvSpPr>
        <p:spPr>
          <a:xfrm>
            <a:off x="463138" y="665017"/>
            <a:ext cx="8277101" cy="4031873"/>
          </a:xfrm>
          <a:prstGeom prst="rect">
            <a:avLst/>
          </a:prstGeom>
        </p:spPr>
        <p:txBody>
          <a:bodyPr wrap="square">
            <a:spAutoFit/>
          </a:bodyPr>
          <a:lstStyle/>
          <a:p>
            <a:r>
              <a:rPr lang="en-US" sz="3200" dirty="0"/>
              <a:t>This is all confusing. Time for some pictures.</a:t>
            </a:r>
          </a:p>
          <a:p>
            <a:endParaRPr lang="en-US" sz="3200" dirty="0"/>
          </a:p>
          <a:p>
            <a:r>
              <a:rPr lang="en-US" sz="3200" dirty="0"/>
              <a:t>Think of a game entity as a key.  The key has teeth of different shapes (the components)</a:t>
            </a:r>
          </a:p>
          <a:p>
            <a:endParaRPr lang="en-US" sz="3200" dirty="0"/>
          </a:p>
          <a:p>
            <a:r>
              <a:rPr lang="en-US" sz="3200" dirty="0"/>
              <a:t>Keys that have the same set of teeth will have different IDs.</a:t>
            </a:r>
          </a:p>
          <a:p>
            <a:endParaRPr lang="en-US" sz="3200" dirty="0"/>
          </a:p>
        </p:txBody>
      </p:sp>
      <p:grpSp>
        <p:nvGrpSpPr>
          <p:cNvPr id="6" name="Group 5"/>
          <p:cNvGrpSpPr/>
          <p:nvPr/>
        </p:nvGrpSpPr>
        <p:grpSpPr>
          <a:xfrm>
            <a:off x="2476502" y="4257675"/>
            <a:ext cx="3829050" cy="1781175"/>
            <a:chOff x="2009777" y="2028825"/>
            <a:chExt cx="3829050" cy="1781175"/>
          </a:xfrm>
        </p:grpSpPr>
        <p:sp>
          <p:nvSpPr>
            <p:cNvPr id="4" name="Rectangle 3"/>
            <p:cNvSpPr/>
            <p:nvPr/>
          </p:nvSpPr>
          <p:spPr>
            <a:xfrm>
              <a:off x="3371852" y="2343150"/>
              <a:ext cx="2466975" cy="419100"/>
            </a:xfrm>
            <a:prstGeom prst="rect">
              <a:avLst/>
            </a:prstGeom>
            <a:solidFill>
              <a:schemeClr val="accent5">
                <a:lumMod val="40000"/>
                <a:lumOff val="60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Unique Entity ID</a:t>
              </a:r>
              <a:endParaRPr lang="en-CA" dirty="0">
                <a:solidFill>
                  <a:schemeClr val="tx1"/>
                </a:solidFill>
              </a:endParaRPr>
            </a:p>
          </p:txBody>
        </p:sp>
        <p:sp>
          <p:nvSpPr>
            <p:cNvPr id="5" name="Rectangle 4"/>
            <p:cNvSpPr/>
            <p:nvPr/>
          </p:nvSpPr>
          <p:spPr>
            <a:xfrm rot="5400000">
              <a:off x="3290892" y="3138487"/>
              <a:ext cx="1047750" cy="295276"/>
            </a:xfrm>
            <a:prstGeom prst="rect">
              <a:avLst/>
            </a:prstGeom>
            <a:solidFill>
              <a:schemeClr val="accent3"/>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Position</a:t>
              </a:r>
              <a:endParaRPr lang="en-CA" dirty="0">
                <a:solidFill>
                  <a:schemeClr val="tx1"/>
                </a:solidFill>
              </a:endParaRPr>
            </a:p>
          </p:txBody>
        </p:sp>
        <p:sp>
          <p:nvSpPr>
            <p:cNvPr id="7" name="Rectangle 6"/>
            <p:cNvSpPr/>
            <p:nvPr/>
          </p:nvSpPr>
          <p:spPr>
            <a:xfrm rot="5400000">
              <a:off x="3890966" y="3138487"/>
              <a:ext cx="1047750" cy="295276"/>
            </a:xfrm>
            <a:prstGeom prst="rect">
              <a:avLst/>
            </a:prstGeom>
            <a:solidFill>
              <a:schemeClr val="accent3"/>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Velocity</a:t>
              </a:r>
              <a:endParaRPr lang="en-CA" dirty="0">
                <a:solidFill>
                  <a:schemeClr val="tx1"/>
                </a:solidFill>
              </a:endParaRPr>
            </a:p>
          </p:txBody>
        </p:sp>
        <p:sp>
          <p:nvSpPr>
            <p:cNvPr id="9" name="Rectangle 8"/>
            <p:cNvSpPr/>
            <p:nvPr/>
          </p:nvSpPr>
          <p:spPr>
            <a:xfrm rot="5400000">
              <a:off x="4491040" y="3138487"/>
              <a:ext cx="1047750" cy="295276"/>
            </a:xfrm>
            <a:prstGeom prst="rect">
              <a:avLst/>
            </a:prstGeom>
            <a:solidFill>
              <a:schemeClr val="accent3"/>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Sprite</a:t>
              </a:r>
              <a:endParaRPr lang="en-CA" dirty="0">
                <a:solidFill>
                  <a:schemeClr val="tx1"/>
                </a:solidFill>
              </a:endParaRPr>
            </a:p>
          </p:txBody>
        </p:sp>
        <p:sp>
          <p:nvSpPr>
            <p:cNvPr id="10" name="Rectangle 9"/>
            <p:cNvSpPr/>
            <p:nvPr/>
          </p:nvSpPr>
          <p:spPr>
            <a:xfrm rot="5400000">
              <a:off x="5091114" y="3138487"/>
              <a:ext cx="1047750" cy="295276"/>
            </a:xfrm>
            <a:prstGeom prst="rect">
              <a:avLst/>
            </a:prstGeom>
            <a:solidFill>
              <a:schemeClr val="accent3"/>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Behavior</a:t>
              </a:r>
              <a:endParaRPr lang="en-CA" dirty="0">
                <a:solidFill>
                  <a:schemeClr val="tx1"/>
                </a:solidFill>
              </a:endParaRPr>
            </a:p>
          </p:txBody>
        </p:sp>
        <p:sp>
          <p:nvSpPr>
            <p:cNvPr id="2" name="Oval 1"/>
            <p:cNvSpPr/>
            <p:nvPr/>
          </p:nvSpPr>
          <p:spPr>
            <a:xfrm>
              <a:off x="2009777" y="2028825"/>
              <a:ext cx="1457325" cy="1047750"/>
            </a:xfrm>
            <a:prstGeom prst="ellipse">
              <a:avLst/>
            </a:prstGeom>
            <a:solidFill>
              <a:schemeClr val="accent5">
                <a:lumMod val="40000"/>
                <a:lumOff val="60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Entity</a:t>
              </a:r>
              <a:endParaRPr lang="en-CA" dirty="0">
                <a:solidFill>
                  <a:schemeClr val="tx1"/>
                </a:solidFill>
              </a:endParaRPr>
            </a:p>
          </p:txBody>
        </p:sp>
      </p:grpSp>
    </p:spTree>
    <p:extLst>
      <p:ext uri="{BB962C8B-B14F-4D97-AF65-F5344CB8AC3E}">
        <p14:creationId xmlns:p14="http://schemas.microsoft.com/office/powerpoint/2010/main" val="31018137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17</a:t>
            </a:fld>
            <a:endParaRPr lang="en-US"/>
          </a:p>
        </p:txBody>
      </p:sp>
      <p:sp>
        <p:nvSpPr>
          <p:cNvPr id="8" name="Rectangle 7"/>
          <p:cNvSpPr/>
          <p:nvPr/>
        </p:nvSpPr>
        <p:spPr>
          <a:xfrm>
            <a:off x="463138" y="665017"/>
            <a:ext cx="8277101" cy="2062103"/>
          </a:xfrm>
          <a:prstGeom prst="rect">
            <a:avLst/>
          </a:prstGeom>
        </p:spPr>
        <p:txBody>
          <a:bodyPr wrap="square">
            <a:spAutoFit/>
          </a:bodyPr>
          <a:lstStyle/>
          <a:p>
            <a:r>
              <a:rPr lang="en-US" sz="3200" dirty="0"/>
              <a:t>A system is like the lock that goes with a key. If the teeth match, then you’re in. Extra teeth are ignored.</a:t>
            </a:r>
          </a:p>
          <a:p>
            <a:endParaRPr lang="en-US" sz="3200" dirty="0"/>
          </a:p>
        </p:txBody>
      </p:sp>
      <p:sp>
        <p:nvSpPr>
          <p:cNvPr id="11" name="Rectangle 10"/>
          <p:cNvSpPr/>
          <p:nvPr/>
        </p:nvSpPr>
        <p:spPr>
          <a:xfrm>
            <a:off x="1847850" y="2352675"/>
            <a:ext cx="5162550" cy="2712774"/>
          </a:xfrm>
          <a:prstGeom prst="rect">
            <a:avLst/>
          </a:prstGeom>
          <a:solidFill>
            <a:schemeClr val="accent5">
              <a:lumMod val="20000"/>
              <a:lumOff val="80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sp>
        <p:nvSpPr>
          <p:cNvPr id="12" name="Rectangle 11"/>
          <p:cNvSpPr/>
          <p:nvPr/>
        </p:nvSpPr>
        <p:spPr>
          <a:xfrm>
            <a:off x="1847850" y="4714816"/>
            <a:ext cx="5162550" cy="352425"/>
          </a:xfrm>
          <a:prstGeom prst="rect">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Movement System</a:t>
            </a:r>
            <a:endParaRPr lang="en-CA" dirty="0">
              <a:solidFill>
                <a:schemeClr val="tx1"/>
              </a:solidFill>
            </a:endParaRPr>
          </a:p>
        </p:txBody>
      </p:sp>
      <p:sp>
        <p:nvSpPr>
          <p:cNvPr id="13" name="Rectangle 12"/>
          <p:cNvSpPr/>
          <p:nvPr/>
        </p:nvSpPr>
        <p:spPr>
          <a:xfrm>
            <a:off x="6572254" y="3871016"/>
            <a:ext cx="1600200" cy="495300"/>
          </a:xfrm>
          <a:prstGeom prst="rect">
            <a:avLst/>
          </a:prstGeom>
          <a:solidFill>
            <a:schemeClr val="accent5">
              <a:lumMod val="40000"/>
              <a:lumOff val="60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Delta time</a:t>
            </a:r>
            <a:endParaRPr lang="en-CA" dirty="0">
              <a:solidFill>
                <a:schemeClr val="tx1"/>
              </a:solidFill>
            </a:endParaRPr>
          </a:p>
        </p:txBody>
      </p:sp>
      <p:sp>
        <p:nvSpPr>
          <p:cNvPr id="14" name="Rectangle 13"/>
          <p:cNvSpPr/>
          <p:nvPr/>
        </p:nvSpPr>
        <p:spPr>
          <a:xfrm rot="5400000">
            <a:off x="2662240" y="2717595"/>
            <a:ext cx="1047750" cy="295276"/>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Position</a:t>
            </a:r>
            <a:endParaRPr lang="en-CA" dirty="0">
              <a:solidFill>
                <a:schemeClr val="tx1"/>
              </a:solidFill>
            </a:endParaRPr>
          </a:p>
        </p:txBody>
      </p:sp>
      <p:sp>
        <p:nvSpPr>
          <p:cNvPr id="15" name="Rectangle 14"/>
          <p:cNvSpPr/>
          <p:nvPr/>
        </p:nvSpPr>
        <p:spPr>
          <a:xfrm rot="5400000">
            <a:off x="3262314" y="2717595"/>
            <a:ext cx="1047750" cy="295276"/>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Velocity</a:t>
            </a:r>
            <a:endParaRPr lang="en-CA" dirty="0">
              <a:solidFill>
                <a:schemeClr val="tx1"/>
              </a:solidFill>
            </a:endParaRPr>
          </a:p>
        </p:txBody>
      </p:sp>
      <p:sp>
        <p:nvSpPr>
          <p:cNvPr id="16" name="Oval 15"/>
          <p:cNvSpPr/>
          <p:nvPr/>
        </p:nvSpPr>
        <p:spPr>
          <a:xfrm>
            <a:off x="3552826" y="3789158"/>
            <a:ext cx="1571624" cy="659017"/>
          </a:xfrm>
          <a:prstGeom prst="ellipse">
            <a:avLst/>
          </a:prstGeom>
          <a:solidFill>
            <a:schemeClr val="accent3"/>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Calculate</a:t>
            </a:r>
            <a:endParaRPr lang="en-CA" dirty="0">
              <a:solidFill>
                <a:schemeClr val="tx1"/>
              </a:solidFill>
            </a:endParaRPr>
          </a:p>
        </p:txBody>
      </p:sp>
      <p:cxnSp>
        <p:nvCxnSpPr>
          <p:cNvPr id="18" name="Straight Arrow Connector 17"/>
          <p:cNvCxnSpPr>
            <a:stCxn id="13" idx="1"/>
            <a:endCxn id="16" idx="6"/>
          </p:cNvCxnSpPr>
          <p:nvPr/>
        </p:nvCxnSpPr>
        <p:spPr>
          <a:xfrm flipH="1">
            <a:off x="5124450" y="4118666"/>
            <a:ext cx="1447804" cy="1"/>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a:stCxn id="15" idx="0"/>
            <a:endCxn id="16" idx="0"/>
          </p:cNvCxnSpPr>
          <p:nvPr/>
        </p:nvCxnSpPr>
        <p:spPr>
          <a:xfrm>
            <a:off x="3933827" y="2865233"/>
            <a:ext cx="404811" cy="923925"/>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a:endCxn id="16" idx="1"/>
          </p:cNvCxnSpPr>
          <p:nvPr/>
        </p:nvCxnSpPr>
        <p:spPr>
          <a:xfrm>
            <a:off x="3333753" y="2865233"/>
            <a:ext cx="449232" cy="1020436"/>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a:stCxn id="16" idx="1"/>
          </p:cNvCxnSpPr>
          <p:nvPr/>
        </p:nvCxnSpPr>
        <p:spPr>
          <a:xfrm flipH="1" flipV="1">
            <a:off x="3186116" y="3400425"/>
            <a:ext cx="596869" cy="485244"/>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856040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18</a:t>
            </a:fld>
            <a:endParaRPr lang="en-US"/>
          </a:p>
        </p:txBody>
      </p:sp>
      <p:sp>
        <p:nvSpPr>
          <p:cNvPr id="8" name="Rectangle 7"/>
          <p:cNvSpPr/>
          <p:nvPr/>
        </p:nvSpPr>
        <p:spPr>
          <a:xfrm>
            <a:off x="463138" y="665017"/>
            <a:ext cx="8277101" cy="2062103"/>
          </a:xfrm>
          <a:prstGeom prst="rect">
            <a:avLst/>
          </a:prstGeom>
        </p:spPr>
        <p:txBody>
          <a:bodyPr wrap="square">
            <a:spAutoFit/>
          </a:bodyPr>
          <a:lstStyle/>
          <a:p>
            <a:r>
              <a:rPr lang="en-US" sz="3200" dirty="0"/>
              <a:t>When an entity that has the right teeth on it’s key arrive at a system, it’s able to process the data within it.</a:t>
            </a:r>
          </a:p>
          <a:p>
            <a:endParaRPr lang="en-US" sz="3200" dirty="0"/>
          </a:p>
        </p:txBody>
      </p:sp>
      <p:grpSp>
        <p:nvGrpSpPr>
          <p:cNvPr id="2" name="Group 1"/>
          <p:cNvGrpSpPr/>
          <p:nvPr/>
        </p:nvGrpSpPr>
        <p:grpSpPr>
          <a:xfrm>
            <a:off x="1381128" y="2865233"/>
            <a:ext cx="6791326" cy="3444990"/>
            <a:chOff x="1381128" y="1622251"/>
            <a:chExt cx="6791326" cy="3444990"/>
          </a:xfrm>
        </p:grpSpPr>
        <p:sp>
          <p:nvSpPr>
            <p:cNvPr id="11" name="Rectangle 10"/>
            <p:cNvSpPr/>
            <p:nvPr/>
          </p:nvSpPr>
          <p:spPr>
            <a:xfrm>
              <a:off x="1847850" y="2352675"/>
              <a:ext cx="5162550" cy="2712774"/>
            </a:xfrm>
            <a:prstGeom prst="rect">
              <a:avLst/>
            </a:prstGeom>
            <a:solidFill>
              <a:schemeClr val="accent5">
                <a:lumMod val="20000"/>
                <a:lumOff val="80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sp>
          <p:nvSpPr>
            <p:cNvPr id="12" name="Rectangle 11"/>
            <p:cNvSpPr/>
            <p:nvPr/>
          </p:nvSpPr>
          <p:spPr>
            <a:xfrm>
              <a:off x="1847850" y="4714816"/>
              <a:ext cx="5162550" cy="352425"/>
            </a:xfrm>
            <a:prstGeom prst="rect">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Movement System</a:t>
              </a:r>
              <a:endParaRPr lang="en-CA" dirty="0">
                <a:solidFill>
                  <a:schemeClr val="tx1"/>
                </a:solidFill>
              </a:endParaRPr>
            </a:p>
          </p:txBody>
        </p:sp>
        <p:sp>
          <p:nvSpPr>
            <p:cNvPr id="13" name="Rectangle 12"/>
            <p:cNvSpPr/>
            <p:nvPr/>
          </p:nvSpPr>
          <p:spPr>
            <a:xfrm>
              <a:off x="6572254" y="3871016"/>
              <a:ext cx="1600200" cy="495300"/>
            </a:xfrm>
            <a:prstGeom prst="rect">
              <a:avLst/>
            </a:prstGeom>
            <a:solidFill>
              <a:schemeClr val="accent5">
                <a:lumMod val="40000"/>
                <a:lumOff val="60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Delta time</a:t>
              </a:r>
              <a:endParaRPr lang="en-CA" dirty="0">
                <a:solidFill>
                  <a:schemeClr val="tx1"/>
                </a:solidFill>
              </a:endParaRPr>
            </a:p>
          </p:txBody>
        </p:sp>
        <p:sp>
          <p:nvSpPr>
            <p:cNvPr id="14" name="Rectangle 13"/>
            <p:cNvSpPr/>
            <p:nvPr/>
          </p:nvSpPr>
          <p:spPr>
            <a:xfrm rot="5400000">
              <a:off x="2662240" y="2717595"/>
              <a:ext cx="1047750" cy="295276"/>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Position</a:t>
              </a:r>
              <a:endParaRPr lang="en-CA" dirty="0">
                <a:solidFill>
                  <a:schemeClr val="tx1"/>
                </a:solidFill>
              </a:endParaRPr>
            </a:p>
          </p:txBody>
        </p:sp>
        <p:sp>
          <p:nvSpPr>
            <p:cNvPr id="15" name="Rectangle 14"/>
            <p:cNvSpPr/>
            <p:nvPr/>
          </p:nvSpPr>
          <p:spPr>
            <a:xfrm rot="5400000">
              <a:off x="3262314" y="2717595"/>
              <a:ext cx="1047750" cy="295276"/>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Velocity</a:t>
              </a:r>
              <a:endParaRPr lang="en-CA" dirty="0">
                <a:solidFill>
                  <a:schemeClr val="tx1"/>
                </a:solidFill>
              </a:endParaRPr>
            </a:p>
          </p:txBody>
        </p:sp>
        <p:sp>
          <p:nvSpPr>
            <p:cNvPr id="16" name="Oval 15"/>
            <p:cNvSpPr/>
            <p:nvPr/>
          </p:nvSpPr>
          <p:spPr>
            <a:xfrm>
              <a:off x="3552826" y="3789158"/>
              <a:ext cx="1571624" cy="659017"/>
            </a:xfrm>
            <a:prstGeom prst="ellipse">
              <a:avLst/>
            </a:prstGeom>
            <a:solidFill>
              <a:schemeClr val="accent3"/>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Calculate</a:t>
              </a:r>
              <a:endParaRPr lang="en-CA" dirty="0">
                <a:solidFill>
                  <a:schemeClr val="tx1"/>
                </a:solidFill>
              </a:endParaRPr>
            </a:p>
          </p:txBody>
        </p:sp>
        <p:cxnSp>
          <p:nvCxnSpPr>
            <p:cNvPr id="18" name="Straight Arrow Connector 17"/>
            <p:cNvCxnSpPr>
              <a:stCxn id="13" idx="1"/>
              <a:endCxn id="16" idx="6"/>
            </p:cNvCxnSpPr>
            <p:nvPr/>
          </p:nvCxnSpPr>
          <p:spPr>
            <a:xfrm flipH="1">
              <a:off x="5124450" y="4118666"/>
              <a:ext cx="1447804" cy="1"/>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a:stCxn id="15" idx="0"/>
              <a:endCxn id="16" idx="0"/>
            </p:cNvCxnSpPr>
            <p:nvPr/>
          </p:nvCxnSpPr>
          <p:spPr>
            <a:xfrm>
              <a:off x="3933827" y="2865233"/>
              <a:ext cx="404811" cy="923925"/>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a:endCxn id="16" idx="1"/>
            </p:cNvCxnSpPr>
            <p:nvPr/>
          </p:nvCxnSpPr>
          <p:spPr>
            <a:xfrm>
              <a:off x="3333753" y="2865233"/>
              <a:ext cx="449232" cy="1020436"/>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a:stCxn id="16" idx="1"/>
            </p:cNvCxnSpPr>
            <p:nvPr/>
          </p:nvCxnSpPr>
          <p:spPr>
            <a:xfrm flipH="1" flipV="1">
              <a:off x="3186116" y="3400425"/>
              <a:ext cx="596869" cy="485244"/>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grpSp>
          <p:nvGrpSpPr>
            <p:cNvPr id="17" name="Group 16"/>
            <p:cNvGrpSpPr/>
            <p:nvPr/>
          </p:nvGrpSpPr>
          <p:grpSpPr>
            <a:xfrm>
              <a:off x="1381128" y="1622251"/>
              <a:ext cx="3829050" cy="1781175"/>
              <a:chOff x="2009777" y="2028825"/>
              <a:chExt cx="3829050" cy="1781175"/>
            </a:xfrm>
          </p:grpSpPr>
          <p:sp>
            <p:nvSpPr>
              <p:cNvPr id="19" name="Rectangle 18"/>
              <p:cNvSpPr/>
              <p:nvPr/>
            </p:nvSpPr>
            <p:spPr>
              <a:xfrm>
                <a:off x="3371852" y="2343150"/>
                <a:ext cx="2466975" cy="419100"/>
              </a:xfrm>
              <a:prstGeom prst="rect">
                <a:avLst/>
              </a:prstGeom>
              <a:solidFill>
                <a:schemeClr val="accent5">
                  <a:lumMod val="40000"/>
                  <a:lumOff val="60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Unique Entity ID</a:t>
                </a:r>
                <a:endParaRPr lang="en-CA" dirty="0">
                  <a:solidFill>
                    <a:schemeClr val="tx1"/>
                  </a:solidFill>
                </a:endParaRPr>
              </a:p>
            </p:txBody>
          </p:sp>
          <p:sp>
            <p:nvSpPr>
              <p:cNvPr id="21" name="Rectangle 20"/>
              <p:cNvSpPr/>
              <p:nvPr/>
            </p:nvSpPr>
            <p:spPr>
              <a:xfrm rot="5400000">
                <a:off x="3290892" y="3138487"/>
                <a:ext cx="1047750" cy="295276"/>
              </a:xfrm>
              <a:prstGeom prst="rect">
                <a:avLst/>
              </a:prstGeom>
              <a:solidFill>
                <a:schemeClr val="accent3"/>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Position</a:t>
                </a:r>
                <a:endParaRPr lang="en-CA" dirty="0">
                  <a:solidFill>
                    <a:schemeClr val="tx1"/>
                  </a:solidFill>
                </a:endParaRPr>
              </a:p>
            </p:txBody>
          </p:sp>
          <p:sp>
            <p:nvSpPr>
              <p:cNvPr id="23" name="Rectangle 22"/>
              <p:cNvSpPr/>
              <p:nvPr/>
            </p:nvSpPr>
            <p:spPr>
              <a:xfrm rot="5400000">
                <a:off x="3890966" y="3138487"/>
                <a:ext cx="1047750" cy="295276"/>
              </a:xfrm>
              <a:prstGeom prst="rect">
                <a:avLst/>
              </a:prstGeom>
              <a:solidFill>
                <a:schemeClr val="accent3"/>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Velocity</a:t>
                </a:r>
                <a:endParaRPr lang="en-CA" dirty="0">
                  <a:solidFill>
                    <a:schemeClr val="tx1"/>
                  </a:solidFill>
                </a:endParaRPr>
              </a:p>
            </p:txBody>
          </p:sp>
          <p:sp>
            <p:nvSpPr>
              <p:cNvPr id="25" name="Rectangle 24"/>
              <p:cNvSpPr/>
              <p:nvPr/>
            </p:nvSpPr>
            <p:spPr>
              <a:xfrm rot="5400000">
                <a:off x="4491040" y="3138487"/>
                <a:ext cx="1047750" cy="295276"/>
              </a:xfrm>
              <a:prstGeom prst="rect">
                <a:avLst/>
              </a:prstGeom>
              <a:solidFill>
                <a:srgbClr val="9BBB59">
                  <a:alpha val="18824"/>
                </a:srgb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B2B2B2"/>
                    </a:solidFill>
                  </a:rPr>
                  <a:t>Sprite</a:t>
                </a:r>
                <a:endParaRPr lang="en-CA" dirty="0">
                  <a:solidFill>
                    <a:srgbClr val="B2B2B2"/>
                  </a:solidFill>
                </a:endParaRPr>
              </a:p>
            </p:txBody>
          </p:sp>
          <p:sp>
            <p:nvSpPr>
              <p:cNvPr id="26" name="Rectangle 25"/>
              <p:cNvSpPr/>
              <p:nvPr/>
            </p:nvSpPr>
            <p:spPr>
              <a:xfrm rot="5400000">
                <a:off x="5091114" y="3138487"/>
                <a:ext cx="1047750" cy="295276"/>
              </a:xfrm>
              <a:prstGeom prst="rect">
                <a:avLst/>
              </a:prstGeom>
              <a:solidFill>
                <a:srgbClr val="9BBB59">
                  <a:alpha val="18824"/>
                </a:srgb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B2B2B2"/>
                    </a:solidFill>
                  </a:rPr>
                  <a:t>Behavior</a:t>
                </a:r>
                <a:endParaRPr lang="en-CA" dirty="0">
                  <a:solidFill>
                    <a:srgbClr val="B2B2B2"/>
                  </a:solidFill>
                </a:endParaRPr>
              </a:p>
            </p:txBody>
          </p:sp>
          <p:sp>
            <p:nvSpPr>
              <p:cNvPr id="27" name="Oval 26"/>
              <p:cNvSpPr/>
              <p:nvPr/>
            </p:nvSpPr>
            <p:spPr>
              <a:xfrm>
                <a:off x="2009777" y="2028825"/>
                <a:ext cx="1457325" cy="1047750"/>
              </a:xfrm>
              <a:prstGeom prst="ellipse">
                <a:avLst/>
              </a:prstGeom>
              <a:solidFill>
                <a:schemeClr val="accent5">
                  <a:lumMod val="40000"/>
                  <a:lumOff val="60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Entity</a:t>
                </a:r>
                <a:endParaRPr lang="en-CA" dirty="0">
                  <a:solidFill>
                    <a:schemeClr val="tx1"/>
                  </a:solidFill>
                </a:endParaRPr>
              </a:p>
            </p:txBody>
          </p:sp>
        </p:grpSp>
      </p:grpSp>
    </p:spTree>
    <p:extLst>
      <p:ext uri="{BB962C8B-B14F-4D97-AF65-F5344CB8AC3E}">
        <p14:creationId xmlns:p14="http://schemas.microsoft.com/office/powerpoint/2010/main" val="33732441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19</a:t>
            </a:fld>
            <a:endParaRPr lang="en-US"/>
          </a:p>
        </p:txBody>
      </p:sp>
      <p:sp>
        <p:nvSpPr>
          <p:cNvPr id="8" name="Rectangle 7"/>
          <p:cNvSpPr/>
          <p:nvPr/>
        </p:nvSpPr>
        <p:spPr>
          <a:xfrm>
            <a:off x="463138" y="665017"/>
            <a:ext cx="8277101" cy="5016758"/>
          </a:xfrm>
          <a:prstGeom prst="rect">
            <a:avLst/>
          </a:prstGeom>
        </p:spPr>
        <p:txBody>
          <a:bodyPr wrap="square">
            <a:spAutoFit/>
          </a:bodyPr>
          <a:lstStyle/>
          <a:p>
            <a:r>
              <a:rPr lang="en-US" sz="3200" dirty="0"/>
              <a:t>In operation, each frame through, the systems in the game will operate on the entities that they care about.</a:t>
            </a:r>
          </a:p>
          <a:p>
            <a:endParaRPr lang="en-US" sz="3200" dirty="0"/>
          </a:p>
          <a:p>
            <a:r>
              <a:rPr lang="en-US" sz="3200" dirty="0"/>
              <a:t>In practice, a game will have many entities, and many systems. We need a nice way to keep them tied together.</a:t>
            </a:r>
          </a:p>
          <a:p>
            <a:endParaRPr lang="en-US" sz="3200" dirty="0"/>
          </a:p>
          <a:p>
            <a:r>
              <a:rPr lang="en-US" sz="3200" dirty="0"/>
              <a:t>Enter Observer Pattern.</a:t>
            </a:r>
          </a:p>
          <a:p>
            <a:endParaRPr lang="en-US" sz="3200" dirty="0"/>
          </a:p>
        </p:txBody>
      </p:sp>
    </p:spTree>
    <p:extLst>
      <p:ext uri="{BB962C8B-B14F-4D97-AF65-F5344CB8AC3E}">
        <p14:creationId xmlns:p14="http://schemas.microsoft.com/office/powerpoint/2010/main" val="33554209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2</a:t>
            </a:fld>
            <a:endParaRPr lang="en-US"/>
          </a:p>
        </p:txBody>
      </p:sp>
      <p:sp>
        <p:nvSpPr>
          <p:cNvPr id="8" name="Rectangle 7"/>
          <p:cNvSpPr/>
          <p:nvPr/>
        </p:nvSpPr>
        <p:spPr>
          <a:xfrm>
            <a:off x="511655" y="665017"/>
            <a:ext cx="8228584" cy="5016758"/>
          </a:xfrm>
          <a:prstGeom prst="rect">
            <a:avLst/>
          </a:prstGeom>
        </p:spPr>
        <p:txBody>
          <a:bodyPr wrap="square">
            <a:spAutoFit/>
          </a:bodyPr>
          <a:lstStyle/>
          <a:p>
            <a:r>
              <a:rPr lang="en-US" sz="3200" dirty="0"/>
              <a:t>Today’s  content.</a:t>
            </a:r>
          </a:p>
          <a:p>
            <a:pPr marL="457200" indent="-457200">
              <a:buFont typeface="Arial" panose="020B0604020202020204" pitchFamily="34" charset="0"/>
              <a:buChar char="•"/>
            </a:pPr>
            <a:r>
              <a:rPr lang="en-US" sz="3200" dirty="0"/>
              <a:t>How things are going (hint – poorly)</a:t>
            </a:r>
          </a:p>
          <a:p>
            <a:pPr marL="457200" indent="-457200">
              <a:buFont typeface="Arial" panose="020B0604020202020204" pitchFamily="34" charset="0"/>
              <a:buChar char="•"/>
            </a:pPr>
            <a:r>
              <a:rPr lang="en-US" sz="3200" dirty="0"/>
              <a:t>Component Models</a:t>
            </a:r>
          </a:p>
          <a:p>
            <a:pPr marL="457200" indent="-457200">
              <a:buFont typeface="Arial" panose="020B0604020202020204" pitchFamily="34" charset="0"/>
              <a:buChar char="•"/>
            </a:pPr>
            <a:r>
              <a:rPr lang="en-US" sz="3200" dirty="0"/>
              <a:t>How Unity uses a component model</a:t>
            </a:r>
          </a:p>
          <a:p>
            <a:pPr marL="457200" indent="-457200">
              <a:buFont typeface="Arial" panose="020B0604020202020204" pitchFamily="34" charset="0"/>
              <a:buChar char="•"/>
            </a:pPr>
            <a:r>
              <a:rPr lang="en-US" sz="3200" dirty="0"/>
              <a:t>Decorator compared with Component</a:t>
            </a:r>
          </a:p>
          <a:p>
            <a:pPr marL="457200" indent="-457200">
              <a:buFont typeface="Arial" panose="020B0604020202020204" pitchFamily="34" charset="0"/>
              <a:buChar char="•"/>
            </a:pPr>
            <a:r>
              <a:rPr lang="en-US" sz="3200" dirty="0" err="1"/>
              <a:t>Socketable</a:t>
            </a:r>
            <a:r>
              <a:rPr lang="en-US" sz="3200" dirty="0"/>
              <a:t> Gems – a combination of component and decorator</a:t>
            </a:r>
          </a:p>
          <a:p>
            <a:pPr marL="457200" indent="-457200">
              <a:buFont typeface="Arial" panose="020B0604020202020204" pitchFamily="34" charset="0"/>
              <a:buChar char="•"/>
            </a:pPr>
            <a:r>
              <a:rPr lang="en-US" sz="3200" dirty="0"/>
              <a:t>In class assignment – this time Solo…</a:t>
            </a:r>
          </a:p>
          <a:p>
            <a:pPr marL="914400" lvl="1" indent="-457200">
              <a:buFont typeface="Arial" panose="020B0604020202020204" pitchFamily="34" charset="0"/>
              <a:buChar char="•"/>
            </a:pPr>
            <a:r>
              <a:rPr lang="en-US" sz="3200" dirty="0"/>
              <a:t>Add ability to create </a:t>
            </a:r>
            <a:r>
              <a:rPr lang="en-US" sz="3200"/>
              <a:t>random Runes, </a:t>
            </a:r>
            <a:r>
              <a:rPr lang="en-US" sz="3200" dirty="0"/>
              <a:t>and let the user socket them into their weapon</a:t>
            </a:r>
            <a:endParaRPr lang="en-CA" sz="3200" dirty="0"/>
          </a:p>
        </p:txBody>
      </p:sp>
    </p:spTree>
    <p:extLst>
      <p:ext uri="{BB962C8B-B14F-4D97-AF65-F5344CB8AC3E}">
        <p14:creationId xmlns:p14="http://schemas.microsoft.com/office/powerpoint/2010/main" val="3284625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20</a:t>
            </a:fld>
            <a:endParaRPr lang="en-US"/>
          </a:p>
        </p:txBody>
      </p:sp>
      <p:sp>
        <p:nvSpPr>
          <p:cNvPr id="8" name="Rectangle 7"/>
          <p:cNvSpPr/>
          <p:nvPr/>
        </p:nvSpPr>
        <p:spPr>
          <a:xfrm>
            <a:off x="463138" y="665017"/>
            <a:ext cx="8277101" cy="5509200"/>
          </a:xfrm>
          <a:prstGeom prst="rect">
            <a:avLst/>
          </a:prstGeom>
        </p:spPr>
        <p:txBody>
          <a:bodyPr wrap="square">
            <a:spAutoFit/>
          </a:bodyPr>
          <a:lstStyle/>
          <a:p>
            <a:r>
              <a:rPr lang="en-US" sz="3200" dirty="0"/>
              <a:t>When a component is added to an entity, notification can be sent to all the systems in the game.</a:t>
            </a:r>
          </a:p>
          <a:p>
            <a:endParaRPr lang="en-US" sz="3200" dirty="0"/>
          </a:p>
          <a:p>
            <a:r>
              <a:rPr lang="en-US" sz="3200" dirty="0"/>
              <a:t>They can evaluate the list of current components in that entity, and decide if it meets their list of requirements.  If so, they can add it to a list of entities to process.  If not, it can remove it (if it’s already in their list) from the list of entities they care about.</a:t>
            </a:r>
          </a:p>
          <a:p>
            <a:endParaRPr lang="en-US" sz="3200" dirty="0"/>
          </a:p>
        </p:txBody>
      </p:sp>
    </p:spTree>
    <p:extLst>
      <p:ext uri="{BB962C8B-B14F-4D97-AF65-F5344CB8AC3E}">
        <p14:creationId xmlns:p14="http://schemas.microsoft.com/office/powerpoint/2010/main" val="10783634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21</a:t>
            </a:fld>
            <a:endParaRPr lang="en-US"/>
          </a:p>
        </p:txBody>
      </p:sp>
      <p:sp>
        <p:nvSpPr>
          <p:cNvPr id="8" name="Rectangle 7"/>
          <p:cNvSpPr/>
          <p:nvPr/>
        </p:nvSpPr>
        <p:spPr>
          <a:xfrm>
            <a:off x="463138" y="665017"/>
            <a:ext cx="8277101" cy="6494085"/>
          </a:xfrm>
          <a:prstGeom prst="rect">
            <a:avLst/>
          </a:prstGeom>
        </p:spPr>
        <p:txBody>
          <a:bodyPr wrap="square">
            <a:spAutoFit/>
          </a:bodyPr>
          <a:lstStyle/>
          <a:p>
            <a:r>
              <a:rPr lang="en-US" sz="3200" dirty="0"/>
              <a:t>The Unity Component model</a:t>
            </a:r>
          </a:p>
          <a:p>
            <a:endParaRPr lang="en-US" sz="3200" dirty="0"/>
          </a:p>
          <a:p>
            <a:r>
              <a:rPr lang="en-US" sz="3200" dirty="0"/>
              <a:t>When you get to 3</a:t>
            </a:r>
            <a:r>
              <a:rPr lang="en-US" sz="3200" baseline="30000" dirty="0"/>
              <a:t>rd</a:t>
            </a:r>
            <a:r>
              <a:rPr lang="en-US" sz="3200" dirty="0"/>
              <a:t> year, you’re going to (likely) be using Unity for your Capstone projects.</a:t>
            </a:r>
          </a:p>
          <a:p>
            <a:endParaRPr lang="en-US" sz="3200" dirty="0"/>
          </a:p>
          <a:p>
            <a:r>
              <a:rPr lang="en-US" sz="3200" dirty="0"/>
              <a:t>Unity is firmly based around an Entity Component System.</a:t>
            </a:r>
          </a:p>
          <a:p>
            <a:endParaRPr lang="en-US" sz="3200" dirty="0"/>
          </a:p>
          <a:p>
            <a:r>
              <a:rPr lang="en-US" sz="3200" dirty="0"/>
              <a:t>Things revolve around scenes, which contain lists of game objects. These game objects are the </a:t>
            </a:r>
            <a:r>
              <a:rPr lang="en-US" sz="3200" dirty="0" err="1"/>
              <a:t>Entitys</a:t>
            </a:r>
            <a:r>
              <a:rPr lang="en-US" sz="3200" dirty="0"/>
              <a:t> – they have unique identifiers, and have an array of components attached to them.</a:t>
            </a:r>
          </a:p>
          <a:p>
            <a:endParaRPr lang="en-US" sz="3200" dirty="0"/>
          </a:p>
        </p:txBody>
      </p:sp>
    </p:spTree>
    <p:extLst>
      <p:ext uri="{BB962C8B-B14F-4D97-AF65-F5344CB8AC3E}">
        <p14:creationId xmlns:p14="http://schemas.microsoft.com/office/powerpoint/2010/main" val="24971062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p:cNvSpPr/>
          <p:nvPr/>
        </p:nvSpPr>
        <p:spPr>
          <a:xfrm>
            <a:off x="642519" y="1401444"/>
            <a:ext cx="7858963" cy="4980306"/>
          </a:xfrm>
          <a:prstGeom prst="rect">
            <a:avLst/>
          </a:prstGeom>
          <a:solidFill>
            <a:srgbClr val="9BBB59"/>
          </a:solidFill>
          <a:ln w="285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b="1" dirty="0">
              <a:solidFill>
                <a:schemeClr val="tx1"/>
              </a:solidFill>
            </a:endParaRPr>
          </a:p>
        </p:txBody>
      </p:sp>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22</a:t>
            </a:fld>
            <a:endParaRPr lang="en-US"/>
          </a:p>
        </p:txBody>
      </p:sp>
      <p:sp>
        <p:nvSpPr>
          <p:cNvPr id="8" name="Rectangle 7"/>
          <p:cNvSpPr/>
          <p:nvPr/>
        </p:nvSpPr>
        <p:spPr>
          <a:xfrm>
            <a:off x="511655" y="673794"/>
            <a:ext cx="8228584" cy="584775"/>
          </a:xfrm>
          <a:prstGeom prst="rect">
            <a:avLst/>
          </a:prstGeom>
          <a:effectLst/>
        </p:spPr>
        <p:txBody>
          <a:bodyPr wrap="square">
            <a:spAutoFit/>
          </a:bodyPr>
          <a:lstStyle/>
          <a:p>
            <a:r>
              <a:rPr lang="en-US" sz="3200" dirty="0"/>
              <a:t>Unity Component model</a:t>
            </a:r>
          </a:p>
        </p:txBody>
      </p:sp>
      <p:sp>
        <p:nvSpPr>
          <p:cNvPr id="2" name="Rectangle 1"/>
          <p:cNvSpPr/>
          <p:nvPr/>
        </p:nvSpPr>
        <p:spPr>
          <a:xfrm>
            <a:off x="5478483" y="2505274"/>
            <a:ext cx="1531917" cy="795646"/>
          </a:xfrm>
          <a:prstGeom prst="rect">
            <a:avLst/>
          </a:prstGeom>
          <a:solidFill>
            <a:schemeClr val="bg1">
              <a:lumMod val="85000"/>
            </a:schemeClr>
          </a:solidFill>
          <a:ln w="285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chemeClr val="tx1"/>
                </a:solidFill>
              </a:rPr>
              <a:t>Mesh</a:t>
            </a:r>
          </a:p>
          <a:p>
            <a:pPr algn="ctr"/>
            <a:r>
              <a:rPr lang="en-US" b="1" dirty="0">
                <a:solidFill>
                  <a:schemeClr val="tx1"/>
                </a:solidFill>
              </a:rPr>
              <a:t>Renderer</a:t>
            </a:r>
            <a:endParaRPr lang="en-CA" b="1" dirty="0">
              <a:solidFill>
                <a:schemeClr val="tx1"/>
              </a:solidFill>
            </a:endParaRPr>
          </a:p>
        </p:txBody>
      </p:sp>
      <p:sp>
        <p:nvSpPr>
          <p:cNvPr id="5" name="Rectangle 4"/>
          <p:cNvSpPr/>
          <p:nvPr/>
        </p:nvSpPr>
        <p:spPr>
          <a:xfrm>
            <a:off x="6025366" y="3698770"/>
            <a:ext cx="1531917" cy="795646"/>
          </a:xfrm>
          <a:prstGeom prst="rect">
            <a:avLst/>
          </a:prstGeom>
          <a:solidFill>
            <a:schemeClr val="bg1">
              <a:lumMod val="85000"/>
            </a:schemeClr>
          </a:solidFill>
          <a:ln w="285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chemeClr val="tx1"/>
                </a:solidFill>
              </a:rPr>
              <a:t>Script</a:t>
            </a:r>
            <a:endParaRPr lang="en-CA" b="1" dirty="0">
              <a:solidFill>
                <a:schemeClr val="tx1"/>
              </a:solidFill>
            </a:endParaRPr>
          </a:p>
        </p:txBody>
      </p:sp>
      <p:sp>
        <p:nvSpPr>
          <p:cNvPr id="6" name="Rectangle 5"/>
          <p:cNvSpPr/>
          <p:nvPr/>
        </p:nvSpPr>
        <p:spPr>
          <a:xfrm>
            <a:off x="3489849" y="2016705"/>
            <a:ext cx="1531917" cy="795646"/>
          </a:xfrm>
          <a:prstGeom prst="rect">
            <a:avLst/>
          </a:prstGeom>
          <a:solidFill>
            <a:schemeClr val="bg1">
              <a:lumMod val="85000"/>
            </a:schemeClr>
          </a:solidFill>
          <a:ln w="285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chemeClr val="tx1"/>
                </a:solidFill>
              </a:rPr>
              <a:t>Transform</a:t>
            </a:r>
            <a:endParaRPr lang="en-CA" b="1" dirty="0">
              <a:solidFill>
                <a:schemeClr val="tx1"/>
              </a:solidFill>
            </a:endParaRPr>
          </a:p>
        </p:txBody>
      </p:sp>
      <p:sp>
        <p:nvSpPr>
          <p:cNvPr id="7" name="Rectangle 6"/>
          <p:cNvSpPr/>
          <p:nvPr/>
        </p:nvSpPr>
        <p:spPr>
          <a:xfrm>
            <a:off x="6663161" y="1566753"/>
            <a:ext cx="1531917" cy="795646"/>
          </a:xfrm>
          <a:prstGeom prst="rect">
            <a:avLst/>
          </a:prstGeom>
          <a:solidFill>
            <a:schemeClr val="bg1">
              <a:lumMod val="85000"/>
            </a:schemeClr>
          </a:solidFill>
          <a:ln w="285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chemeClr val="tx1"/>
                </a:solidFill>
              </a:rPr>
              <a:t>Material</a:t>
            </a:r>
            <a:endParaRPr lang="en-CA" b="1" dirty="0">
              <a:solidFill>
                <a:schemeClr val="tx1"/>
              </a:solidFill>
            </a:endParaRPr>
          </a:p>
        </p:txBody>
      </p:sp>
      <p:sp>
        <p:nvSpPr>
          <p:cNvPr id="14" name="Rectangle 13"/>
          <p:cNvSpPr/>
          <p:nvPr/>
        </p:nvSpPr>
        <p:spPr>
          <a:xfrm>
            <a:off x="3806042" y="3656264"/>
            <a:ext cx="1531917" cy="795646"/>
          </a:xfrm>
          <a:prstGeom prst="rect">
            <a:avLst/>
          </a:prstGeom>
          <a:solidFill>
            <a:schemeClr val="tx2">
              <a:lumMod val="40000"/>
              <a:lumOff val="60000"/>
            </a:schemeClr>
          </a:solidFill>
          <a:ln w="285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chemeClr val="tx1"/>
                </a:solidFill>
              </a:rPr>
              <a:t>Game Object</a:t>
            </a:r>
            <a:endParaRPr lang="en-CA" b="1" dirty="0">
              <a:solidFill>
                <a:schemeClr val="tx1"/>
              </a:solidFill>
            </a:endParaRPr>
          </a:p>
        </p:txBody>
      </p:sp>
      <p:sp>
        <p:nvSpPr>
          <p:cNvPr id="22" name="Rectangle 21"/>
          <p:cNvSpPr/>
          <p:nvPr/>
        </p:nvSpPr>
        <p:spPr>
          <a:xfrm>
            <a:off x="1354965" y="2052419"/>
            <a:ext cx="1531917" cy="795646"/>
          </a:xfrm>
          <a:prstGeom prst="rect">
            <a:avLst/>
          </a:prstGeom>
          <a:solidFill>
            <a:schemeClr val="bg1">
              <a:lumMod val="85000"/>
            </a:schemeClr>
          </a:solidFill>
          <a:ln w="285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chemeClr val="tx1"/>
                </a:solidFill>
              </a:rPr>
              <a:t>Audio</a:t>
            </a:r>
            <a:endParaRPr lang="en-CA" b="1" dirty="0">
              <a:solidFill>
                <a:schemeClr val="tx1"/>
              </a:solidFill>
            </a:endParaRPr>
          </a:p>
        </p:txBody>
      </p:sp>
      <p:sp>
        <p:nvSpPr>
          <p:cNvPr id="23" name="Rectangle 22"/>
          <p:cNvSpPr/>
          <p:nvPr/>
        </p:nvSpPr>
        <p:spPr>
          <a:xfrm>
            <a:off x="1238744" y="3494983"/>
            <a:ext cx="1531917" cy="795646"/>
          </a:xfrm>
          <a:prstGeom prst="rect">
            <a:avLst/>
          </a:prstGeom>
          <a:solidFill>
            <a:schemeClr val="bg1">
              <a:lumMod val="85000"/>
            </a:schemeClr>
          </a:solidFill>
          <a:ln w="285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chemeClr val="tx1"/>
                </a:solidFill>
              </a:rPr>
              <a:t>Rigid Body</a:t>
            </a:r>
            <a:endParaRPr lang="en-CA" b="1" dirty="0">
              <a:solidFill>
                <a:schemeClr val="tx1"/>
              </a:solidFill>
            </a:endParaRPr>
          </a:p>
        </p:txBody>
      </p:sp>
      <p:sp>
        <p:nvSpPr>
          <p:cNvPr id="24" name="Rectangle 23"/>
          <p:cNvSpPr/>
          <p:nvPr/>
        </p:nvSpPr>
        <p:spPr>
          <a:xfrm>
            <a:off x="3928745" y="5210046"/>
            <a:ext cx="1531917" cy="795646"/>
          </a:xfrm>
          <a:prstGeom prst="rect">
            <a:avLst/>
          </a:prstGeom>
          <a:solidFill>
            <a:schemeClr val="bg1">
              <a:lumMod val="85000"/>
            </a:schemeClr>
          </a:solidFill>
          <a:ln w="285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chemeClr val="tx1"/>
                </a:solidFill>
              </a:rPr>
              <a:t>Particle System</a:t>
            </a:r>
            <a:endParaRPr lang="en-CA" b="1" dirty="0">
              <a:solidFill>
                <a:schemeClr val="tx1"/>
              </a:solidFill>
            </a:endParaRPr>
          </a:p>
        </p:txBody>
      </p:sp>
      <p:sp>
        <p:nvSpPr>
          <p:cNvPr id="25" name="Rectangle 24"/>
          <p:cNvSpPr/>
          <p:nvPr/>
        </p:nvSpPr>
        <p:spPr>
          <a:xfrm>
            <a:off x="1520397" y="5019429"/>
            <a:ext cx="1531917" cy="795646"/>
          </a:xfrm>
          <a:prstGeom prst="rect">
            <a:avLst/>
          </a:prstGeom>
          <a:solidFill>
            <a:schemeClr val="bg1">
              <a:lumMod val="85000"/>
            </a:schemeClr>
          </a:solidFill>
          <a:ln w="285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chemeClr val="tx1"/>
                </a:solidFill>
              </a:rPr>
              <a:t>Character Controller</a:t>
            </a:r>
            <a:endParaRPr lang="en-CA" b="1" dirty="0">
              <a:solidFill>
                <a:schemeClr val="tx1"/>
              </a:solidFill>
            </a:endParaRPr>
          </a:p>
        </p:txBody>
      </p:sp>
      <p:sp>
        <p:nvSpPr>
          <p:cNvPr id="28" name="Rectangle 27"/>
          <p:cNvSpPr/>
          <p:nvPr/>
        </p:nvSpPr>
        <p:spPr>
          <a:xfrm>
            <a:off x="6337093" y="5035114"/>
            <a:ext cx="1531917" cy="795646"/>
          </a:xfrm>
          <a:prstGeom prst="rect">
            <a:avLst/>
          </a:prstGeom>
          <a:solidFill>
            <a:schemeClr val="bg1">
              <a:lumMod val="85000"/>
            </a:schemeClr>
          </a:solidFill>
          <a:ln w="285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chemeClr val="tx1"/>
                </a:solidFill>
              </a:rPr>
              <a:t>Collider</a:t>
            </a:r>
            <a:endParaRPr lang="en-CA" b="1" dirty="0">
              <a:solidFill>
                <a:schemeClr val="tx1"/>
              </a:solidFill>
            </a:endParaRPr>
          </a:p>
        </p:txBody>
      </p:sp>
      <p:sp>
        <p:nvSpPr>
          <p:cNvPr id="4" name="Left-Right Arrow 3"/>
          <p:cNvSpPr/>
          <p:nvPr/>
        </p:nvSpPr>
        <p:spPr>
          <a:xfrm rot="3888656">
            <a:off x="3926515" y="3094294"/>
            <a:ext cx="901661" cy="275156"/>
          </a:xfrm>
          <a:prstGeom prst="lef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sp>
        <p:nvSpPr>
          <p:cNvPr id="29" name="Left-Right Arrow 28"/>
          <p:cNvSpPr/>
          <p:nvPr/>
        </p:nvSpPr>
        <p:spPr>
          <a:xfrm rot="5248829">
            <a:off x="4244288" y="4693555"/>
            <a:ext cx="756823" cy="275156"/>
          </a:xfrm>
          <a:prstGeom prst="lef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sp>
        <p:nvSpPr>
          <p:cNvPr id="30" name="Left-Right Arrow 29"/>
          <p:cNvSpPr/>
          <p:nvPr/>
        </p:nvSpPr>
        <p:spPr>
          <a:xfrm rot="8517180">
            <a:off x="4575132" y="3193349"/>
            <a:ext cx="1021173" cy="275156"/>
          </a:xfrm>
          <a:prstGeom prst="lef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sp>
        <p:nvSpPr>
          <p:cNvPr id="31" name="Left-Right Arrow 30"/>
          <p:cNvSpPr/>
          <p:nvPr/>
        </p:nvSpPr>
        <p:spPr>
          <a:xfrm rot="2602575">
            <a:off x="2739974" y="3081869"/>
            <a:ext cx="1265321" cy="275156"/>
          </a:xfrm>
          <a:prstGeom prst="lef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sp>
        <p:nvSpPr>
          <p:cNvPr id="32" name="Left-Right Arrow 31"/>
          <p:cNvSpPr/>
          <p:nvPr/>
        </p:nvSpPr>
        <p:spPr>
          <a:xfrm rot="1887794">
            <a:off x="5268576" y="4606360"/>
            <a:ext cx="1137293" cy="275156"/>
          </a:xfrm>
          <a:prstGeom prst="lef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sp>
        <p:nvSpPr>
          <p:cNvPr id="33" name="Left-Right Arrow 32"/>
          <p:cNvSpPr/>
          <p:nvPr/>
        </p:nvSpPr>
        <p:spPr>
          <a:xfrm>
            <a:off x="5342781" y="3931931"/>
            <a:ext cx="682586" cy="275156"/>
          </a:xfrm>
          <a:prstGeom prst="lef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sp>
        <p:nvSpPr>
          <p:cNvPr id="34" name="Left-Right Arrow 33"/>
          <p:cNvSpPr/>
          <p:nvPr/>
        </p:nvSpPr>
        <p:spPr>
          <a:xfrm rot="540081">
            <a:off x="2763554" y="3880255"/>
            <a:ext cx="1042663" cy="275156"/>
          </a:xfrm>
          <a:prstGeom prst="lef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sp>
        <p:nvSpPr>
          <p:cNvPr id="35" name="Left-Right Arrow 34"/>
          <p:cNvSpPr/>
          <p:nvPr/>
        </p:nvSpPr>
        <p:spPr>
          <a:xfrm rot="19164942">
            <a:off x="2913775" y="4650581"/>
            <a:ext cx="1037608" cy="275156"/>
          </a:xfrm>
          <a:prstGeom prst="lef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sp>
        <p:nvSpPr>
          <p:cNvPr id="36" name="Left-Right Arrow 35"/>
          <p:cNvSpPr/>
          <p:nvPr/>
        </p:nvSpPr>
        <p:spPr>
          <a:xfrm rot="7858144">
            <a:off x="5905927" y="2026753"/>
            <a:ext cx="901661" cy="275156"/>
          </a:xfrm>
          <a:prstGeom prst="lef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sp>
        <p:nvSpPr>
          <p:cNvPr id="13" name="TextBox 12"/>
          <p:cNvSpPr txBox="1"/>
          <p:nvPr/>
        </p:nvSpPr>
        <p:spPr>
          <a:xfrm>
            <a:off x="3580782" y="1476534"/>
            <a:ext cx="1350050" cy="369332"/>
          </a:xfrm>
          <a:prstGeom prst="rect">
            <a:avLst/>
          </a:prstGeom>
          <a:noFill/>
        </p:spPr>
        <p:txBody>
          <a:bodyPr wrap="none" rtlCol="0">
            <a:spAutoFit/>
          </a:bodyPr>
          <a:lstStyle/>
          <a:p>
            <a:r>
              <a:rPr lang="en-US" dirty="0"/>
              <a:t>Game Scene</a:t>
            </a:r>
            <a:endParaRPr lang="en-CA" dirty="0"/>
          </a:p>
        </p:txBody>
      </p:sp>
    </p:spTree>
    <p:extLst>
      <p:ext uri="{BB962C8B-B14F-4D97-AF65-F5344CB8AC3E}">
        <p14:creationId xmlns:p14="http://schemas.microsoft.com/office/powerpoint/2010/main" val="28389799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23</a:t>
            </a:fld>
            <a:endParaRPr lang="en-US"/>
          </a:p>
        </p:txBody>
      </p:sp>
      <p:sp>
        <p:nvSpPr>
          <p:cNvPr id="8" name="Rectangle 7"/>
          <p:cNvSpPr/>
          <p:nvPr/>
        </p:nvSpPr>
        <p:spPr>
          <a:xfrm>
            <a:off x="463138" y="665017"/>
            <a:ext cx="8277101" cy="2554545"/>
          </a:xfrm>
          <a:prstGeom prst="rect">
            <a:avLst/>
          </a:prstGeom>
        </p:spPr>
        <p:txBody>
          <a:bodyPr wrap="square">
            <a:spAutoFit/>
          </a:bodyPr>
          <a:lstStyle/>
          <a:p>
            <a:r>
              <a:rPr lang="en-US" sz="3200" dirty="0"/>
              <a:t>The Unity Component model</a:t>
            </a:r>
          </a:p>
          <a:p>
            <a:r>
              <a:rPr lang="en-US" sz="3200" dirty="0"/>
              <a:t>Here we can see in the editor a number of components attached to a game object.</a:t>
            </a:r>
          </a:p>
          <a:p>
            <a:endParaRPr lang="en-US" sz="3200" dirty="0"/>
          </a:p>
          <a:p>
            <a:endParaRPr lang="en-US" sz="3200" dirty="0"/>
          </a:p>
        </p:txBody>
      </p:sp>
      <p:grpSp>
        <p:nvGrpSpPr>
          <p:cNvPr id="4" name="Group 3"/>
          <p:cNvGrpSpPr/>
          <p:nvPr/>
        </p:nvGrpSpPr>
        <p:grpSpPr>
          <a:xfrm>
            <a:off x="638175" y="2486025"/>
            <a:ext cx="6391275" cy="3810000"/>
            <a:chOff x="1524000" y="2486025"/>
            <a:chExt cx="6391275" cy="3810000"/>
          </a:xfrm>
        </p:grpSpPr>
        <p:pic>
          <p:nvPicPr>
            <p:cNvPr id="1028" name="Picture 4" descr="live-edit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2486025"/>
              <a:ext cx="6096000" cy="3810000"/>
            </a:xfrm>
            <a:prstGeom prst="rect">
              <a:avLst/>
            </a:prstGeom>
            <a:noFill/>
            <a:extLst>
              <a:ext uri="{909E8E84-426E-40DD-AFC4-6F175D3DCCD1}">
                <a14:hiddenFill xmlns:a14="http://schemas.microsoft.com/office/drawing/2010/main">
                  <a:solidFill>
                    <a:srgbClr val="FFFFFF"/>
                  </a:solidFill>
                </a14:hiddenFill>
              </a:ext>
            </a:extLst>
          </p:spPr>
        </p:pic>
        <p:sp>
          <p:nvSpPr>
            <p:cNvPr id="2" name="Right Brace 1"/>
            <p:cNvSpPr/>
            <p:nvPr/>
          </p:nvSpPr>
          <p:spPr>
            <a:xfrm>
              <a:off x="7686675" y="2590800"/>
              <a:ext cx="228600" cy="838200"/>
            </a:xfrm>
            <a:prstGeom prst="rightBrac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CA"/>
            </a:p>
          </p:txBody>
        </p:sp>
        <p:sp>
          <p:nvSpPr>
            <p:cNvPr id="7" name="Right Brace 6"/>
            <p:cNvSpPr/>
            <p:nvPr/>
          </p:nvSpPr>
          <p:spPr>
            <a:xfrm>
              <a:off x="7686675" y="3683111"/>
              <a:ext cx="228600" cy="860313"/>
            </a:xfrm>
            <a:prstGeom prst="rightBrace">
              <a:avLst/>
            </a:prstGeom>
            <a:ln>
              <a:solidFill>
                <a:srgbClr val="00B05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CA"/>
            </a:p>
          </p:txBody>
        </p:sp>
        <p:sp>
          <p:nvSpPr>
            <p:cNvPr id="9" name="Right Brace 8"/>
            <p:cNvSpPr/>
            <p:nvPr/>
          </p:nvSpPr>
          <p:spPr>
            <a:xfrm>
              <a:off x="7686675" y="4543424"/>
              <a:ext cx="228600" cy="742951"/>
            </a:xfrm>
            <a:prstGeom prst="rightBrac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CA"/>
            </a:p>
          </p:txBody>
        </p:sp>
        <p:sp>
          <p:nvSpPr>
            <p:cNvPr id="10" name="Right Brace 9"/>
            <p:cNvSpPr/>
            <p:nvPr/>
          </p:nvSpPr>
          <p:spPr>
            <a:xfrm>
              <a:off x="7686675" y="5286375"/>
              <a:ext cx="228600" cy="463549"/>
            </a:xfrm>
            <a:prstGeom prst="rightBrace">
              <a:avLst/>
            </a:prstGeom>
            <a:ln>
              <a:solidFill>
                <a:srgbClr val="00B0F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CA"/>
            </a:p>
          </p:txBody>
        </p:sp>
        <p:sp>
          <p:nvSpPr>
            <p:cNvPr id="11" name="Right Brace 10"/>
            <p:cNvSpPr/>
            <p:nvPr/>
          </p:nvSpPr>
          <p:spPr>
            <a:xfrm>
              <a:off x="7686675" y="5749924"/>
              <a:ext cx="228600" cy="196850"/>
            </a:xfrm>
            <a:prstGeom prst="rightBrace">
              <a:avLst/>
            </a:prstGeom>
            <a:ln>
              <a:solidFill>
                <a:srgbClr val="00B05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CA"/>
            </a:p>
          </p:txBody>
        </p:sp>
        <p:sp>
          <p:nvSpPr>
            <p:cNvPr id="12" name="Right Brace 11"/>
            <p:cNvSpPr/>
            <p:nvPr/>
          </p:nvSpPr>
          <p:spPr>
            <a:xfrm>
              <a:off x="7686675" y="5946774"/>
              <a:ext cx="228600" cy="349251"/>
            </a:xfrm>
            <a:prstGeom prst="rightBrac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CA"/>
            </a:p>
          </p:txBody>
        </p:sp>
      </p:grpSp>
      <p:sp>
        <p:nvSpPr>
          <p:cNvPr id="5" name="TextBox 4"/>
          <p:cNvSpPr txBox="1"/>
          <p:nvPr/>
        </p:nvSpPr>
        <p:spPr>
          <a:xfrm rot="5400000">
            <a:off x="6453586" y="4189401"/>
            <a:ext cx="2044021" cy="523220"/>
          </a:xfrm>
          <a:prstGeom prst="rect">
            <a:avLst/>
          </a:prstGeom>
          <a:noFill/>
        </p:spPr>
        <p:txBody>
          <a:bodyPr wrap="none" rtlCol="0">
            <a:spAutoFit/>
          </a:bodyPr>
          <a:lstStyle/>
          <a:p>
            <a:r>
              <a:rPr lang="en-US" sz="2800" dirty="0"/>
              <a:t>Components</a:t>
            </a:r>
            <a:endParaRPr lang="en-CA" sz="2800" dirty="0"/>
          </a:p>
        </p:txBody>
      </p:sp>
      <p:sp>
        <p:nvSpPr>
          <p:cNvPr id="14" name="Right Brace 13"/>
          <p:cNvSpPr/>
          <p:nvPr/>
        </p:nvSpPr>
        <p:spPr>
          <a:xfrm>
            <a:off x="6800850" y="3452869"/>
            <a:ext cx="228600" cy="230242"/>
          </a:xfrm>
          <a:prstGeom prst="rightBrace">
            <a:avLst/>
          </a:prstGeom>
          <a:ln>
            <a:solidFill>
              <a:srgbClr val="00B0F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CA"/>
          </a:p>
        </p:txBody>
      </p:sp>
    </p:spTree>
    <p:extLst>
      <p:ext uri="{BB962C8B-B14F-4D97-AF65-F5344CB8AC3E}">
        <p14:creationId xmlns:p14="http://schemas.microsoft.com/office/powerpoint/2010/main" val="6747126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24</a:t>
            </a:fld>
            <a:endParaRPr lang="en-US"/>
          </a:p>
        </p:txBody>
      </p:sp>
      <p:sp>
        <p:nvSpPr>
          <p:cNvPr id="8" name="Rectangle 7"/>
          <p:cNvSpPr/>
          <p:nvPr/>
        </p:nvSpPr>
        <p:spPr>
          <a:xfrm>
            <a:off x="463138" y="665017"/>
            <a:ext cx="8277101" cy="6001643"/>
          </a:xfrm>
          <a:prstGeom prst="rect">
            <a:avLst/>
          </a:prstGeom>
        </p:spPr>
        <p:txBody>
          <a:bodyPr wrap="square">
            <a:spAutoFit/>
          </a:bodyPr>
          <a:lstStyle/>
          <a:p>
            <a:r>
              <a:rPr lang="en-US" sz="3200" dirty="0"/>
              <a:t>Components in Unity for the most part are either enabled or disabled, although some cannot be disabled.</a:t>
            </a:r>
          </a:p>
          <a:p>
            <a:endParaRPr lang="en-US" sz="3200" dirty="0"/>
          </a:p>
          <a:p>
            <a:r>
              <a:rPr lang="en-US" sz="3200" dirty="0"/>
              <a:t>Transform is an example of a component that is always enabled – everything is always SOMEWHERE.</a:t>
            </a:r>
          </a:p>
          <a:p>
            <a:endParaRPr lang="en-US" sz="3200" dirty="0"/>
          </a:p>
          <a:p>
            <a:r>
              <a:rPr lang="en-US" sz="3200" dirty="0"/>
              <a:t>The Box Collider can be turned off, which would remove it from consideration when resolving collisions.</a:t>
            </a:r>
          </a:p>
          <a:p>
            <a:endParaRPr lang="en-US" sz="3200" dirty="0"/>
          </a:p>
        </p:txBody>
      </p:sp>
    </p:spTree>
    <p:extLst>
      <p:ext uri="{BB962C8B-B14F-4D97-AF65-F5344CB8AC3E}">
        <p14:creationId xmlns:p14="http://schemas.microsoft.com/office/powerpoint/2010/main" val="24251984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25</a:t>
            </a:fld>
            <a:endParaRPr lang="en-US"/>
          </a:p>
        </p:txBody>
      </p:sp>
      <p:sp>
        <p:nvSpPr>
          <p:cNvPr id="8" name="Rectangle 7"/>
          <p:cNvSpPr/>
          <p:nvPr/>
        </p:nvSpPr>
        <p:spPr>
          <a:xfrm>
            <a:off x="463138" y="665017"/>
            <a:ext cx="8277101" cy="4524315"/>
          </a:xfrm>
          <a:prstGeom prst="rect">
            <a:avLst/>
          </a:prstGeom>
        </p:spPr>
        <p:txBody>
          <a:bodyPr wrap="square">
            <a:spAutoFit/>
          </a:bodyPr>
          <a:lstStyle/>
          <a:p>
            <a:r>
              <a:rPr lang="en-US" sz="3200" dirty="0"/>
              <a:t>The variables that appear in the script based components are merely the public variables that are exposed by those scripts.</a:t>
            </a:r>
          </a:p>
          <a:p>
            <a:endParaRPr lang="en-US" sz="3200" dirty="0"/>
          </a:p>
          <a:p>
            <a:r>
              <a:rPr lang="en-US" sz="3200" dirty="0"/>
              <a:t>You can drag and drop other components, or even game objects into these variables, and the system will ensure that things are connected properly.</a:t>
            </a:r>
          </a:p>
          <a:p>
            <a:endParaRPr lang="en-US" sz="3200" dirty="0"/>
          </a:p>
        </p:txBody>
      </p:sp>
    </p:spTree>
    <p:extLst>
      <p:ext uri="{BB962C8B-B14F-4D97-AF65-F5344CB8AC3E}">
        <p14:creationId xmlns:p14="http://schemas.microsoft.com/office/powerpoint/2010/main" val="21957072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26</a:t>
            </a:fld>
            <a:endParaRPr lang="en-US"/>
          </a:p>
        </p:txBody>
      </p:sp>
      <p:sp>
        <p:nvSpPr>
          <p:cNvPr id="8" name="Rectangle 7"/>
          <p:cNvSpPr/>
          <p:nvPr/>
        </p:nvSpPr>
        <p:spPr>
          <a:xfrm>
            <a:off x="463138" y="665017"/>
            <a:ext cx="8277101" cy="6494085"/>
          </a:xfrm>
          <a:prstGeom prst="rect">
            <a:avLst/>
          </a:prstGeom>
        </p:spPr>
        <p:txBody>
          <a:bodyPr wrap="square">
            <a:spAutoFit/>
          </a:bodyPr>
          <a:lstStyle/>
          <a:p>
            <a:r>
              <a:rPr lang="en-US" sz="3200" dirty="0"/>
              <a:t>Having editor support for component models makes building your game up from reusable pieces far easier than it would otherwise be.</a:t>
            </a:r>
          </a:p>
          <a:p>
            <a:endParaRPr lang="en-US" sz="3200" dirty="0"/>
          </a:p>
          <a:p>
            <a:r>
              <a:rPr lang="en-US" sz="3200" dirty="0"/>
              <a:t>The Unity Asset store also gives you a ready to run marketplace where you can buy (or get for free) prebuilt components or groups of related components to drop into your game.</a:t>
            </a:r>
          </a:p>
          <a:p>
            <a:endParaRPr lang="en-US" sz="3200" dirty="0"/>
          </a:p>
          <a:p>
            <a:r>
              <a:rPr lang="en-US" sz="3200" dirty="0"/>
              <a:t>Want support for 3</a:t>
            </a:r>
            <a:r>
              <a:rPr lang="en-US" sz="3200" baseline="30000" dirty="0"/>
              <a:t>rd</a:t>
            </a:r>
            <a:r>
              <a:rPr lang="en-US" sz="3200" dirty="0"/>
              <a:t> party controllers (like Xbox, Logitech, </a:t>
            </a:r>
            <a:r>
              <a:rPr lang="en-US" sz="3200" dirty="0" err="1"/>
              <a:t>Dualshock</a:t>
            </a:r>
            <a:r>
              <a:rPr lang="en-US" sz="3200" dirty="0"/>
              <a:t>) in your game? There is a component you can drop in that maps them all.</a:t>
            </a:r>
          </a:p>
          <a:p>
            <a:endParaRPr lang="en-US" sz="3200" dirty="0"/>
          </a:p>
        </p:txBody>
      </p:sp>
    </p:spTree>
    <p:extLst>
      <p:ext uri="{BB962C8B-B14F-4D97-AF65-F5344CB8AC3E}">
        <p14:creationId xmlns:p14="http://schemas.microsoft.com/office/powerpoint/2010/main" val="34782174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27</a:t>
            </a:fld>
            <a:endParaRPr lang="en-US"/>
          </a:p>
        </p:txBody>
      </p:sp>
      <p:sp>
        <p:nvSpPr>
          <p:cNvPr id="8" name="Rectangle 7"/>
          <p:cNvSpPr/>
          <p:nvPr/>
        </p:nvSpPr>
        <p:spPr>
          <a:xfrm>
            <a:off x="463138" y="665017"/>
            <a:ext cx="8277101" cy="6001643"/>
          </a:xfrm>
          <a:prstGeom prst="rect">
            <a:avLst/>
          </a:prstGeom>
        </p:spPr>
        <p:txBody>
          <a:bodyPr wrap="square">
            <a:spAutoFit/>
          </a:bodyPr>
          <a:lstStyle/>
          <a:p>
            <a:r>
              <a:rPr lang="en-US" sz="3200" dirty="0"/>
              <a:t>Decorator compared with Component</a:t>
            </a:r>
          </a:p>
          <a:p>
            <a:endParaRPr lang="en-US" sz="3200" dirty="0"/>
          </a:p>
          <a:p>
            <a:r>
              <a:rPr lang="en-US" sz="3200" dirty="0"/>
              <a:t>As you recall, the Decorator pattern was a way to avoid inheritance by wrapping pieces around one another to achieve a desired effect.</a:t>
            </a:r>
          </a:p>
          <a:p>
            <a:endParaRPr lang="en-US" sz="3200" dirty="0"/>
          </a:p>
          <a:p>
            <a:r>
              <a:rPr lang="en-US" sz="3200" dirty="0"/>
              <a:t>Component on the other hand defines interfaces to components that game systems will understand, and then allows the aggregation of those components together (either at design, or at run time) to provide a united whole.</a:t>
            </a:r>
          </a:p>
          <a:p>
            <a:endParaRPr lang="en-US" sz="3200" dirty="0"/>
          </a:p>
        </p:txBody>
      </p:sp>
    </p:spTree>
    <p:extLst>
      <p:ext uri="{BB962C8B-B14F-4D97-AF65-F5344CB8AC3E}">
        <p14:creationId xmlns:p14="http://schemas.microsoft.com/office/powerpoint/2010/main" val="35843805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28</a:t>
            </a:fld>
            <a:endParaRPr lang="en-US"/>
          </a:p>
        </p:txBody>
      </p:sp>
      <p:sp>
        <p:nvSpPr>
          <p:cNvPr id="11" name="Rectangle 10"/>
          <p:cNvSpPr/>
          <p:nvPr/>
        </p:nvSpPr>
        <p:spPr>
          <a:xfrm>
            <a:off x="2053849" y="4287572"/>
            <a:ext cx="4438492" cy="2021316"/>
          </a:xfrm>
          <a:prstGeom prst="rect">
            <a:avLst/>
          </a:prstGeom>
          <a:solidFill>
            <a:schemeClr val="accent5">
              <a:lumMod val="20000"/>
              <a:lumOff val="80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sz="1400"/>
          </a:p>
        </p:txBody>
      </p:sp>
      <p:sp>
        <p:nvSpPr>
          <p:cNvPr id="12" name="Rectangle 11"/>
          <p:cNvSpPr/>
          <p:nvPr/>
        </p:nvSpPr>
        <p:spPr>
          <a:xfrm>
            <a:off x="2053849" y="6047627"/>
            <a:ext cx="4438492" cy="262596"/>
          </a:xfrm>
          <a:prstGeom prst="rect">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tx1"/>
                </a:solidFill>
              </a:rPr>
              <a:t>Movement System</a:t>
            </a:r>
            <a:endParaRPr lang="en-CA" sz="1400" dirty="0">
              <a:solidFill>
                <a:schemeClr val="tx1"/>
              </a:solidFill>
            </a:endParaRPr>
          </a:p>
        </p:txBody>
      </p:sp>
      <p:sp>
        <p:nvSpPr>
          <p:cNvPr id="13" name="Rectangle 12"/>
          <p:cNvSpPr/>
          <p:nvPr/>
        </p:nvSpPr>
        <p:spPr>
          <a:xfrm>
            <a:off x="6115646" y="5418903"/>
            <a:ext cx="1375769" cy="369053"/>
          </a:xfrm>
          <a:prstGeom prst="rect">
            <a:avLst/>
          </a:prstGeom>
          <a:solidFill>
            <a:schemeClr val="accent5">
              <a:lumMod val="40000"/>
              <a:lumOff val="60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tx1"/>
                </a:solidFill>
              </a:rPr>
              <a:t>Delta time</a:t>
            </a:r>
            <a:endParaRPr lang="en-CA" sz="1400" dirty="0">
              <a:solidFill>
                <a:schemeClr val="tx1"/>
              </a:solidFill>
            </a:endParaRPr>
          </a:p>
        </p:txBody>
      </p:sp>
      <p:sp>
        <p:nvSpPr>
          <p:cNvPr id="14" name="Rectangle 13"/>
          <p:cNvSpPr/>
          <p:nvPr/>
        </p:nvSpPr>
        <p:spPr>
          <a:xfrm rot="5400000">
            <a:off x="2814075" y="4542552"/>
            <a:ext cx="780689" cy="253863"/>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tx1"/>
                </a:solidFill>
              </a:rPr>
              <a:t>Position</a:t>
            </a:r>
            <a:endParaRPr lang="en-CA" sz="1400" dirty="0">
              <a:solidFill>
                <a:schemeClr val="tx1"/>
              </a:solidFill>
            </a:endParaRPr>
          </a:p>
        </p:txBody>
      </p:sp>
      <p:sp>
        <p:nvSpPr>
          <p:cNvPr id="15" name="Rectangle 14"/>
          <p:cNvSpPr/>
          <p:nvPr/>
        </p:nvSpPr>
        <p:spPr>
          <a:xfrm rot="5400000">
            <a:off x="3329988" y="4542552"/>
            <a:ext cx="780689" cy="253863"/>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tx1"/>
                </a:solidFill>
              </a:rPr>
              <a:t>Velocity</a:t>
            </a:r>
            <a:endParaRPr lang="en-CA" sz="1400" dirty="0">
              <a:solidFill>
                <a:schemeClr val="tx1"/>
              </a:solidFill>
            </a:endParaRPr>
          </a:p>
        </p:txBody>
      </p:sp>
      <p:sp>
        <p:nvSpPr>
          <p:cNvPr id="16" name="Oval 15"/>
          <p:cNvSpPr/>
          <p:nvPr/>
        </p:nvSpPr>
        <p:spPr>
          <a:xfrm>
            <a:off x="3519699" y="5357910"/>
            <a:ext cx="1351201" cy="491040"/>
          </a:xfrm>
          <a:prstGeom prst="ellipse">
            <a:avLst/>
          </a:prstGeom>
          <a:solidFill>
            <a:schemeClr val="accent3"/>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tx1"/>
                </a:solidFill>
              </a:rPr>
              <a:t>Calculate</a:t>
            </a:r>
            <a:endParaRPr lang="en-CA" sz="1400" dirty="0">
              <a:solidFill>
                <a:schemeClr val="tx1"/>
              </a:solidFill>
            </a:endParaRPr>
          </a:p>
        </p:txBody>
      </p:sp>
      <p:cxnSp>
        <p:nvCxnSpPr>
          <p:cNvPr id="18" name="Straight Arrow Connector 17"/>
          <p:cNvCxnSpPr>
            <a:stCxn id="13" idx="1"/>
            <a:endCxn id="16" idx="6"/>
          </p:cNvCxnSpPr>
          <p:nvPr/>
        </p:nvCxnSpPr>
        <p:spPr>
          <a:xfrm flipH="1">
            <a:off x="4870900" y="5603430"/>
            <a:ext cx="1244747" cy="1"/>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a:stCxn id="15" idx="0"/>
            <a:endCxn id="16" idx="0"/>
          </p:cNvCxnSpPr>
          <p:nvPr/>
        </p:nvCxnSpPr>
        <p:spPr>
          <a:xfrm>
            <a:off x="3847264" y="4669484"/>
            <a:ext cx="348035" cy="688426"/>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a:endCxn id="16" idx="1"/>
          </p:cNvCxnSpPr>
          <p:nvPr/>
        </p:nvCxnSpPr>
        <p:spPr>
          <a:xfrm>
            <a:off x="3331351" y="4669484"/>
            <a:ext cx="386226" cy="760338"/>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a:stCxn id="16" idx="1"/>
          </p:cNvCxnSpPr>
          <p:nvPr/>
        </p:nvCxnSpPr>
        <p:spPr>
          <a:xfrm flipH="1" flipV="1">
            <a:off x="3204421" y="5068261"/>
            <a:ext cx="513157" cy="361560"/>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grpSp>
        <p:nvGrpSpPr>
          <p:cNvPr id="17" name="Group 16"/>
          <p:cNvGrpSpPr/>
          <p:nvPr/>
        </p:nvGrpSpPr>
        <p:grpSpPr>
          <a:xfrm>
            <a:off x="1652586" y="3657600"/>
            <a:ext cx="3292018" cy="1327172"/>
            <a:chOff x="2009777" y="2028825"/>
            <a:chExt cx="3829050" cy="1781175"/>
          </a:xfrm>
        </p:grpSpPr>
        <p:sp>
          <p:nvSpPr>
            <p:cNvPr id="19" name="Rectangle 18"/>
            <p:cNvSpPr/>
            <p:nvPr/>
          </p:nvSpPr>
          <p:spPr>
            <a:xfrm>
              <a:off x="3371852" y="2343150"/>
              <a:ext cx="2466975" cy="419100"/>
            </a:xfrm>
            <a:prstGeom prst="rect">
              <a:avLst/>
            </a:prstGeom>
            <a:solidFill>
              <a:schemeClr val="accent5">
                <a:lumMod val="40000"/>
                <a:lumOff val="60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chemeClr val="tx1"/>
                  </a:solidFill>
                </a:rPr>
                <a:t>Unique Entity ID</a:t>
              </a:r>
              <a:endParaRPr lang="en-CA" sz="1200" dirty="0">
                <a:solidFill>
                  <a:schemeClr val="tx1"/>
                </a:solidFill>
              </a:endParaRPr>
            </a:p>
          </p:txBody>
        </p:sp>
        <p:sp>
          <p:nvSpPr>
            <p:cNvPr id="21" name="Rectangle 20"/>
            <p:cNvSpPr/>
            <p:nvPr/>
          </p:nvSpPr>
          <p:spPr>
            <a:xfrm rot="5400000">
              <a:off x="3290892" y="3138487"/>
              <a:ext cx="1047750" cy="295276"/>
            </a:xfrm>
            <a:prstGeom prst="rect">
              <a:avLst/>
            </a:prstGeom>
            <a:solidFill>
              <a:schemeClr val="accent3"/>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chemeClr val="tx1"/>
                  </a:solidFill>
                </a:rPr>
                <a:t>Position</a:t>
              </a:r>
              <a:endParaRPr lang="en-CA" sz="1200" dirty="0">
                <a:solidFill>
                  <a:schemeClr val="tx1"/>
                </a:solidFill>
              </a:endParaRPr>
            </a:p>
          </p:txBody>
        </p:sp>
        <p:sp>
          <p:nvSpPr>
            <p:cNvPr id="23" name="Rectangle 22"/>
            <p:cNvSpPr/>
            <p:nvPr/>
          </p:nvSpPr>
          <p:spPr>
            <a:xfrm rot="5400000">
              <a:off x="3890966" y="3138487"/>
              <a:ext cx="1047750" cy="295276"/>
            </a:xfrm>
            <a:prstGeom prst="rect">
              <a:avLst/>
            </a:prstGeom>
            <a:solidFill>
              <a:schemeClr val="accent3"/>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chemeClr val="tx1"/>
                  </a:solidFill>
                </a:rPr>
                <a:t>Velocity</a:t>
              </a:r>
              <a:endParaRPr lang="en-CA" sz="1200" dirty="0">
                <a:solidFill>
                  <a:schemeClr val="tx1"/>
                </a:solidFill>
              </a:endParaRPr>
            </a:p>
          </p:txBody>
        </p:sp>
        <p:sp>
          <p:nvSpPr>
            <p:cNvPr id="25" name="Rectangle 24"/>
            <p:cNvSpPr/>
            <p:nvPr/>
          </p:nvSpPr>
          <p:spPr>
            <a:xfrm rot="5400000">
              <a:off x="4491040" y="3138487"/>
              <a:ext cx="1047750" cy="295276"/>
            </a:xfrm>
            <a:prstGeom prst="rect">
              <a:avLst/>
            </a:prstGeom>
            <a:solidFill>
              <a:srgbClr val="9BBB59">
                <a:alpha val="18824"/>
              </a:srgb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rgbClr val="B2B2B2"/>
                  </a:solidFill>
                </a:rPr>
                <a:t>Sprite</a:t>
              </a:r>
              <a:endParaRPr lang="en-CA" sz="1200" dirty="0">
                <a:solidFill>
                  <a:srgbClr val="B2B2B2"/>
                </a:solidFill>
              </a:endParaRPr>
            </a:p>
          </p:txBody>
        </p:sp>
        <p:sp>
          <p:nvSpPr>
            <p:cNvPr id="26" name="Rectangle 25"/>
            <p:cNvSpPr/>
            <p:nvPr/>
          </p:nvSpPr>
          <p:spPr>
            <a:xfrm rot="5400000">
              <a:off x="5091114" y="3138487"/>
              <a:ext cx="1047750" cy="295276"/>
            </a:xfrm>
            <a:prstGeom prst="rect">
              <a:avLst/>
            </a:prstGeom>
            <a:solidFill>
              <a:srgbClr val="9BBB59">
                <a:alpha val="18824"/>
              </a:srgb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rgbClr val="B2B2B2"/>
                  </a:solidFill>
                </a:rPr>
                <a:t>Behavior</a:t>
              </a:r>
              <a:endParaRPr lang="en-CA" sz="1200" dirty="0">
                <a:solidFill>
                  <a:srgbClr val="B2B2B2"/>
                </a:solidFill>
              </a:endParaRPr>
            </a:p>
          </p:txBody>
        </p:sp>
        <p:sp>
          <p:nvSpPr>
            <p:cNvPr id="27" name="Oval 26"/>
            <p:cNvSpPr/>
            <p:nvPr/>
          </p:nvSpPr>
          <p:spPr>
            <a:xfrm>
              <a:off x="2009777" y="2028825"/>
              <a:ext cx="1457325" cy="1047750"/>
            </a:xfrm>
            <a:prstGeom prst="ellipse">
              <a:avLst/>
            </a:prstGeom>
            <a:solidFill>
              <a:schemeClr val="accent5">
                <a:lumMod val="40000"/>
                <a:lumOff val="60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chemeClr val="tx1"/>
                  </a:solidFill>
                </a:rPr>
                <a:t>Entity</a:t>
              </a:r>
              <a:endParaRPr lang="en-CA" sz="1200" dirty="0">
                <a:solidFill>
                  <a:schemeClr val="tx1"/>
                </a:solidFill>
              </a:endParaRPr>
            </a:p>
          </p:txBody>
        </p:sp>
      </p:grpSp>
      <p:grpSp>
        <p:nvGrpSpPr>
          <p:cNvPr id="6" name="Group 5"/>
          <p:cNvGrpSpPr/>
          <p:nvPr/>
        </p:nvGrpSpPr>
        <p:grpSpPr>
          <a:xfrm>
            <a:off x="3581857" y="876441"/>
            <a:ext cx="1980287" cy="1628775"/>
            <a:chOff x="3077488" y="1104900"/>
            <a:chExt cx="1980287" cy="1628775"/>
          </a:xfrm>
        </p:grpSpPr>
        <p:sp>
          <p:nvSpPr>
            <p:cNvPr id="30" name="Rectangle 29"/>
            <p:cNvSpPr/>
            <p:nvPr/>
          </p:nvSpPr>
          <p:spPr>
            <a:xfrm>
              <a:off x="3077488" y="1104900"/>
              <a:ext cx="1980287" cy="1628775"/>
            </a:xfrm>
            <a:prstGeom prst="rect">
              <a:avLst/>
            </a:prstGeom>
            <a:solidFill>
              <a:schemeClr val="tx2">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t"/>
            <a:lstStyle/>
            <a:p>
              <a:pPr algn="ctr"/>
              <a:r>
                <a:rPr lang="en-US" dirty="0">
                  <a:solidFill>
                    <a:schemeClr val="tx1"/>
                  </a:solidFill>
                </a:rPr>
                <a:t>Flaming</a:t>
              </a:r>
              <a:endParaRPr lang="en-CA" dirty="0">
                <a:solidFill>
                  <a:schemeClr val="tx1"/>
                </a:solidFill>
              </a:endParaRPr>
            </a:p>
          </p:txBody>
        </p:sp>
        <p:sp>
          <p:nvSpPr>
            <p:cNvPr id="29" name="Rectangle 28"/>
            <p:cNvSpPr/>
            <p:nvPr/>
          </p:nvSpPr>
          <p:spPr>
            <a:xfrm>
              <a:off x="3204422" y="1449119"/>
              <a:ext cx="1700954" cy="1151206"/>
            </a:xfrm>
            <a:prstGeom prst="rect">
              <a:avLst/>
            </a:prstGeom>
            <a:solidFill>
              <a:schemeClr val="accent3">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t"/>
            <a:lstStyle/>
            <a:p>
              <a:pPr algn="ctr"/>
              <a:r>
                <a:rPr lang="en-US" dirty="0">
                  <a:solidFill>
                    <a:schemeClr val="tx1"/>
                  </a:solidFill>
                </a:rPr>
                <a:t>Plus One</a:t>
              </a:r>
              <a:endParaRPr lang="en-CA" dirty="0">
                <a:solidFill>
                  <a:schemeClr val="tx1"/>
                </a:solidFill>
              </a:endParaRPr>
            </a:p>
          </p:txBody>
        </p:sp>
        <p:sp>
          <p:nvSpPr>
            <p:cNvPr id="4" name="Rectangle 3"/>
            <p:cNvSpPr/>
            <p:nvPr/>
          </p:nvSpPr>
          <p:spPr>
            <a:xfrm>
              <a:off x="3456853" y="1780836"/>
              <a:ext cx="1304925" cy="685800"/>
            </a:xfrm>
            <a:prstGeom prst="rect">
              <a:avLst/>
            </a:prstGeom>
            <a:solidFill>
              <a:schemeClr val="accent6">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Sword</a:t>
              </a:r>
              <a:endParaRPr lang="en-CA" dirty="0">
                <a:solidFill>
                  <a:schemeClr val="tx1"/>
                </a:solidFill>
              </a:endParaRPr>
            </a:p>
          </p:txBody>
        </p:sp>
      </p:grpSp>
      <p:sp>
        <p:nvSpPr>
          <p:cNvPr id="7" name="TextBox 6"/>
          <p:cNvSpPr txBox="1"/>
          <p:nvPr/>
        </p:nvSpPr>
        <p:spPr>
          <a:xfrm>
            <a:off x="4182214" y="2929635"/>
            <a:ext cx="779572" cy="369332"/>
          </a:xfrm>
          <a:prstGeom prst="rect">
            <a:avLst/>
          </a:prstGeom>
          <a:noFill/>
        </p:spPr>
        <p:txBody>
          <a:bodyPr wrap="none" rtlCol="0">
            <a:spAutoFit/>
          </a:bodyPr>
          <a:lstStyle/>
          <a:p>
            <a:r>
              <a:rPr lang="en-US" dirty="0"/>
              <a:t>versus</a:t>
            </a:r>
            <a:endParaRPr lang="en-CA" dirty="0"/>
          </a:p>
        </p:txBody>
      </p:sp>
    </p:spTree>
    <p:extLst>
      <p:ext uri="{BB962C8B-B14F-4D97-AF65-F5344CB8AC3E}">
        <p14:creationId xmlns:p14="http://schemas.microsoft.com/office/powerpoint/2010/main" val="14142144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29</a:t>
            </a:fld>
            <a:endParaRPr lang="en-US"/>
          </a:p>
        </p:txBody>
      </p:sp>
      <p:sp>
        <p:nvSpPr>
          <p:cNvPr id="8" name="Rectangle 7"/>
          <p:cNvSpPr/>
          <p:nvPr/>
        </p:nvSpPr>
        <p:spPr>
          <a:xfrm>
            <a:off x="463138" y="665017"/>
            <a:ext cx="8277101" cy="5509200"/>
          </a:xfrm>
          <a:prstGeom prst="rect">
            <a:avLst/>
          </a:prstGeom>
        </p:spPr>
        <p:txBody>
          <a:bodyPr wrap="square">
            <a:spAutoFit/>
          </a:bodyPr>
          <a:lstStyle/>
          <a:p>
            <a:r>
              <a:rPr lang="en-US" sz="3200" dirty="0"/>
              <a:t>Small Scale component systems</a:t>
            </a:r>
          </a:p>
          <a:p>
            <a:endParaRPr lang="en-US" sz="3200" dirty="0"/>
          </a:p>
          <a:p>
            <a:r>
              <a:rPr lang="en-US" sz="3200" dirty="0"/>
              <a:t>Nothing says your entire game engine needs to support the concept of component models – you can adopt the idea even on something as small as the ability to equip particular items into particular roles</a:t>
            </a:r>
          </a:p>
          <a:p>
            <a:endParaRPr lang="en-US" sz="3200" dirty="0"/>
          </a:p>
          <a:p>
            <a:r>
              <a:rPr lang="en-US" sz="3200" dirty="0"/>
              <a:t>And of course, that’s what we’re going to look at next.</a:t>
            </a:r>
          </a:p>
          <a:p>
            <a:endParaRPr lang="en-US" sz="3200" dirty="0"/>
          </a:p>
        </p:txBody>
      </p:sp>
    </p:spTree>
    <p:extLst>
      <p:ext uri="{BB962C8B-B14F-4D97-AF65-F5344CB8AC3E}">
        <p14:creationId xmlns:p14="http://schemas.microsoft.com/office/powerpoint/2010/main" val="18630114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3</a:t>
            </a:fld>
            <a:endParaRPr lang="en-US"/>
          </a:p>
        </p:txBody>
      </p:sp>
      <p:sp>
        <p:nvSpPr>
          <p:cNvPr id="8" name="Rectangle 7"/>
          <p:cNvSpPr/>
          <p:nvPr/>
        </p:nvSpPr>
        <p:spPr>
          <a:xfrm>
            <a:off x="511655" y="665017"/>
            <a:ext cx="8228584" cy="5509200"/>
          </a:xfrm>
          <a:prstGeom prst="rect">
            <a:avLst/>
          </a:prstGeom>
        </p:spPr>
        <p:txBody>
          <a:bodyPr wrap="square">
            <a:spAutoFit/>
          </a:bodyPr>
          <a:lstStyle/>
          <a:p>
            <a:r>
              <a:rPr lang="en-US" sz="3200" dirty="0"/>
              <a:t>How things are going</a:t>
            </a:r>
          </a:p>
          <a:p>
            <a:endParaRPr lang="en-US" sz="3200" dirty="0"/>
          </a:p>
          <a:p>
            <a:r>
              <a:rPr lang="en-US" sz="3200" dirty="0"/>
              <a:t>Well, to put it bluntly, right now, 67 students out of 97 in total are passing my course.</a:t>
            </a:r>
          </a:p>
          <a:p>
            <a:endParaRPr lang="en-US" sz="3200" dirty="0"/>
          </a:p>
          <a:p>
            <a:r>
              <a:rPr lang="en-US" sz="3200" dirty="0"/>
              <a:t>That means nearly 1/3 are failing.</a:t>
            </a:r>
          </a:p>
          <a:p>
            <a:endParaRPr lang="en-US" sz="3200" dirty="0"/>
          </a:p>
          <a:p>
            <a:r>
              <a:rPr lang="en-US" sz="3200" dirty="0"/>
              <a:t>That needs to be turned around – and quickly.</a:t>
            </a:r>
          </a:p>
          <a:p>
            <a:endParaRPr lang="en-US" sz="3200" dirty="0"/>
          </a:p>
          <a:p>
            <a:r>
              <a:rPr lang="en-US" sz="3200" dirty="0"/>
              <a:t>52% of the potential marks to be earned are gone.</a:t>
            </a:r>
          </a:p>
        </p:txBody>
      </p:sp>
    </p:spTree>
    <p:extLst>
      <p:ext uri="{BB962C8B-B14F-4D97-AF65-F5344CB8AC3E}">
        <p14:creationId xmlns:p14="http://schemas.microsoft.com/office/powerpoint/2010/main" val="355947163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30</a:t>
            </a:fld>
            <a:endParaRPr lang="en-US"/>
          </a:p>
        </p:txBody>
      </p:sp>
      <p:sp>
        <p:nvSpPr>
          <p:cNvPr id="8" name="Rectangle 7"/>
          <p:cNvSpPr/>
          <p:nvPr/>
        </p:nvSpPr>
        <p:spPr>
          <a:xfrm>
            <a:off x="463138" y="665017"/>
            <a:ext cx="8277101" cy="6001643"/>
          </a:xfrm>
          <a:prstGeom prst="rect">
            <a:avLst/>
          </a:prstGeom>
        </p:spPr>
        <p:txBody>
          <a:bodyPr wrap="square">
            <a:spAutoFit/>
          </a:bodyPr>
          <a:lstStyle/>
          <a:p>
            <a:r>
              <a:rPr lang="en-US" sz="3200" dirty="0"/>
              <a:t>Remember, we have three parties – the entity, the components, and the system that uses them.</a:t>
            </a:r>
          </a:p>
          <a:p>
            <a:endParaRPr lang="en-US" sz="3200" dirty="0"/>
          </a:p>
          <a:p>
            <a:r>
              <a:rPr lang="en-US" sz="3200" dirty="0"/>
              <a:t>How do they relate in this case?</a:t>
            </a:r>
          </a:p>
          <a:p>
            <a:endParaRPr lang="en-US" sz="3200" dirty="0"/>
          </a:p>
          <a:p>
            <a:r>
              <a:rPr lang="en-US" sz="3200" dirty="0"/>
              <a:t>Obviously, we want the components to be the weapons and armor that we’re equipping, and aspects of their decorations.</a:t>
            </a:r>
          </a:p>
          <a:p>
            <a:endParaRPr lang="en-US" sz="3200" dirty="0"/>
          </a:p>
          <a:p>
            <a:r>
              <a:rPr lang="en-US" sz="3200" dirty="0"/>
              <a:t>The system will be either the rendering system that needs to display the name and abilities or the attack resolution system.</a:t>
            </a:r>
          </a:p>
        </p:txBody>
      </p:sp>
    </p:spTree>
    <p:extLst>
      <p:ext uri="{BB962C8B-B14F-4D97-AF65-F5344CB8AC3E}">
        <p14:creationId xmlns:p14="http://schemas.microsoft.com/office/powerpoint/2010/main" val="8242276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31</a:t>
            </a:fld>
            <a:endParaRPr lang="en-US"/>
          </a:p>
        </p:txBody>
      </p:sp>
      <p:sp>
        <p:nvSpPr>
          <p:cNvPr id="8" name="Rectangle 7"/>
          <p:cNvSpPr/>
          <p:nvPr/>
        </p:nvSpPr>
        <p:spPr>
          <a:xfrm>
            <a:off x="463138" y="665017"/>
            <a:ext cx="8277101" cy="4524315"/>
          </a:xfrm>
          <a:prstGeom prst="rect">
            <a:avLst/>
          </a:prstGeom>
        </p:spPr>
        <p:txBody>
          <a:bodyPr wrap="square">
            <a:spAutoFit/>
          </a:bodyPr>
          <a:lstStyle/>
          <a:p>
            <a:r>
              <a:rPr lang="en-US" sz="3200" dirty="0"/>
              <a:t>But what is the entity? It’s the creatures in the game.</a:t>
            </a:r>
          </a:p>
          <a:p>
            <a:endParaRPr lang="en-US" sz="3200" dirty="0"/>
          </a:p>
          <a:p>
            <a:r>
              <a:rPr lang="en-US" sz="3200" dirty="0"/>
              <a:t>In the case of monsters, they will be using specific weapons and armor that are appropriate to their creature type.</a:t>
            </a:r>
          </a:p>
          <a:p>
            <a:endParaRPr lang="en-US" sz="3200" dirty="0"/>
          </a:p>
          <a:p>
            <a:r>
              <a:rPr lang="en-US" sz="3200" dirty="0"/>
              <a:t>The player has more flexibility, and can pick and choose their arms and armor.</a:t>
            </a:r>
          </a:p>
        </p:txBody>
      </p:sp>
    </p:spTree>
    <p:extLst>
      <p:ext uri="{BB962C8B-B14F-4D97-AF65-F5344CB8AC3E}">
        <p14:creationId xmlns:p14="http://schemas.microsoft.com/office/powerpoint/2010/main" val="57373671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32</a:t>
            </a:fld>
            <a:endParaRPr lang="en-US"/>
          </a:p>
        </p:txBody>
      </p:sp>
      <p:sp>
        <p:nvSpPr>
          <p:cNvPr id="8" name="Rectangle 7"/>
          <p:cNvSpPr/>
          <p:nvPr/>
        </p:nvSpPr>
        <p:spPr>
          <a:xfrm>
            <a:off x="463138" y="665017"/>
            <a:ext cx="8277101" cy="5016758"/>
          </a:xfrm>
          <a:prstGeom prst="rect">
            <a:avLst/>
          </a:prstGeom>
        </p:spPr>
        <p:txBody>
          <a:bodyPr wrap="square">
            <a:spAutoFit/>
          </a:bodyPr>
          <a:lstStyle/>
          <a:p>
            <a:r>
              <a:rPr lang="en-US" sz="3200" dirty="0"/>
              <a:t>Let’s start with something simple – a dagger, which is what the player starts with.</a:t>
            </a:r>
          </a:p>
          <a:p>
            <a:endParaRPr lang="en-US" sz="3200" dirty="0"/>
          </a:p>
          <a:p>
            <a:r>
              <a:rPr lang="en-US" sz="3200" dirty="0"/>
              <a:t>What are it’s characteristics?</a:t>
            </a:r>
          </a:p>
          <a:p>
            <a:endParaRPr lang="en-US" sz="3200" dirty="0"/>
          </a:p>
          <a:p>
            <a:r>
              <a:rPr lang="en-US" sz="3200" dirty="0"/>
              <a:t>Dagger does 1-4 Piercing Damage, Gives no hit bonuses, and has a description of “Dagger”</a:t>
            </a:r>
          </a:p>
          <a:p>
            <a:endParaRPr lang="en-US" sz="3200" dirty="0"/>
          </a:p>
          <a:p>
            <a:r>
              <a:rPr lang="en-US" sz="3200" dirty="0"/>
              <a:t>What likely components can we pick out from that description?</a:t>
            </a:r>
          </a:p>
        </p:txBody>
      </p:sp>
    </p:spTree>
    <p:extLst>
      <p:ext uri="{BB962C8B-B14F-4D97-AF65-F5344CB8AC3E}">
        <p14:creationId xmlns:p14="http://schemas.microsoft.com/office/powerpoint/2010/main" val="281686192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33</a:t>
            </a:fld>
            <a:endParaRPr lang="en-US"/>
          </a:p>
        </p:txBody>
      </p:sp>
      <p:sp>
        <p:nvSpPr>
          <p:cNvPr id="8" name="Rectangle 7"/>
          <p:cNvSpPr/>
          <p:nvPr/>
        </p:nvSpPr>
        <p:spPr>
          <a:xfrm>
            <a:off x="463138" y="665017"/>
            <a:ext cx="8277101" cy="6001643"/>
          </a:xfrm>
          <a:prstGeom prst="rect">
            <a:avLst/>
          </a:prstGeom>
        </p:spPr>
        <p:txBody>
          <a:bodyPr wrap="square">
            <a:spAutoFit/>
          </a:bodyPr>
          <a:lstStyle/>
          <a:p>
            <a:r>
              <a:rPr lang="en-US" sz="3200" dirty="0"/>
              <a:t>Description – one of these per object, that contains a string.  Anything needed to describe it will want to use one of these.</a:t>
            </a:r>
          </a:p>
          <a:p>
            <a:r>
              <a:rPr lang="en-US" sz="3200" dirty="0" err="1"/>
              <a:t>DamageComponent</a:t>
            </a:r>
            <a:r>
              <a:rPr lang="en-US" sz="3200" dirty="0"/>
              <a:t> – from 1 to 4 Piercing damage.</a:t>
            </a:r>
          </a:p>
          <a:p>
            <a:r>
              <a:rPr lang="en-US" sz="3200" dirty="0" err="1"/>
              <a:t>ItemComponent</a:t>
            </a:r>
            <a:r>
              <a:rPr lang="en-US" sz="3200" dirty="0"/>
              <a:t> – this relates back to the inventory item, so we can unequip an equipped item.</a:t>
            </a:r>
          </a:p>
          <a:p>
            <a:r>
              <a:rPr lang="en-US" sz="3200" dirty="0"/>
              <a:t>And we need something to keep track of the fact that this is a weapon, which goes in hands. Since we’ve got no variables, might as well use an </a:t>
            </a:r>
            <a:r>
              <a:rPr lang="en-US" sz="3200" dirty="0" err="1"/>
              <a:t>Enitity</a:t>
            </a:r>
            <a:r>
              <a:rPr lang="en-US" sz="3200" dirty="0"/>
              <a:t> with a type of Weapon.</a:t>
            </a:r>
          </a:p>
        </p:txBody>
      </p:sp>
    </p:spTree>
    <p:extLst>
      <p:ext uri="{BB962C8B-B14F-4D97-AF65-F5344CB8AC3E}">
        <p14:creationId xmlns:p14="http://schemas.microsoft.com/office/powerpoint/2010/main" val="427856361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34</a:t>
            </a:fld>
            <a:endParaRPr lang="en-US"/>
          </a:p>
        </p:txBody>
      </p:sp>
      <p:sp>
        <p:nvSpPr>
          <p:cNvPr id="8" name="Rectangle 7"/>
          <p:cNvSpPr/>
          <p:nvPr/>
        </p:nvSpPr>
        <p:spPr>
          <a:xfrm>
            <a:off x="463138" y="665017"/>
            <a:ext cx="8277101" cy="1077218"/>
          </a:xfrm>
          <a:prstGeom prst="rect">
            <a:avLst/>
          </a:prstGeom>
        </p:spPr>
        <p:txBody>
          <a:bodyPr wrap="square">
            <a:spAutoFit/>
          </a:bodyPr>
          <a:lstStyle/>
          <a:p>
            <a:r>
              <a:rPr lang="en-US" sz="3200" dirty="0"/>
              <a:t>All of this needs to go under an overarching entity, which might as well be generic – </a:t>
            </a:r>
            <a:r>
              <a:rPr lang="en-US" sz="3200" dirty="0" err="1"/>
              <a:t>Anytype</a:t>
            </a:r>
            <a:r>
              <a:rPr lang="en-US" sz="3200" dirty="0"/>
              <a:t>.</a:t>
            </a:r>
          </a:p>
        </p:txBody>
      </p:sp>
      <p:cxnSp>
        <p:nvCxnSpPr>
          <p:cNvPr id="13" name="Straight Connector 12"/>
          <p:cNvCxnSpPr>
            <a:cxnSpLocks/>
            <a:stCxn id="9" idx="2"/>
            <a:endCxn id="4" idx="0"/>
          </p:cNvCxnSpPr>
          <p:nvPr/>
        </p:nvCxnSpPr>
        <p:spPr>
          <a:xfrm flipH="1">
            <a:off x="2877464" y="2785484"/>
            <a:ext cx="1694537" cy="807759"/>
          </a:xfrm>
          <a:prstGeom prst="line">
            <a:avLst/>
          </a:prstGeom>
        </p:spPr>
        <p:style>
          <a:lnRef idx="2">
            <a:schemeClr val="accent1"/>
          </a:lnRef>
          <a:fillRef idx="0">
            <a:schemeClr val="accent1"/>
          </a:fillRef>
          <a:effectRef idx="1">
            <a:schemeClr val="accent1"/>
          </a:effectRef>
          <a:fontRef idx="minor">
            <a:schemeClr val="tx1"/>
          </a:fontRef>
        </p:style>
      </p:cxnSp>
      <p:cxnSp>
        <p:nvCxnSpPr>
          <p:cNvPr id="19" name="Straight Connector 18"/>
          <p:cNvCxnSpPr>
            <a:cxnSpLocks/>
            <a:stCxn id="9" idx="2"/>
            <a:endCxn id="16" idx="0"/>
          </p:cNvCxnSpPr>
          <p:nvPr/>
        </p:nvCxnSpPr>
        <p:spPr>
          <a:xfrm>
            <a:off x="4572001" y="2785484"/>
            <a:ext cx="1694537" cy="807759"/>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Straight Connector 20"/>
          <p:cNvCxnSpPr>
            <a:cxnSpLocks/>
            <a:stCxn id="9" idx="2"/>
            <a:endCxn id="10" idx="0"/>
          </p:cNvCxnSpPr>
          <p:nvPr/>
        </p:nvCxnSpPr>
        <p:spPr>
          <a:xfrm flipH="1">
            <a:off x="4572000" y="2785484"/>
            <a:ext cx="1" cy="807759"/>
          </a:xfrm>
          <a:prstGeom prst="line">
            <a:avLst/>
          </a:prstGeom>
        </p:spPr>
        <p:style>
          <a:lnRef idx="2">
            <a:schemeClr val="accent1"/>
          </a:lnRef>
          <a:fillRef idx="0">
            <a:schemeClr val="accent1"/>
          </a:fillRef>
          <a:effectRef idx="1">
            <a:schemeClr val="accent1"/>
          </a:effectRef>
          <a:fontRef idx="minor">
            <a:schemeClr val="tx1"/>
          </a:fontRef>
        </p:style>
      </p:cxnSp>
      <p:grpSp>
        <p:nvGrpSpPr>
          <p:cNvPr id="20" name="Group 19"/>
          <p:cNvGrpSpPr/>
          <p:nvPr/>
        </p:nvGrpSpPr>
        <p:grpSpPr>
          <a:xfrm>
            <a:off x="2257782" y="2261173"/>
            <a:ext cx="4628437" cy="4007742"/>
            <a:chOff x="2450475" y="2261173"/>
            <a:chExt cx="4628437" cy="4007742"/>
          </a:xfrm>
        </p:grpSpPr>
        <p:sp>
          <p:nvSpPr>
            <p:cNvPr id="9" name="Rectangle 8"/>
            <p:cNvSpPr/>
            <p:nvPr/>
          </p:nvSpPr>
          <p:spPr>
            <a:xfrm>
              <a:off x="4145012" y="2261173"/>
              <a:ext cx="1239363" cy="524311"/>
            </a:xfrm>
            <a:prstGeom prst="rect">
              <a:avLst/>
            </a:prstGeom>
            <a:solidFill>
              <a:schemeClr val="tx2">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a:solidFill>
                    <a:schemeClr val="tx1"/>
                  </a:solidFill>
                </a:rPr>
                <a:t>ANY_TYPE</a:t>
              </a:r>
            </a:p>
          </p:txBody>
        </p:sp>
        <p:grpSp>
          <p:nvGrpSpPr>
            <p:cNvPr id="18" name="Group 17"/>
            <p:cNvGrpSpPr/>
            <p:nvPr/>
          </p:nvGrpSpPr>
          <p:grpSpPr>
            <a:xfrm>
              <a:off x="2450475" y="3593243"/>
              <a:ext cx="4628437" cy="2675672"/>
              <a:chOff x="2450475" y="3593243"/>
              <a:chExt cx="4628437" cy="2675672"/>
            </a:xfrm>
          </p:grpSpPr>
          <p:sp>
            <p:nvSpPr>
              <p:cNvPr id="4" name="Rectangle 3"/>
              <p:cNvSpPr/>
              <p:nvPr/>
            </p:nvSpPr>
            <p:spPr>
              <a:xfrm>
                <a:off x="2450475" y="3593243"/>
                <a:ext cx="1239363" cy="899626"/>
              </a:xfrm>
              <a:prstGeom prst="rect">
                <a:avLst/>
              </a:prstGeom>
              <a:solidFill>
                <a:schemeClr val="accent2">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CA" sz="1600" b="1" dirty="0">
                    <a:solidFill>
                      <a:schemeClr val="tx1"/>
                    </a:solidFill>
                  </a:rPr>
                  <a:t>Item</a:t>
                </a:r>
                <a:br>
                  <a:rPr lang="en-CA" sz="1600" b="1" dirty="0">
                    <a:solidFill>
                      <a:schemeClr val="tx1"/>
                    </a:solidFill>
                  </a:rPr>
                </a:br>
                <a:r>
                  <a:rPr lang="en-CA" sz="1600" b="1" dirty="0">
                    <a:solidFill>
                      <a:schemeClr val="tx1"/>
                    </a:solidFill>
                  </a:rPr>
                  <a:t>Component</a:t>
                </a:r>
              </a:p>
              <a:p>
                <a:pPr algn="ctr"/>
                <a:r>
                  <a:rPr lang="en-CA" sz="1600" b="1" dirty="0">
                    <a:solidFill>
                      <a:schemeClr val="tx1"/>
                    </a:solidFill>
                  </a:rPr>
                  <a:t>Item *</a:t>
                </a:r>
              </a:p>
            </p:txBody>
          </p:sp>
          <p:sp>
            <p:nvSpPr>
              <p:cNvPr id="10" name="Rectangle 9"/>
              <p:cNvSpPr/>
              <p:nvPr/>
            </p:nvSpPr>
            <p:spPr>
              <a:xfrm>
                <a:off x="4145011" y="3593243"/>
                <a:ext cx="1239363" cy="524311"/>
              </a:xfrm>
              <a:prstGeom prst="rect">
                <a:avLst/>
              </a:prstGeom>
              <a:solidFill>
                <a:schemeClr val="accent2">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a:solidFill>
                      <a:schemeClr val="tx1"/>
                    </a:solidFill>
                  </a:rPr>
                  <a:t>Description</a:t>
                </a:r>
              </a:p>
              <a:p>
                <a:pPr algn="ctr"/>
                <a:r>
                  <a:rPr lang="en-US" sz="1600" b="1" dirty="0">
                    <a:solidFill>
                      <a:schemeClr val="tx1"/>
                    </a:solidFill>
                  </a:rPr>
                  <a:t>“Dagger”</a:t>
                </a:r>
                <a:endParaRPr lang="en-CA" sz="1600" b="1" dirty="0">
                  <a:solidFill>
                    <a:schemeClr val="tx1"/>
                  </a:solidFill>
                </a:endParaRPr>
              </a:p>
            </p:txBody>
          </p:sp>
          <p:grpSp>
            <p:nvGrpSpPr>
              <p:cNvPr id="17" name="Group 16"/>
              <p:cNvGrpSpPr/>
              <p:nvPr/>
            </p:nvGrpSpPr>
            <p:grpSpPr>
              <a:xfrm>
                <a:off x="5839549" y="3593243"/>
                <a:ext cx="1239363" cy="2675672"/>
                <a:chOff x="5839549" y="3593243"/>
                <a:chExt cx="1239363" cy="2675672"/>
              </a:xfrm>
            </p:grpSpPr>
            <p:sp>
              <p:nvSpPr>
                <p:cNvPr id="11" name="Rectangle 10"/>
                <p:cNvSpPr/>
                <p:nvPr/>
              </p:nvSpPr>
              <p:spPr>
                <a:xfrm>
                  <a:off x="5839549" y="4903265"/>
                  <a:ext cx="1239363" cy="1365650"/>
                </a:xfrm>
                <a:prstGeom prst="rect">
                  <a:avLst/>
                </a:prstGeom>
                <a:solidFill>
                  <a:schemeClr val="accent2">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a:solidFill>
                        <a:schemeClr val="tx1"/>
                      </a:solidFill>
                    </a:rPr>
                    <a:t>Damage</a:t>
                  </a:r>
                </a:p>
                <a:p>
                  <a:pPr algn="ctr"/>
                  <a:r>
                    <a:rPr lang="en-US" sz="1600" b="1" dirty="0">
                      <a:solidFill>
                        <a:schemeClr val="tx1"/>
                      </a:solidFill>
                    </a:rPr>
                    <a:t>Component</a:t>
                  </a:r>
                </a:p>
                <a:p>
                  <a:pPr algn="ctr"/>
                  <a:r>
                    <a:rPr lang="en-US" sz="1600" b="1" dirty="0">
                      <a:solidFill>
                        <a:schemeClr val="tx1"/>
                      </a:solidFill>
                    </a:rPr>
                    <a:t>Min: 1</a:t>
                  </a:r>
                  <a:br>
                    <a:rPr lang="en-US" sz="1600" b="1" dirty="0">
                      <a:solidFill>
                        <a:schemeClr val="tx1"/>
                      </a:solidFill>
                    </a:rPr>
                  </a:br>
                  <a:r>
                    <a:rPr lang="en-US" sz="1600" b="1" dirty="0">
                      <a:solidFill>
                        <a:schemeClr val="tx1"/>
                      </a:solidFill>
                    </a:rPr>
                    <a:t>Max: 4</a:t>
                  </a:r>
                </a:p>
                <a:p>
                  <a:pPr algn="ctr"/>
                  <a:r>
                    <a:rPr lang="en-US" sz="1600" b="1" dirty="0">
                      <a:solidFill>
                        <a:schemeClr val="tx1"/>
                      </a:solidFill>
                    </a:rPr>
                    <a:t>PIERCING</a:t>
                  </a:r>
                  <a:endParaRPr lang="en-CA" sz="1600" b="1" dirty="0">
                    <a:solidFill>
                      <a:schemeClr val="tx1"/>
                    </a:solidFill>
                  </a:endParaRPr>
                </a:p>
              </p:txBody>
            </p:sp>
            <p:sp>
              <p:nvSpPr>
                <p:cNvPr id="16" name="Rectangle 15"/>
                <p:cNvSpPr/>
                <p:nvPr/>
              </p:nvSpPr>
              <p:spPr>
                <a:xfrm>
                  <a:off x="5839549" y="3593243"/>
                  <a:ext cx="1239363" cy="524311"/>
                </a:xfrm>
                <a:prstGeom prst="rect">
                  <a:avLst/>
                </a:prstGeom>
                <a:solidFill>
                  <a:schemeClr val="tx2">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a:solidFill>
                        <a:schemeClr val="tx1"/>
                      </a:solidFill>
                    </a:rPr>
                    <a:t>WEAPON</a:t>
                  </a:r>
                </a:p>
              </p:txBody>
            </p:sp>
          </p:grpSp>
        </p:grpSp>
      </p:grpSp>
      <p:cxnSp>
        <p:nvCxnSpPr>
          <p:cNvPr id="26" name="Straight Connector 25"/>
          <p:cNvCxnSpPr>
            <a:cxnSpLocks/>
            <a:stCxn id="11" idx="0"/>
            <a:endCxn id="16" idx="2"/>
          </p:cNvCxnSpPr>
          <p:nvPr/>
        </p:nvCxnSpPr>
        <p:spPr>
          <a:xfrm flipV="1">
            <a:off x="6266538" y="4117554"/>
            <a:ext cx="0" cy="785711"/>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3449256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35</a:t>
            </a:fld>
            <a:endParaRPr lang="en-US"/>
          </a:p>
        </p:txBody>
      </p:sp>
      <p:sp>
        <p:nvSpPr>
          <p:cNvPr id="8" name="Rectangle 7"/>
          <p:cNvSpPr/>
          <p:nvPr/>
        </p:nvSpPr>
        <p:spPr>
          <a:xfrm>
            <a:off x="463138" y="665017"/>
            <a:ext cx="8277101" cy="5509200"/>
          </a:xfrm>
          <a:prstGeom prst="rect">
            <a:avLst/>
          </a:prstGeom>
        </p:spPr>
        <p:txBody>
          <a:bodyPr wrap="square">
            <a:spAutoFit/>
          </a:bodyPr>
          <a:lstStyle/>
          <a:p>
            <a:r>
              <a:rPr lang="en-US" sz="3200" dirty="0"/>
              <a:t>Now lets decorate that by wrapping it in a </a:t>
            </a:r>
            <a:r>
              <a:rPr lang="en-US" sz="3200" dirty="0" err="1"/>
              <a:t>PlusOneWD</a:t>
            </a:r>
            <a:r>
              <a:rPr lang="en-US" sz="3200" dirty="0"/>
              <a:t>.</a:t>
            </a:r>
          </a:p>
          <a:p>
            <a:endParaRPr lang="en-US" sz="3200" dirty="0"/>
          </a:p>
          <a:p>
            <a:r>
              <a:rPr lang="en-US" sz="3200" dirty="0"/>
              <a:t>That gives an additional 1 point of Magic damage, and gives a +1 to hit, as well as altering the description.</a:t>
            </a:r>
          </a:p>
          <a:p>
            <a:endParaRPr lang="en-US" sz="3200" dirty="0"/>
          </a:p>
          <a:p>
            <a:r>
              <a:rPr lang="en-US" sz="3200" dirty="0"/>
              <a:t>The description modification is already dealt with by the decorators – asking an item for it’s description already knows how to cough up a complete string.</a:t>
            </a:r>
          </a:p>
        </p:txBody>
      </p:sp>
    </p:spTree>
    <p:extLst>
      <p:ext uri="{BB962C8B-B14F-4D97-AF65-F5344CB8AC3E}">
        <p14:creationId xmlns:p14="http://schemas.microsoft.com/office/powerpoint/2010/main" val="328685000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36</a:t>
            </a:fld>
            <a:endParaRPr lang="en-US"/>
          </a:p>
        </p:txBody>
      </p:sp>
      <p:sp>
        <p:nvSpPr>
          <p:cNvPr id="8" name="Rectangle 7"/>
          <p:cNvSpPr/>
          <p:nvPr/>
        </p:nvSpPr>
        <p:spPr>
          <a:xfrm>
            <a:off x="463138" y="665017"/>
            <a:ext cx="8277101" cy="4031873"/>
          </a:xfrm>
          <a:prstGeom prst="rect">
            <a:avLst/>
          </a:prstGeom>
        </p:spPr>
        <p:txBody>
          <a:bodyPr wrap="square">
            <a:spAutoFit/>
          </a:bodyPr>
          <a:lstStyle/>
          <a:p>
            <a:r>
              <a:rPr lang="en-US" sz="3200" dirty="0"/>
              <a:t>The 1 point of magic damage can be handled by the existing </a:t>
            </a:r>
            <a:r>
              <a:rPr lang="en-US" sz="3200" dirty="0" err="1"/>
              <a:t>DamageComponent</a:t>
            </a:r>
            <a:r>
              <a:rPr lang="en-US" sz="3200" dirty="0"/>
              <a:t> class.</a:t>
            </a:r>
          </a:p>
          <a:p>
            <a:endParaRPr lang="en-US" sz="3200" dirty="0"/>
          </a:p>
          <a:p>
            <a:r>
              <a:rPr lang="en-US" sz="3200" dirty="0"/>
              <a:t>The +1 to hit will need something new – a hit modification component.</a:t>
            </a:r>
          </a:p>
          <a:p>
            <a:endParaRPr lang="en-US" sz="3200" dirty="0"/>
          </a:p>
          <a:p>
            <a:r>
              <a:rPr lang="en-US" sz="3200" dirty="0"/>
              <a:t>Of course, this needs to fit into the hierarchy somewhere</a:t>
            </a:r>
          </a:p>
        </p:txBody>
      </p:sp>
    </p:spTree>
    <p:extLst>
      <p:ext uri="{BB962C8B-B14F-4D97-AF65-F5344CB8AC3E}">
        <p14:creationId xmlns:p14="http://schemas.microsoft.com/office/powerpoint/2010/main" val="116807627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37</a:t>
            </a:fld>
            <a:endParaRPr lang="en-US"/>
          </a:p>
        </p:txBody>
      </p:sp>
      <p:cxnSp>
        <p:nvCxnSpPr>
          <p:cNvPr id="13" name="Straight Connector 12"/>
          <p:cNvCxnSpPr>
            <a:cxnSpLocks/>
            <a:stCxn id="9" idx="2"/>
            <a:endCxn id="4" idx="0"/>
          </p:cNvCxnSpPr>
          <p:nvPr/>
        </p:nvCxnSpPr>
        <p:spPr>
          <a:xfrm flipH="1">
            <a:off x="890403" y="1325961"/>
            <a:ext cx="1694537" cy="807759"/>
          </a:xfrm>
          <a:prstGeom prst="line">
            <a:avLst/>
          </a:prstGeom>
        </p:spPr>
        <p:style>
          <a:lnRef idx="2">
            <a:schemeClr val="accent1"/>
          </a:lnRef>
          <a:fillRef idx="0">
            <a:schemeClr val="accent1"/>
          </a:fillRef>
          <a:effectRef idx="1">
            <a:schemeClr val="accent1"/>
          </a:effectRef>
          <a:fontRef idx="minor">
            <a:schemeClr val="tx1"/>
          </a:fontRef>
        </p:style>
      </p:cxnSp>
      <p:cxnSp>
        <p:nvCxnSpPr>
          <p:cNvPr id="19" name="Straight Connector 18"/>
          <p:cNvCxnSpPr>
            <a:cxnSpLocks/>
            <a:stCxn id="9" idx="2"/>
            <a:endCxn id="16" idx="0"/>
          </p:cNvCxnSpPr>
          <p:nvPr/>
        </p:nvCxnSpPr>
        <p:spPr>
          <a:xfrm>
            <a:off x="2584940" y="1325961"/>
            <a:ext cx="3157681" cy="807758"/>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Straight Connector 20"/>
          <p:cNvCxnSpPr>
            <a:cxnSpLocks/>
            <a:stCxn id="9" idx="2"/>
            <a:endCxn id="10" idx="0"/>
          </p:cNvCxnSpPr>
          <p:nvPr/>
        </p:nvCxnSpPr>
        <p:spPr>
          <a:xfrm flipH="1">
            <a:off x="2584939" y="1325961"/>
            <a:ext cx="1" cy="807759"/>
          </a:xfrm>
          <a:prstGeom prst="line">
            <a:avLst/>
          </a:prstGeom>
        </p:spPr>
        <p:style>
          <a:lnRef idx="2">
            <a:schemeClr val="accent1"/>
          </a:lnRef>
          <a:fillRef idx="0">
            <a:schemeClr val="accent1"/>
          </a:fillRef>
          <a:effectRef idx="1">
            <a:schemeClr val="accent1"/>
          </a:effectRef>
          <a:fontRef idx="minor">
            <a:schemeClr val="tx1"/>
          </a:fontRef>
        </p:style>
      </p:cxnSp>
      <p:sp>
        <p:nvSpPr>
          <p:cNvPr id="9" name="Rectangle 8"/>
          <p:cNvSpPr/>
          <p:nvPr/>
        </p:nvSpPr>
        <p:spPr>
          <a:xfrm>
            <a:off x="1965258" y="801650"/>
            <a:ext cx="1239363" cy="524311"/>
          </a:xfrm>
          <a:prstGeom prst="rect">
            <a:avLst/>
          </a:prstGeom>
          <a:solidFill>
            <a:schemeClr val="tx2">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a:solidFill>
                  <a:schemeClr val="tx1"/>
                </a:solidFill>
              </a:rPr>
              <a:t>ANY_TYPE</a:t>
            </a:r>
          </a:p>
        </p:txBody>
      </p:sp>
      <p:sp>
        <p:nvSpPr>
          <p:cNvPr id="4" name="Rectangle 3"/>
          <p:cNvSpPr/>
          <p:nvPr/>
        </p:nvSpPr>
        <p:spPr>
          <a:xfrm>
            <a:off x="270721" y="2133720"/>
            <a:ext cx="1239363" cy="899626"/>
          </a:xfrm>
          <a:prstGeom prst="rect">
            <a:avLst/>
          </a:prstGeom>
          <a:solidFill>
            <a:schemeClr val="accent2">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CA" sz="1600" b="1" dirty="0">
                <a:solidFill>
                  <a:schemeClr val="tx1"/>
                </a:solidFill>
              </a:rPr>
              <a:t>Item</a:t>
            </a:r>
            <a:br>
              <a:rPr lang="en-CA" sz="1600" b="1" dirty="0">
                <a:solidFill>
                  <a:schemeClr val="tx1"/>
                </a:solidFill>
              </a:rPr>
            </a:br>
            <a:r>
              <a:rPr lang="en-CA" sz="1600" b="1" dirty="0">
                <a:solidFill>
                  <a:schemeClr val="tx1"/>
                </a:solidFill>
              </a:rPr>
              <a:t>Component</a:t>
            </a:r>
          </a:p>
          <a:p>
            <a:pPr algn="ctr"/>
            <a:r>
              <a:rPr lang="en-CA" sz="1600" b="1" dirty="0">
                <a:solidFill>
                  <a:schemeClr val="tx1"/>
                </a:solidFill>
              </a:rPr>
              <a:t>Item *</a:t>
            </a:r>
          </a:p>
        </p:txBody>
      </p:sp>
      <p:sp>
        <p:nvSpPr>
          <p:cNvPr id="10" name="Rectangle 9"/>
          <p:cNvSpPr/>
          <p:nvPr/>
        </p:nvSpPr>
        <p:spPr>
          <a:xfrm>
            <a:off x="1965257" y="2133720"/>
            <a:ext cx="1239363" cy="524311"/>
          </a:xfrm>
          <a:prstGeom prst="rect">
            <a:avLst/>
          </a:prstGeom>
          <a:solidFill>
            <a:schemeClr val="accent2">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a:solidFill>
                  <a:schemeClr val="tx1"/>
                </a:solidFill>
              </a:rPr>
              <a:t>Description</a:t>
            </a:r>
          </a:p>
          <a:p>
            <a:pPr algn="ctr"/>
            <a:r>
              <a:rPr lang="en-US" sz="1600" b="1" dirty="0">
                <a:solidFill>
                  <a:schemeClr val="tx1"/>
                </a:solidFill>
              </a:rPr>
              <a:t>“+1 Dagger”</a:t>
            </a:r>
            <a:endParaRPr lang="en-CA" sz="1600" b="1" dirty="0">
              <a:solidFill>
                <a:schemeClr val="tx1"/>
              </a:solidFill>
            </a:endParaRPr>
          </a:p>
        </p:txBody>
      </p:sp>
      <p:sp>
        <p:nvSpPr>
          <p:cNvPr id="11" name="Rectangle 10"/>
          <p:cNvSpPr/>
          <p:nvPr/>
        </p:nvSpPr>
        <p:spPr>
          <a:xfrm>
            <a:off x="3659795" y="3443742"/>
            <a:ext cx="1239363" cy="1365650"/>
          </a:xfrm>
          <a:prstGeom prst="rect">
            <a:avLst/>
          </a:prstGeom>
          <a:solidFill>
            <a:schemeClr val="accent2">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a:solidFill>
                  <a:schemeClr val="tx1"/>
                </a:solidFill>
              </a:rPr>
              <a:t>Damage</a:t>
            </a:r>
          </a:p>
          <a:p>
            <a:pPr algn="ctr"/>
            <a:r>
              <a:rPr lang="en-US" sz="1600" b="1" dirty="0">
                <a:solidFill>
                  <a:schemeClr val="tx1"/>
                </a:solidFill>
              </a:rPr>
              <a:t>Component</a:t>
            </a:r>
          </a:p>
          <a:p>
            <a:pPr algn="ctr"/>
            <a:r>
              <a:rPr lang="en-US" sz="1600" b="1" dirty="0">
                <a:solidFill>
                  <a:schemeClr val="tx1"/>
                </a:solidFill>
              </a:rPr>
              <a:t>Min: 1</a:t>
            </a:r>
            <a:br>
              <a:rPr lang="en-US" sz="1600" b="1" dirty="0">
                <a:solidFill>
                  <a:schemeClr val="tx1"/>
                </a:solidFill>
              </a:rPr>
            </a:br>
            <a:r>
              <a:rPr lang="en-US" sz="1600" b="1" dirty="0">
                <a:solidFill>
                  <a:schemeClr val="tx1"/>
                </a:solidFill>
              </a:rPr>
              <a:t>Max: 4</a:t>
            </a:r>
          </a:p>
          <a:p>
            <a:pPr algn="ctr"/>
            <a:r>
              <a:rPr lang="en-US" sz="1600" b="1" dirty="0">
                <a:solidFill>
                  <a:schemeClr val="tx1"/>
                </a:solidFill>
              </a:rPr>
              <a:t>PIERCING</a:t>
            </a:r>
            <a:endParaRPr lang="en-CA" sz="1600" b="1" dirty="0">
              <a:solidFill>
                <a:schemeClr val="tx1"/>
              </a:solidFill>
            </a:endParaRPr>
          </a:p>
        </p:txBody>
      </p:sp>
      <p:sp>
        <p:nvSpPr>
          <p:cNvPr id="16" name="Rectangle 15"/>
          <p:cNvSpPr/>
          <p:nvPr/>
        </p:nvSpPr>
        <p:spPr>
          <a:xfrm>
            <a:off x="5122939" y="2133719"/>
            <a:ext cx="1239363" cy="524311"/>
          </a:xfrm>
          <a:prstGeom prst="rect">
            <a:avLst/>
          </a:prstGeom>
          <a:solidFill>
            <a:schemeClr val="tx2">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a:solidFill>
                  <a:schemeClr val="tx1"/>
                </a:solidFill>
              </a:rPr>
              <a:t>WEAPON</a:t>
            </a:r>
          </a:p>
        </p:txBody>
      </p:sp>
      <p:cxnSp>
        <p:nvCxnSpPr>
          <p:cNvPr id="26" name="Straight Connector 25"/>
          <p:cNvCxnSpPr>
            <a:cxnSpLocks/>
            <a:stCxn id="11" idx="0"/>
            <a:endCxn id="16" idx="2"/>
          </p:cNvCxnSpPr>
          <p:nvPr/>
        </p:nvCxnSpPr>
        <p:spPr>
          <a:xfrm flipV="1">
            <a:off x="4279477" y="2658030"/>
            <a:ext cx="1463144" cy="785712"/>
          </a:xfrm>
          <a:prstGeom prst="line">
            <a:avLst/>
          </a:prstGeom>
        </p:spPr>
        <p:style>
          <a:lnRef idx="2">
            <a:schemeClr val="accent1"/>
          </a:lnRef>
          <a:fillRef idx="0">
            <a:schemeClr val="accent1"/>
          </a:fillRef>
          <a:effectRef idx="1">
            <a:schemeClr val="accent1"/>
          </a:effectRef>
          <a:fontRef idx="minor">
            <a:schemeClr val="tx1"/>
          </a:fontRef>
        </p:style>
      </p:cxnSp>
      <p:sp>
        <p:nvSpPr>
          <p:cNvPr id="23" name="Rectangle 22"/>
          <p:cNvSpPr/>
          <p:nvPr/>
        </p:nvSpPr>
        <p:spPr>
          <a:xfrm>
            <a:off x="5542085" y="4739022"/>
            <a:ext cx="1239363" cy="1365650"/>
          </a:xfrm>
          <a:prstGeom prst="rect">
            <a:avLst/>
          </a:prstGeom>
          <a:solidFill>
            <a:schemeClr val="accent2">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a:solidFill>
                  <a:schemeClr val="tx1"/>
                </a:solidFill>
              </a:rPr>
              <a:t>Damage</a:t>
            </a:r>
          </a:p>
          <a:p>
            <a:pPr algn="ctr"/>
            <a:r>
              <a:rPr lang="en-US" sz="1600" b="1" dirty="0">
                <a:solidFill>
                  <a:schemeClr val="tx1"/>
                </a:solidFill>
              </a:rPr>
              <a:t>Component</a:t>
            </a:r>
          </a:p>
          <a:p>
            <a:pPr algn="ctr"/>
            <a:r>
              <a:rPr lang="en-US" sz="1600" b="1" dirty="0">
                <a:solidFill>
                  <a:schemeClr val="tx1"/>
                </a:solidFill>
              </a:rPr>
              <a:t>Min: 1</a:t>
            </a:r>
            <a:br>
              <a:rPr lang="en-US" sz="1600" b="1" dirty="0">
                <a:solidFill>
                  <a:schemeClr val="tx1"/>
                </a:solidFill>
              </a:rPr>
            </a:br>
            <a:r>
              <a:rPr lang="en-US" sz="1600" b="1" dirty="0">
                <a:solidFill>
                  <a:schemeClr val="tx1"/>
                </a:solidFill>
              </a:rPr>
              <a:t>Max: 1</a:t>
            </a:r>
          </a:p>
          <a:p>
            <a:pPr algn="ctr"/>
            <a:r>
              <a:rPr lang="en-US" sz="1600" b="1" dirty="0">
                <a:solidFill>
                  <a:schemeClr val="tx1"/>
                </a:solidFill>
              </a:rPr>
              <a:t>MAGIC</a:t>
            </a:r>
            <a:endParaRPr lang="en-CA" sz="1600" b="1" dirty="0">
              <a:solidFill>
                <a:schemeClr val="tx1"/>
              </a:solidFill>
            </a:endParaRPr>
          </a:p>
        </p:txBody>
      </p:sp>
      <p:sp>
        <p:nvSpPr>
          <p:cNvPr id="24" name="Rectangle 23"/>
          <p:cNvSpPr/>
          <p:nvPr/>
        </p:nvSpPr>
        <p:spPr>
          <a:xfrm>
            <a:off x="6586083" y="3429000"/>
            <a:ext cx="1239363" cy="524311"/>
          </a:xfrm>
          <a:prstGeom prst="rect">
            <a:avLst/>
          </a:prstGeom>
          <a:solidFill>
            <a:schemeClr val="tx2">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a:solidFill>
                  <a:schemeClr val="tx1"/>
                </a:solidFill>
              </a:rPr>
              <a:t>WEAPON</a:t>
            </a:r>
          </a:p>
        </p:txBody>
      </p:sp>
      <p:cxnSp>
        <p:nvCxnSpPr>
          <p:cNvPr id="25" name="Straight Connector 24"/>
          <p:cNvCxnSpPr>
            <a:cxnSpLocks/>
            <a:stCxn id="23" idx="0"/>
            <a:endCxn id="24" idx="2"/>
          </p:cNvCxnSpPr>
          <p:nvPr/>
        </p:nvCxnSpPr>
        <p:spPr>
          <a:xfrm flipV="1">
            <a:off x="6161767" y="3953311"/>
            <a:ext cx="1043998" cy="785711"/>
          </a:xfrm>
          <a:prstGeom prst="line">
            <a:avLst/>
          </a:prstGeom>
        </p:spPr>
        <p:style>
          <a:lnRef idx="2">
            <a:schemeClr val="accent1"/>
          </a:lnRef>
          <a:fillRef idx="0">
            <a:schemeClr val="accent1"/>
          </a:fillRef>
          <a:effectRef idx="1">
            <a:schemeClr val="accent1"/>
          </a:effectRef>
          <a:fontRef idx="minor">
            <a:schemeClr val="tx1"/>
          </a:fontRef>
        </p:style>
      </p:cxnSp>
      <p:sp>
        <p:nvSpPr>
          <p:cNvPr id="31" name="Rectangle 30"/>
          <p:cNvSpPr/>
          <p:nvPr/>
        </p:nvSpPr>
        <p:spPr>
          <a:xfrm>
            <a:off x="7630081" y="4813520"/>
            <a:ext cx="1239363" cy="899626"/>
          </a:xfrm>
          <a:prstGeom prst="rect">
            <a:avLst/>
          </a:prstGeom>
          <a:solidFill>
            <a:schemeClr val="accent2">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CA" sz="1600" b="1" dirty="0" err="1">
                <a:solidFill>
                  <a:schemeClr val="tx1"/>
                </a:solidFill>
              </a:rPr>
              <a:t>HitMod</a:t>
            </a:r>
            <a:br>
              <a:rPr lang="en-CA" sz="1600" b="1" dirty="0">
                <a:solidFill>
                  <a:schemeClr val="tx1"/>
                </a:solidFill>
              </a:rPr>
            </a:br>
            <a:r>
              <a:rPr lang="en-CA" sz="1600" b="1" dirty="0">
                <a:solidFill>
                  <a:schemeClr val="tx1"/>
                </a:solidFill>
              </a:rPr>
              <a:t>Component</a:t>
            </a:r>
          </a:p>
          <a:p>
            <a:pPr algn="ctr"/>
            <a:r>
              <a:rPr lang="en-CA" sz="1600" b="1" dirty="0">
                <a:solidFill>
                  <a:schemeClr val="tx1"/>
                </a:solidFill>
              </a:rPr>
              <a:t>1</a:t>
            </a:r>
          </a:p>
        </p:txBody>
      </p:sp>
      <p:cxnSp>
        <p:nvCxnSpPr>
          <p:cNvPr id="32" name="Straight Connector 31"/>
          <p:cNvCxnSpPr>
            <a:cxnSpLocks/>
            <a:stCxn id="31" idx="0"/>
            <a:endCxn id="24" idx="2"/>
          </p:cNvCxnSpPr>
          <p:nvPr/>
        </p:nvCxnSpPr>
        <p:spPr>
          <a:xfrm flipH="1" flipV="1">
            <a:off x="7205765" y="3953311"/>
            <a:ext cx="1043998" cy="860209"/>
          </a:xfrm>
          <a:prstGeom prst="line">
            <a:avLst/>
          </a:prstGeom>
        </p:spPr>
        <p:style>
          <a:lnRef idx="2">
            <a:schemeClr val="accent1"/>
          </a:lnRef>
          <a:fillRef idx="0">
            <a:schemeClr val="accent1"/>
          </a:fillRef>
          <a:effectRef idx="1">
            <a:schemeClr val="accent1"/>
          </a:effectRef>
          <a:fontRef idx="minor">
            <a:schemeClr val="tx1"/>
          </a:fontRef>
        </p:style>
      </p:cxnSp>
      <p:cxnSp>
        <p:nvCxnSpPr>
          <p:cNvPr id="33" name="Straight Connector 32"/>
          <p:cNvCxnSpPr>
            <a:cxnSpLocks/>
            <a:stCxn id="16" idx="2"/>
            <a:endCxn id="24" idx="0"/>
          </p:cNvCxnSpPr>
          <p:nvPr/>
        </p:nvCxnSpPr>
        <p:spPr>
          <a:xfrm>
            <a:off x="5742621" y="2658030"/>
            <a:ext cx="1463144" cy="77097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4257957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38</a:t>
            </a:fld>
            <a:endParaRPr lang="en-US"/>
          </a:p>
        </p:txBody>
      </p:sp>
      <p:sp>
        <p:nvSpPr>
          <p:cNvPr id="8" name="Rectangle 7"/>
          <p:cNvSpPr/>
          <p:nvPr/>
        </p:nvSpPr>
        <p:spPr>
          <a:xfrm>
            <a:off x="463138" y="665017"/>
            <a:ext cx="8277101" cy="5509200"/>
          </a:xfrm>
          <a:prstGeom prst="rect">
            <a:avLst/>
          </a:prstGeom>
        </p:spPr>
        <p:txBody>
          <a:bodyPr wrap="square">
            <a:spAutoFit/>
          </a:bodyPr>
          <a:lstStyle/>
          <a:p>
            <a:r>
              <a:rPr lang="en-US" sz="3200" dirty="0"/>
              <a:t>So how do the systems make use of that?</a:t>
            </a:r>
          </a:p>
          <a:p>
            <a:endParaRPr lang="en-US" sz="3200" dirty="0"/>
          </a:p>
          <a:p>
            <a:r>
              <a:rPr lang="en-US" sz="3200" dirty="0"/>
              <a:t>Well, the primary user is the combat system.</a:t>
            </a:r>
          </a:p>
          <a:p>
            <a:endParaRPr lang="en-US" sz="3200" dirty="0"/>
          </a:p>
          <a:p>
            <a:r>
              <a:rPr lang="en-US" sz="3200" dirty="0"/>
              <a:t>Ignoring how armor works for now, we need to get a number to roll to hit.  From a percentage wise thing, every level the player goes up gives effectively a +1 to hit.</a:t>
            </a:r>
          </a:p>
          <a:p>
            <a:endParaRPr lang="en-US" sz="3200" dirty="0"/>
          </a:p>
          <a:p>
            <a:r>
              <a:rPr lang="en-US" sz="3200" dirty="0"/>
              <a:t>We need to retrieve all the </a:t>
            </a:r>
            <a:r>
              <a:rPr lang="en-US" sz="3200" dirty="0" err="1"/>
              <a:t>hitmod</a:t>
            </a:r>
            <a:r>
              <a:rPr lang="en-US" sz="3200" dirty="0"/>
              <a:t> numbers under the player, and add up their values.</a:t>
            </a:r>
          </a:p>
        </p:txBody>
      </p:sp>
    </p:spTree>
    <p:extLst>
      <p:ext uri="{BB962C8B-B14F-4D97-AF65-F5344CB8AC3E}">
        <p14:creationId xmlns:p14="http://schemas.microsoft.com/office/powerpoint/2010/main" val="255448163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39</a:t>
            </a:fld>
            <a:endParaRPr lang="en-US"/>
          </a:p>
        </p:txBody>
      </p:sp>
      <p:sp>
        <p:nvSpPr>
          <p:cNvPr id="8" name="Rectangle 7"/>
          <p:cNvSpPr/>
          <p:nvPr/>
        </p:nvSpPr>
        <p:spPr>
          <a:xfrm>
            <a:off x="463138" y="665017"/>
            <a:ext cx="8277101" cy="6001643"/>
          </a:xfrm>
          <a:prstGeom prst="rect">
            <a:avLst/>
          </a:prstGeom>
        </p:spPr>
        <p:txBody>
          <a:bodyPr wrap="square">
            <a:spAutoFit/>
          </a:bodyPr>
          <a:lstStyle/>
          <a:p>
            <a:r>
              <a:rPr lang="en-US" sz="3200" dirty="0"/>
              <a:t>In our case, we </a:t>
            </a:r>
            <a:r>
              <a:rPr lang="en-US" sz="3200" dirty="0" err="1"/>
              <a:t>recurse</a:t>
            </a:r>
            <a:r>
              <a:rPr lang="en-US" sz="3200" dirty="0"/>
              <a:t> down through the weapon, and find only one component of type HIT_MOD – the one from the +1 decorator.</a:t>
            </a:r>
          </a:p>
          <a:p>
            <a:endParaRPr lang="en-US" sz="3200" dirty="0"/>
          </a:p>
          <a:p>
            <a:r>
              <a:rPr lang="en-US" sz="3200" dirty="0"/>
              <a:t>We get back a vector with one item in it, which we extract the pluses (or minuses) and get a sum.</a:t>
            </a:r>
          </a:p>
          <a:p>
            <a:endParaRPr lang="en-US" sz="3200" dirty="0"/>
          </a:p>
          <a:p>
            <a:r>
              <a:rPr lang="en-US" sz="3200" dirty="0"/>
              <a:t>For now, that’s a 1.  We’ll add one to the dice roll when trying to hit.</a:t>
            </a:r>
          </a:p>
          <a:p>
            <a:endParaRPr lang="en-US" sz="3200" dirty="0"/>
          </a:p>
          <a:p>
            <a:r>
              <a:rPr lang="en-US" sz="3200" dirty="0"/>
              <a:t>Let’s assume we did hit. Now we need damage.</a:t>
            </a:r>
          </a:p>
        </p:txBody>
      </p:sp>
    </p:spTree>
    <p:extLst>
      <p:ext uri="{BB962C8B-B14F-4D97-AF65-F5344CB8AC3E}">
        <p14:creationId xmlns:p14="http://schemas.microsoft.com/office/powerpoint/2010/main" val="7644484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4</a:t>
            </a:fld>
            <a:endParaRPr lang="en-US"/>
          </a:p>
        </p:txBody>
      </p:sp>
      <p:sp>
        <p:nvSpPr>
          <p:cNvPr id="8" name="Rectangle 7"/>
          <p:cNvSpPr/>
          <p:nvPr/>
        </p:nvSpPr>
        <p:spPr>
          <a:xfrm>
            <a:off x="511655" y="665017"/>
            <a:ext cx="8228584" cy="6001643"/>
          </a:xfrm>
          <a:prstGeom prst="rect">
            <a:avLst/>
          </a:prstGeom>
        </p:spPr>
        <p:txBody>
          <a:bodyPr wrap="square">
            <a:spAutoFit/>
          </a:bodyPr>
          <a:lstStyle/>
          <a:p>
            <a:r>
              <a:rPr lang="en-US" sz="3200" dirty="0"/>
              <a:t>How things are going</a:t>
            </a:r>
          </a:p>
          <a:p>
            <a:endParaRPr lang="en-US" sz="3200" dirty="0"/>
          </a:p>
          <a:p>
            <a:r>
              <a:rPr lang="en-US" sz="3200" dirty="0"/>
              <a:t>Every single person who is failing now has an email from me – to your algonquinlive.com email account</a:t>
            </a:r>
          </a:p>
          <a:p>
            <a:endParaRPr lang="en-US" sz="3200" dirty="0"/>
          </a:p>
          <a:p>
            <a:r>
              <a:rPr lang="en-US" sz="3200" dirty="0"/>
              <a:t>In it, you’re either instructed to come talk to Deborah Buck in person, talk to me in person, or both.</a:t>
            </a:r>
          </a:p>
          <a:p>
            <a:endParaRPr lang="en-US" sz="3200" dirty="0"/>
          </a:p>
          <a:p>
            <a:r>
              <a:rPr lang="en-US" sz="3200" dirty="0"/>
              <a:t>It is mandatory for you to reply to this email so that I have a record of you having read it.</a:t>
            </a:r>
          </a:p>
        </p:txBody>
      </p:sp>
    </p:spTree>
    <p:extLst>
      <p:ext uri="{BB962C8B-B14F-4D97-AF65-F5344CB8AC3E}">
        <p14:creationId xmlns:p14="http://schemas.microsoft.com/office/powerpoint/2010/main" val="209676368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40</a:t>
            </a:fld>
            <a:endParaRPr lang="en-US"/>
          </a:p>
        </p:txBody>
      </p:sp>
      <p:sp>
        <p:nvSpPr>
          <p:cNvPr id="8" name="Rectangle 7"/>
          <p:cNvSpPr/>
          <p:nvPr/>
        </p:nvSpPr>
        <p:spPr>
          <a:xfrm>
            <a:off x="463138" y="665017"/>
            <a:ext cx="8277101" cy="6001643"/>
          </a:xfrm>
          <a:prstGeom prst="rect">
            <a:avLst/>
          </a:prstGeom>
        </p:spPr>
        <p:txBody>
          <a:bodyPr wrap="square">
            <a:spAutoFit/>
          </a:bodyPr>
          <a:lstStyle/>
          <a:p>
            <a:r>
              <a:rPr lang="en-US" sz="3200" dirty="0"/>
              <a:t>We have two damage components in the tree.</a:t>
            </a:r>
          </a:p>
          <a:p>
            <a:endParaRPr lang="en-US" sz="3200" dirty="0"/>
          </a:p>
          <a:p>
            <a:r>
              <a:rPr lang="en-US" sz="3200" dirty="0"/>
              <a:t>One is from the Dagger decorator</a:t>
            </a:r>
          </a:p>
          <a:p>
            <a:r>
              <a:rPr lang="en-US" sz="3200" dirty="0"/>
              <a:t>1-4 PIERCING damage</a:t>
            </a:r>
          </a:p>
          <a:p>
            <a:endParaRPr lang="en-US" sz="3200" dirty="0"/>
          </a:p>
          <a:p>
            <a:r>
              <a:rPr lang="en-US" sz="3200" dirty="0"/>
              <a:t>One is from the </a:t>
            </a:r>
            <a:r>
              <a:rPr lang="en-US" sz="3200" dirty="0" err="1"/>
              <a:t>PlusOneWD</a:t>
            </a:r>
            <a:r>
              <a:rPr lang="en-US" sz="3200" dirty="0"/>
              <a:t> decorator</a:t>
            </a:r>
          </a:p>
          <a:p>
            <a:r>
              <a:rPr lang="en-US" sz="3200" dirty="0"/>
              <a:t>1-1 MAGIC damage.</a:t>
            </a:r>
          </a:p>
          <a:p>
            <a:endParaRPr lang="en-US" sz="3200" dirty="0"/>
          </a:p>
          <a:p>
            <a:r>
              <a:rPr lang="en-US" sz="3200" dirty="0"/>
              <a:t>These are returned in a vector to us.</a:t>
            </a:r>
          </a:p>
          <a:p>
            <a:endParaRPr lang="en-US" sz="3200" dirty="0"/>
          </a:p>
          <a:p>
            <a:r>
              <a:rPr lang="en-US" sz="3200" dirty="0"/>
              <a:t>We then need to apply all these damages, organized by damage type (in case of protection)</a:t>
            </a:r>
          </a:p>
        </p:txBody>
      </p:sp>
    </p:spTree>
    <p:extLst>
      <p:ext uri="{BB962C8B-B14F-4D97-AF65-F5344CB8AC3E}">
        <p14:creationId xmlns:p14="http://schemas.microsoft.com/office/powerpoint/2010/main" val="11208847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41</a:t>
            </a:fld>
            <a:endParaRPr lang="en-US"/>
          </a:p>
        </p:txBody>
      </p:sp>
      <p:sp>
        <p:nvSpPr>
          <p:cNvPr id="8" name="Rectangle 7"/>
          <p:cNvSpPr/>
          <p:nvPr/>
        </p:nvSpPr>
        <p:spPr>
          <a:xfrm>
            <a:off x="463138" y="665017"/>
            <a:ext cx="8277101" cy="4524315"/>
          </a:xfrm>
          <a:prstGeom prst="rect">
            <a:avLst/>
          </a:prstGeom>
        </p:spPr>
        <p:txBody>
          <a:bodyPr wrap="square">
            <a:spAutoFit/>
          </a:bodyPr>
          <a:lstStyle/>
          <a:p>
            <a:r>
              <a:rPr lang="en-US" sz="3200" dirty="0"/>
              <a:t>We’ll use a map that uses </a:t>
            </a:r>
            <a:r>
              <a:rPr lang="en-US" sz="3200" dirty="0" err="1"/>
              <a:t>DamageType</a:t>
            </a:r>
            <a:r>
              <a:rPr lang="en-US" sz="3200" dirty="0"/>
              <a:t> as a key, and an integer as a value.</a:t>
            </a:r>
          </a:p>
          <a:p>
            <a:endParaRPr lang="en-US" sz="3200" dirty="0"/>
          </a:p>
          <a:p>
            <a:r>
              <a:rPr lang="en-US" sz="3200" dirty="0"/>
              <a:t>As we walk the vector, we check to see if the map already has a value for that damage type. If so, we add the amount of damage to what is there. If not, we create a new entry in the map, and set the value to the amount of damage being done.</a:t>
            </a:r>
          </a:p>
        </p:txBody>
      </p:sp>
    </p:spTree>
    <p:extLst>
      <p:ext uri="{BB962C8B-B14F-4D97-AF65-F5344CB8AC3E}">
        <p14:creationId xmlns:p14="http://schemas.microsoft.com/office/powerpoint/2010/main" val="101421101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42</a:t>
            </a:fld>
            <a:endParaRPr lang="en-US"/>
          </a:p>
        </p:txBody>
      </p:sp>
      <p:sp>
        <p:nvSpPr>
          <p:cNvPr id="4" name="Rectangle 3"/>
          <p:cNvSpPr/>
          <p:nvPr/>
        </p:nvSpPr>
        <p:spPr>
          <a:xfrm>
            <a:off x="4883751" y="990722"/>
            <a:ext cx="1239363" cy="433633"/>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CA" sz="1600" b="1" dirty="0">
                <a:solidFill>
                  <a:schemeClr val="tx1"/>
                </a:solidFill>
              </a:rPr>
              <a:t>Key</a:t>
            </a:r>
          </a:p>
        </p:txBody>
      </p:sp>
      <p:sp>
        <p:nvSpPr>
          <p:cNvPr id="20" name="Rectangle 19"/>
          <p:cNvSpPr/>
          <p:nvPr/>
        </p:nvSpPr>
        <p:spPr>
          <a:xfrm>
            <a:off x="6653935" y="990721"/>
            <a:ext cx="1239363" cy="433633"/>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CA" sz="1600" b="1" dirty="0">
                <a:solidFill>
                  <a:schemeClr val="tx1"/>
                </a:solidFill>
              </a:rPr>
              <a:t>Value</a:t>
            </a:r>
          </a:p>
        </p:txBody>
      </p:sp>
      <p:cxnSp>
        <p:nvCxnSpPr>
          <p:cNvPr id="7" name="Straight Arrow Connector 6"/>
          <p:cNvCxnSpPr>
            <a:stCxn id="4" idx="3"/>
            <a:endCxn id="20" idx="1"/>
          </p:cNvCxnSpPr>
          <p:nvPr/>
        </p:nvCxnSpPr>
        <p:spPr>
          <a:xfrm flipV="1">
            <a:off x="6123114" y="1207538"/>
            <a:ext cx="530821"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7" name="Rectangle 26"/>
          <p:cNvSpPr/>
          <p:nvPr/>
        </p:nvSpPr>
        <p:spPr>
          <a:xfrm>
            <a:off x="4948228" y="2514722"/>
            <a:ext cx="1239363" cy="433633"/>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CA" sz="1600" b="1" dirty="0">
                <a:solidFill>
                  <a:schemeClr val="tx1"/>
                </a:solidFill>
              </a:rPr>
              <a:t>PIERCING</a:t>
            </a:r>
          </a:p>
        </p:txBody>
      </p:sp>
      <p:sp>
        <p:nvSpPr>
          <p:cNvPr id="28" name="Rectangle 27"/>
          <p:cNvSpPr/>
          <p:nvPr/>
        </p:nvSpPr>
        <p:spPr>
          <a:xfrm>
            <a:off x="6718412" y="2514721"/>
            <a:ext cx="1239363" cy="433633"/>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CA" sz="1600" b="1" dirty="0">
                <a:solidFill>
                  <a:schemeClr val="tx1"/>
                </a:solidFill>
              </a:rPr>
              <a:t>3</a:t>
            </a:r>
          </a:p>
        </p:txBody>
      </p:sp>
      <p:cxnSp>
        <p:nvCxnSpPr>
          <p:cNvPr id="29" name="Straight Arrow Connector 28"/>
          <p:cNvCxnSpPr>
            <a:stCxn id="27" idx="3"/>
            <a:endCxn id="28" idx="1"/>
          </p:cNvCxnSpPr>
          <p:nvPr/>
        </p:nvCxnSpPr>
        <p:spPr>
          <a:xfrm flipV="1">
            <a:off x="6187591" y="2731538"/>
            <a:ext cx="530821"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0" name="Rectangle 29"/>
          <p:cNvSpPr/>
          <p:nvPr/>
        </p:nvSpPr>
        <p:spPr>
          <a:xfrm>
            <a:off x="4883751" y="4255536"/>
            <a:ext cx="1239363" cy="433633"/>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CA" sz="1600" b="1" dirty="0">
                <a:solidFill>
                  <a:schemeClr val="tx1"/>
                </a:solidFill>
              </a:rPr>
              <a:t>PIERCING</a:t>
            </a:r>
          </a:p>
        </p:txBody>
      </p:sp>
      <p:sp>
        <p:nvSpPr>
          <p:cNvPr id="34" name="Rectangle 33"/>
          <p:cNvSpPr/>
          <p:nvPr/>
        </p:nvSpPr>
        <p:spPr>
          <a:xfrm>
            <a:off x="6653935" y="4255535"/>
            <a:ext cx="1239363" cy="433633"/>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CA" sz="1600" b="1" dirty="0">
                <a:solidFill>
                  <a:schemeClr val="tx1"/>
                </a:solidFill>
              </a:rPr>
              <a:t>3</a:t>
            </a:r>
          </a:p>
        </p:txBody>
      </p:sp>
      <p:cxnSp>
        <p:nvCxnSpPr>
          <p:cNvPr id="35" name="Straight Arrow Connector 34"/>
          <p:cNvCxnSpPr>
            <a:stCxn id="30" idx="3"/>
            <a:endCxn id="34" idx="1"/>
          </p:cNvCxnSpPr>
          <p:nvPr/>
        </p:nvCxnSpPr>
        <p:spPr>
          <a:xfrm flipV="1">
            <a:off x="6123114" y="4472352"/>
            <a:ext cx="530821"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6" name="Rectangle 35"/>
          <p:cNvSpPr/>
          <p:nvPr/>
        </p:nvSpPr>
        <p:spPr>
          <a:xfrm>
            <a:off x="4883751" y="4695217"/>
            <a:ext cx="1239363" cy="433633"/>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CA" sz="1600" b="1" dirty="0">
                <a:solidFill>
                  <a:schemeClr val="tx1"/>
                </a:solidFill>
              </a:rPr>
              <a:t>MAGIC</a:t>
            </a:r>
          </a:p>
        </p:txBody>
      </p:sp>
      <p:sp>
        <p:nvSpPr>
          <p:cNvPr id="37" name="Rectangle 36"/>
          <p:cNvSpPr/>
          <p:nvPr/>
        </p:nvSpPr>
        <p:spPr>
          <a:xfrm>
            <a:off x="6653935" y="4695216"/>
            <a:ext cx="1239363" cy="433633"/>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CA" sz="1600" b="1" dirty="0">
                <a:solidFill>
                  <a:schemeClr val="tx1"/>
                </a:solidFill>
              </a:rPr>
              <a:t>1</a:t>
            </a:r>
          </a:p>
        </p:txBody>
      </p:sp>
      <p:cxnSp>
        <p:nvCxnSpPr>
          <p:cNvPr id="38" name="Straight Arrow Connector 37"/>
          <p:cNvCxnSpPr>
            <a:stCxn id="36" idx="3"/>
            <a:endCxn id="37" idx="1"/>
          </p:cNvCxnSpPr>
          <p:nvPr/>
        </p:nvCxnSpPr>
        <p:spPr>
          <a:xfrm flipV="1">
            <a:off x="6123114" y="4912033"/>
            <a:ext cx="530821"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2" name="TextBox 11"/>
          <p:cNvSpPr txBox="1"/>
          <p:nvPr/>
        </p:nvSpPr>
        <p:spPr>
          <a:xfrm>
            <a:off x="360484" y="569999"/>
            <a:ext cx="4413739" cy="6001643"/>
          </a:xfrm>
          <a:prstGeom prst="rect">
            <a:avLst/>
          </a:prstGeom>
          <a:noFill/>
        </p:spPr>
        <p:txBody>
          <a:bodyPr wrap="square" rtlCol="0">
            <a:spAutoFit/>
          </a:bodyPr>
          <a:lstStyle/>
          <a:p>
            <a:r>
              <a:rPr lang="en-US" sz="3200" dirty="0"/>
              <a:t>We start off with an empty Map</a:t>
            </a:r>
          </a:p>
          <a:p>
            <a:endParaRPr lang="en-US" sz="3200" dirty="0"/>
          </a:p>
          <a:p>
            <a:r>
              <a:rPr lang="en-US" sz="3200" dirty="0"/>
              <a:t>We roll 1-4 and get a 3.</a:t>
            </a:r>
          </a:p>
          <a:p>
            <a:r>
              <a:rPr lang="en-US" sz="3200" dirty="0"/>
              <a:t>We add 3 points of piercing damage to the map.</a:t>
            </a:r>
          </a:p>
          <a:p>
            <a:endParaRPr lang="en-US" sz="3200" dirty="0"/>
          </a:p>
          <a:p>
            <a:r>
              <a:rPr lang="en-US" sz="3200" dirty="0"/>
              <a:t>Then, we roll 1-1, and get a 1.  We add 1 point of magic damage to the map.</a:t>
            </a:r>
          </a:p>
        </p:txBody>
      </p:sp>
    </p:spTree>
    <p:extLst>
      <p:ext uri="{BB962C8B-B14F-4D97-AF65-F5344CB8AC3E}">
        <p14:creationId xmlns:p14="http://schemas.microsoft.com/office/powerpoint/2010/main" val="20650560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43</a:t>
            </a:fld>
            <a:endParaRPr lang="en-US"/>
          </a:p>
        </p:txBody>
      </p:sp>
      <p:sp>
        <p:nvSpPr>
          <p:cNvPr id="8" name="Rectangle 7"/>
          <p:cNvSpPr/>
          <p:nvPr/>
        </p:nvSpPr>
        <p:spPr>
          <a:xfrm>
            <a:off x="463138" y="665017"/>
            <a:ext cx="8277101" cy="6001643"/>
          </a:xfrm>
          <a:prstGeom prst="rect">
            <a:avLst/>
          </a:prstGeom>
        </p:spPr>
        <p:txBody>
          <a:bodyPr wrap="square">
            <a:spAutoFit/>
          </a:bodyPr>
          <a:lstStyle/>
          <a:p>
            <a:r>
              <a:rPr lang="en-US" sz="3200" dirty="0"/>
              <a:t>Assuming no creature defenses reduce any of those values, we loop through the map, adding up values as we go. </a:t>
            </a:r>
          </a:p>
          <a:p>
            <a:endParaRPr lang="en-US" sz="3200" dirty="0"/>
          </a:p>
          <a:p>
            <a:r>
              <a:rPr lang="en-US" sz="3200" dirty="0"/>
              <a:t>This gives us a total of 4 points of damage.  Pretty low, but it is only a dagger after all.</a:t>
            </a:r>
          </a:p>
          <a:p>
            <a:endParaRPr lang="en-US" sz="3200" dirty="0"/>
          </a:p>
          <a:p>
            <a:r>
              <a:rPr lang="en-US" sz="3200" dirty="0"/>
              <a:t>If there were protection factors, we’d have gotten a similar map of damage type vs protection factor, and would have looped over that, modifying matching damage values if we protect (or are vulnerable) against that type.</a:t>
            </a:r>
          </a:p>
        </p:txBody>
      </p:sp>
    </p:spTree>
    <p:extLst>
      <p:ext uri="{BB962C8B-B14F-4D97-AF65-F5344CB8AC3E}">
        <p14:creationId xmlns:p14="http://schemas.microsoft.com/office/powerpoint/2010/main" val="377518273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44</a:t>
            </a:fld>
            <a:endParaRPr lang="en-US"/>
          </a:p>
        </p:txBody>
      </p:sp>
      <p:sp>
        <p:nvSpPr>
          <p:cNvPr id="8" name="Rectangle 7"/>
          <p:cNvSpPr/>
          <p:nvPr/>
        </p:nvSpPr>
        <p:spPr>
          <a:xfrm>
            <a:off x="463138" y="665017"/>
            <a:ext cx="8277101" cy="5016758"/>
          </a:xfrm>
          <a:prstGeom prst="rect">
            <a:avLst/>
          </a:prstGeom>
        </p:spPr>
        <p:txBody>
          <a:bodyPr wrap="square">
            <a:spAutoFit/>
          </a:bodyPr>
          <a:lstStyle/>
          <a:p>
            <a:r>
              <a:rPr lang="en-US" sz="3200" dirty="0"/>
              <a:t>These entities need somewhere to go, and since the player is human, they have options as to where to put stuff. (body, head, left hand, right hand)</a:t>
            </a:r>
          </a:p>
          <a:p>
            <a:endParaRPr lang="en-US" sz="3200" dirty="0"/>
          </a:p>
          <a:p>
            <a:r>
              <a:rPr lang="en-US" sz="3200" dirty="0"/>
              <a:t>Creatures are simpler in that they have an attack type, a vulnerability type and factor, and a protection type, and factor, as well as hit modification and armor modification components.</a:t>
            </a:r>
          </a:p>
        </p:txBody>
      </p:sp>
    </p:spTree>
    <p:extLst>
      <p:ext uri="{BB962C8B-B14F-4D97-AF65-F5344CB8AC3E}">
        <p14:creationId xmlns:p14="http://schemas.microsoft.com/office/powerpoint/2010/main" val="13596021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45</a:t>
            </a:fld>
            <a:endParaRPr lang="en-US"/>
          </a:p>
        </p:txBody>
      </p:sp>
      <p:cxnSp>
        <p:nvCxnSpPr>
          <p:cNvPr id="13" name="Straight Connector 12"/>
          <p:cNvCxnSpPr>
            <a:cxnSpLocks/>
            <a:stCxn id="9" idx="2"/>
            <a:endCxn id="4" idx="0"/>
          </p:cNvCxnSpPr>
          <p:nvPr/>
        </p:nvCxnSpPr>
        <p:spPr>
          <a:xfrm flipH="1">
            <a:off x="890403" y="1325961"/>
            <a:ext cx="3679680" cy="807759"/>
          </a:xfrm>
          <a:prstGeom prst="line">
            <a:avLst/>
          </a:prstGeom>
        </p:spPr>
        <p:style>
          <a:lnRef idx="2">
            <a:schemeClr val="accent1"/>
          </a:lnRef>
          <a:fillRef idx="0">
            <a:schemeClr val="accent1"/>
          </a:fillRef>
          <a:effectRef idx="1">
            <a:schemeClr val="accent1"/>
          </a:effectRef>
          <a:fontRef idx="minor">
            <a:schemeClr val="tx1"/>
          </a:fontRef>
        </p:style>
      </p:cxnSp>
      <p:cxnSp>
        <p:nvCxnSpPr>
          <p:cNvPr id="19" name="Straight Connector 18"/>
          <p:cNvCxnSpPr>
            <a:cxnSpLocks/>
            <a:stCxn id="9" idx="2"/>
            <a:endCxn id="28" idx="0"/>
          </p:cNvCxnSpPr>
          <p:nvPr/>
        </p:nvCxnSpPr>
        <p:spPr>
          <a:xfrm>
            <a:off x="4570083" y="1325961"/>
            <a:ext cx="0" cy="807759"/>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Straight Connector 20"/>
          <p:cNvCxnSpPr>
            <a:cxnSpLocks/>
            <a:stCxn id="9" idx="2"/>
            <a:endCxn id="11" idx="0"/>
          </p:cNvCxnSpPr>
          <p:nvPr/>
        </p:nvCxnSpPr>
        <p:spPr>
          <a:xfrm flipH="1">
            <a:off x="2730243" y="1325961"/>
            <a:ext cx="1839840" cy="807759"/>
          </a:xfrm>
          <a:prstGeom prst="line">
            <a:avLst/>
          </a:prstGeom>
        </p:spPr>
        <p:style>
          <a:lnRef idx="2">
            <a:schemeClr val="accent1"/>
          </a:lnRef>
          <a:fillRef idx="0">
            <a:schemeClr val="accent1"/>
          </a:fillRef>
          <a:effectRef idx="1">
            <a:schemeClr val="accent1"/>
          </a:effectRef>
          <a:fontRef idx="minor">
            <a:schemeClr val="tx1"/>
          </a:fontRef>
        </p:style>
      </p:cxnSp>
      <p:sp>
        <p:nvSpPr>
          <p:cNvPr id="9" name="Rectangle 8"/>
          <p:cNvSpPr/>
          <p:nvPr/>
        </p:nvSpPr>
        <p:spPr>
          <a:xfrm>
            <a:off x="3794250" y="801650"/>
            <a:ext cx="1551665" cy="524311"/>
          </a:xfrm>
          <a:prstGeom prst="rect">
            <a:avLst/>
          </a:prstGeom>
          <a:solidFill>
            <a:schemeClr val="tx2">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a:solidFill>
                  <a:schemeClr val="tx1"/>
                </a:solidFill>
              </a:rPr>
              <a:t>ENEMY_ENTITY</a:t>
            </a:r>
          </a:p>
        </p:txBody>
      </p:sp>
      <p:cxnSp>
        <p:nvCxnSpPr>
          <p:cNvPr id="25" name="Straight Connector 24"/>
          <p:cNvCxnSpPr>
            <a:cxnSpLocks/>
            <a:stCxn id="31" idx="0"/>
            <a:endCxn id="9" idx="2"/>
          </p:cNvCxnSpPr>
          <p:nvPr/>
        </p:nvCxnSpPr>
        <p:spPr>
          <a:xfrm flipH="1" flipV="1">
            <a:off x="4570083" y="1325961"/>
            <a:ext cx="3679680" cy="807759"/>
          </a:xfrm>
          <a:prstGeom prst="line">
            <a:avLst/>
          </a:prstGeom>
        </p:spPr>
        <p:style>
          <a:lnRef idx="2">
            <a:schemeClr val="accent1"/>
          </a:lnRef>
          <a:fillRef idx="0">
            <a:schemeClr val="accent1"/>
          </a:fillRef>
          <a:effectRef idx="1">
            <a:schemeClr val="accent1"/>
          </a:effectRef>
          <a:fontRef idx="minor">
            <a:schemeClr val="tx1"/>
          </a:fontRef>
        </p:style>
      </p:cxnSp>
      <p:sp>
        <p:nvSpPr>
          <p:cNvPr id="4" name="Rectangle 3"/>
          <p:cNvSpPr/>
          <p:nvPr/>
        </p:nvSpPr>
        <p:spPr>
          <a:xfrm>
            <a:off x="270721" y="2133720"/>
            <a:ext cx="1239363" cy="899626"/>
          </a:xfrm>
          <a:prstGeom prst="rect">
            <a:avLst/>
          </a:prstGeom>
          <a:solidFill>
            <a:schemeClr val="accent2">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CA" sz="1600" b="1" dirty="0" err="1">
                <a:solidFill>
                  <a:schemeClr val="tx1"/>
                </a:solidFill>
              </a:rPr>
              <a:t>ACMod</a:t>
            </a:r>
            <a:endParaRPr lang="en-CA" sz="1600" b="1" dirty="0">
              <a:solidFill>
                <a:schemeClr val="tx1"/>
              </a:solidFill>
            </a:endParaRPr>
          </a:p>
          <a:p>
            <a:pPr algn="ctr"/>
            <a:r>
              <a:rPr lang="en-CA" sz="1600" b="1" dirty="0">
                <a:solidFill>
                  <a:schemeClr val="tx1"/>
                </a:solidFill>
              </a:rPr>
              <a:t>Component</a:t>
            </a:r>
          </a:p>
          <a:p>
            <a:pPr algn="ctr"/>
            <a:r>
              <a:rPr lang="en-CA" sz="1600" b="1" dirty="0">
                <a:solidFill>
                  <a:schemeClr val="tx1"/>
                </a:solidFill>
              </a:rPr>
              <a:t>#</a:t>
            </a:r>
          </a:p>
        </p:txBody>
      </p:sp>
      <p:sp>
        <p:nvSpPr>
          <p:cNvPr id="11" name="Rectangle 10"/>
          <p:cNvSpPr/>
          <p:nvPr/>
        </p:nvSpPr>
        <p:spPr>
          <a:xfrm>
            <a:off x="2110561" y="2133720"/>
            <a:ext cx="1239363" cy="1365650"/>
          </a:xfrm>
          <a:prstGeom prst="rect">
            <a:avLst/>
          </a:prstGeom>
          <a:solidFill>
            <a:schemeClr val="accent2">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a:solidFill>
                  <a:schemeClr val="tx1"/>
                </a:solidFill>
              </a:rPr>
              <a:t>Damage</a:t>
            </a:r>
          </a:p>
          <a:p>
            <a:pPr algn="ctr"/>
            <a:r>
              <a:rPr lang="en-US" sz="1600" b="1" dirty="0">
                <a:solidFill>
                  <a:schemeClr val="tx1"/>
                </a:solidFill>
              </a:rPr>
              <a:t>Component</a:t>
            </a:r>
          </a:p>
          <a:p>
            <a:pPr algn="ctr"/>
            <a:r>
              <a:rPr lang="en-US" sz="1600" b="1" dirty="0">
                <a:solidFill>
                  <a:schemeClr val="tx1"/>
                </a:solidFill>
              </a:rPr>
              <a:t>Min: #</a:t>
            </a:r>
            <a:br>
              <a:rPr lang="en-US" sz="1600" b="1" dirty="0">
                <a:solidFill>
                  <a:schemeClr val="tx1"/>
                </a:solidFill>
              </a:rPr>
            </a:br>
            <a:r>
              <a:rPr lang="en-US" sz="1600" b="1" dirty="0">
                <a:solidFill>
                  <a:schemeClr val="tx1"/>
                </a:solidFill>
              </a:rPr>
              <a:t>Max: #</a:t>
            </a:r>
          </a:p>
          <a:p>
            <a:pPr algn="ctr"/>
            <a:r>
              <a:rPr lang="en-US" sz="1600" b="1" dirty="0">
                <a:solidFill>
                  <a:schemeClr val="tx1"/>
                </a:solidFill>
              </a:rPr>
              <a:t>TYPE</a:t>
            </a:r>
            <a:endParaRPr lang="en-CA" sz="1600" b="1" dirty="0">
              <a:solidFill>
                <a:schemeClr val="tx1"/>
              </a:solidFill>
            </a:endParaRPr>
          </a:p>
        </p:txBody>
      </p:sp>
      <p:sp>
        <p:nvSpPr>
          <p:cNvPr id="31" name="Rectangle 30"/>
          <p:cNvSpPr/>
          <p:nvPr/>
        </p:nvSpPr>
        <p:spPr>
          <a:xfrm>
            <a:off x="7630081" y="2133720"/>
            <a:ext cx="1239363" cy="899626"/>
          </a:xfrm>
          <a:prstGeom prst="rect">
            <a:avLst/>
          </a:prstGeom>
          <a:solidFill>
            <a:schemeClr val="accent2">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CA" sz="1600" b="1" dirty="0" err="1">
                <a:solidFill>
                  <a:schemeClr val="tx1"/>
                </a:solidFill>
              </a:rPr>
              <a:t>HitMod</a:t>
            </a:r>
            <a:br>
              <a:rPr lang="en-CA" sz="1600" b="1" dirty="0">
                <a:solidFill>
                  <a:schemeClr val="tx1"/>
                </a:solidFill>
              </a:rPr>
            </a:br>
            <a:r>
              <a:rPr lang="en-CA" sz="1600" b="1" dirty="0">
                <a:solidFill>
                  <a:schemeClr val="tx1"/>
                </a:solidFill>
              </a:rPr>
              <a:t>Component</a:t>
            </a:r>
          </a:p>
          <a:p>
            <a:pPr algn="ctr"/>
            <a:r>
              <a:rPr lang="en-CA" sz="1600" b="1" dirty="0">
                <a:solidFill>
                  <a:schemeClr val="tx1"/>
                </a:solidFill>
              </a:rPr>
              <a:t>#</a:t>
            </a:r>
          </a:p>
        </p:txBody>
      </p:sp>
      <p:sp>
        <p:nvSpPr>
          <p:cNvPr id="27" name="Rectangle 26"/>
          <p:cNvSpPr/>
          <p:nvPr/>
        </p:nvSpPr>
        <p:spPr>
          <a:xfrm>
            <a:off x="5790241" y="2133720"/>
            <a:ext cx="1239363" cy="1365650"/>
          </a:xfrm>
          <a:prstGeom prst="rect">
            <a:avLst/>
          </a:prstGeom>
          <a:solidFill>
            <a:schemeClr val="accent2">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a:solidFill>
                  <a:schemeClr val="tx1"/>
                </a:solidFill>
              </a:rPr>
              <a:t>Protection</a:t>
            </a:r>
          </a:p>
          <a:p>
            <a:pPr algn="ctr"/>
            <a:r>
              <a:rPr lang="en-US" sz="1600" b="1" dirty="0">
                <a:solidFill>
                  <a:schemeClr val="tx1"/>
                </a:solidFill>
              </a:rPr>
              <a:t>Component</a:t>
            </a:r>
          </a:p>
          <a:p>
            <a:pPr algn="ctr"/>
            <a:r>
              <a:rPr lang="en-US" sz="1600" b="1" dirty="0">
                <a:solidFill>
                  <a:schemeClr val="tx1"/>
                </a:solidFill>
              </a:rPr>
              <a:t>Factor: %</a:t>
            </a:r>
          </a:p>
          <a:p>
            <a:pPr algn="ctr"/>
            <a:r>
              <a:rPr lang="en-US" sz="1600" b="1" dirty="0">
                <a:solidFill>
                  <a:schemeClr val="tx1"/>
                </a:solidFill>
              </a:rPr>
              <a:t>TYPE</a:t>
            </a:r>
            <a:endParaRPr lang="en-CA" sz="1600" b="1" dirty="0">
              <a:solidFill>
                <a:schemeClr val="tx1"/>
              </a:solidFill>
            </a:endParaRPr>
          </a:p>
        </p:txBody>
      </p:sp>
      <p:sp>
        <p:nvSpPr>
          <p:cNvPr id="28" name="Rectangle 27"/>
          <p:cNvSpPr/>
          <p:nvPr/>
        </p:nvSpPr>
        <p:spPr>
          <a:xfrm>
            <a:off x="3950401" y="2133720"/>
            <a:ext cx="1239363" cy="1365650"/>
          </a:xfrm>
          <a:prstGeom prst="rect">
            <a:avLst/>
          </a:prstGeom>
          <a:solidFill>
            <a:schemeClr val="accent2">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a:solidFill>
                  <a:schemeClr val="tx1"/>
                </a:solidFill>
              </a:rPr>
              <a:t>Protection</a:t>
            </a:r>
          </a:p>
          <a:p>
            <a:pPr algn="ctr"/>
            <a:r>
              <a:rPr lang="en-US" sz="1600" b="1" dirty="0">
                <a:solidFill>
                  <a:schemeClr val="tx1"/>
                </a:solidFill>
              </a:rPr>
              <a:t>Component</a:t>
            </a:r>
          </a:p>
          <a:p>
            <a:pPr algn="ctr"/>
            <a:r>
              <a:rPr lang="en-US" sz="1600" b="1" dirty="0">
                <a:solidFill>
                  <a:schemeClr val="tx1"/>
                </a:solidFill>
              </a:rPr>
              <a:t>Factor: %</a:t>
            </a:r>
          </a:p>
          <a:p>
            <a:pPr algn="ctr"/>
            <a:r>
              <a:rPr lang="en-US" sz="1600" b="1" dirty="0">
                <a:solidFill>
                  <a:schemeClr val="tx1"/>
                </a:solidFill>
              </a:rPr>
              <a:t>TYPE</a:t>
            </a:r>
            <a:endParaRPr lang="en-CA" sz="1600" b="1" dirty="0">
              <a:solidFill>
                <a:schemeClr val="tx1"/>
              </a:solidFill>
            </a:endParaRPr>
          </a:p>
        </p:txBody>
      </p:sp>
      <p:cxnSp>
        <p:nvCxnSpPr>
          <p:cNvPr id="34" name="Straight Connector 33"/>
          <p:cNvCxnSpPr>
            <a:cxnSpLocks/>
            <a:stCxn id="27" idx="0"/>
            <a:endCxn id="9" idx="2"/>
          </p:cNvCxnSpPr>
          <p:nvPr/>
        </p:nvCxnSpPr>
        <p:spPr>
          <a:xfrm flipH="1" flipV="1">
            <a:off x="4570083" y="1325961"/>
            <a:ext cx="1839840" cy="807759"/>
          </a:xfrm>
          <a:prstGeom prst="line">
            <a:avLst/>
          </a:prstGeom>
        </p:spPr>
        <p:style>
          <a:lnRef idx="2">
            <a:schemeClr val="accent1"/>
          </a:lnRef>
          <a:fillRef idx="0">
            <a:schemeClr val="accent1"/>
          </a:fillRef>
          <a:effectRef idx="1">
            <a:schemeClr val="accent1"/>
          </a:effectRef>
          <a:fontRef idx="minor">
            <a:schemeClr val="tx1"/>
          </a:fontRef>
        </p:style>
      </p:cxnSp>
      <p:sp>
        <p:nvSpPr>
          <p:cNvPr id="43" name="Rectangle 42"/>
          <p:cNvSpPr/>
          <p:nvPr/>
        </p:nvSpPr>
        <p:spPr>
          <a:xfrm>
            <a:off x="433449" y="3837907"/>
            <a:ext cx="8277101" cy="3046988"/>
          </a:xfrm>
          <a:prstGeom prst="rect">
            <a:avLst/>
          </a:prstGeom>
        </p:spPr>
        <p:txBody>
          <a:bodyPr wrap="square">
            <a:spAutoFit/>
          </a:bodyPr>
          <a:lstStyle/>
          <a:p>
            <a:r>
              <a:rPr lang="en-US" sz="3200" dirty="0"/>
              <a:t>So why two protection components? One is damage mitigation, one is damage vulnerability.</a:t>
            </a:r>
          </a:p>
          <a:p>
            <a:endParaRPr lang="en-US" sz="3200" dirty="0"/>
          </a:p>
          <a:p>
            <a:r>
              <a:rPr lang="en-US" sz="3200" dirty="0"/>
              <a:t>Some monsters have one, but not the other.</a:t>
            </a:r>
          </a:p>
          <a:p>
            <a:endParaRPr lang="en-US" sz="3200" dirty="0"/>
          </a:p>
          <a:p>
            <a:r>
              <a:rPr lang="en-US" sz="3200" dirty="0"/>
              <a:t>Some monsters have neither.</a:t>
            </a:r>
          </a:p>
        </p:txBody>
      </p:sp>
    </p:spTree>
    <p:extLst>
      <p:ext uri="{BB962C8B-B14F-4D97-AF65-F5344CB8AC3E}">
        <p14:creationId xmlns:p14="http://schemas.microsoft.com/office/powerpoint/2010/main" val="200902168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46</a:t>
            </a:fld>
            <a:endParaRPr lang="en-US"/>
          </a:p>
        </p:txBody>
      </p:sp>
      <p:sp>
        <p:nvSpPr>
          <p:cNvPr id="8" name="Rectangle 7"/>
          <p:cNvSpPr/>
          <p:nvPr/>
        </p:nvSpPr>
        <p:spPr>
          <a:xfrm>
            <a:off x="463138" y="665017"/>
            <a:ext cx="8277101" cy="5509200"/>
          </a:xfrm>
          <a:prstGeom prst="rect">
            <a:avLst/>
          </a:prstGeom>
        </p:spPr>
        <p:txBody>
          <a:bodyPr wrap="square">
            <a:spAutoFit/>
          </a:bodyPr>
          <a:lstStyle/>
          <a:p>
            <a:r>
              <a:rPr lang="en-US" sz="3200" dirty="0"/>
              <a:t>The player, as noted has a number of places equipment can go, which depends on the type of equipment to place.</a:t>
            </a:r>
          </a:p>
          <a:p>
            <a:endParaRPr lang="en-US" sz="3200" dirty="0"/>
          </a:p>
          <a:p>
            <a:r>
              <a:rPr lang="en-US" sz="3200" dirty="0"/>
              <a:t>Head – can hold armor items that have a HELM component.</a:t>
            </a:r>
          </a:p>
          <a:p>
            <a:r>
              <a:rPr lang="en-US" sz="3200" dirty="0"/>
              <a:t>Body – can hold armor items that have an ARMOR component</a:t>
            </a:r>
          </a:p>
          <a:p>
            <a:r>
              <a:rPr lang="en-US" sz="3200" dirty="0"/>
              <a:t>Hand – can hold either a WEAPON or SHIELD component. (player has two of these, one on the left, and one on the right)</a:t>
            </a:r>
          </a:p>
        </p:txBody>
      </p:sp>
    </p:spTree>
    <p:extLst>
      <p:ext uri="{BB962C8B-B14F-4D97-AF65-F5344CB8AC3E}">
        <p14:creationId xmlns:p14="http://schemas.microsoft.com/office/powerpoint/2010/main" val="126260886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47</a:t>
            </a:fld>
            <a:endParaRPr lang="en-US"/>
          </a:p>
        </p:txBody>
      </p:sp>
      <p:cxnSp>
        <p:nvCxnSpPr>
          <p:cNvPr id="13" name="Straight Connector 12"/>
          <p:cNvCxnSpPr>
            <a:cxnSpLocks/>
            <a:stCxn id="22" idx="2"/>
            <a:endCxn id="26" idx="0"/>
          </p:cNvCxnSpPr>
          <p:nvPr/>
        </p:nvCxnSpPr>
        <p:spPr>
          <a:xfrm>
            <a:off x="4572000" y="2392209"/>
            <a:ext cx="3355275" cy="828734"/>
          </a:xfrm>
          <a:prstGeom prst="line">
            <a:avLst/>
          </a:prstGeom>
        </p:spPr>
        <p:style>
          <a:lnRef idx="2">
            <a:schemeClr val="accent1"/>
          </a:lnRef>
          <a:fillRef idx="0">
            <a:schemeClr val="accent1"/>
          </a:fillRef>
          <a:effectRef idx="1">
            <a:schemeClr val="accent1"/>
          </a:effectRef>
          <a:fontRef idx="minor">
            <a:schemeClr val="tx1"/>
          </a:fontRef>
        </p:style>
      </p:cxnSp>
      <p:sp>
        <p:nvSpPr>
          <p:cNvPr id="9" name="Rectangle 8"/>
          <p:cNvSpPr/>
          <p:nvPr/>
        </p:nvSpPr>
        <p:spPr>
          <a:xfrm>
            <a:off x="3796167" y="145639"/>
            <a:ext cx="1551665" cy="524311"/>
          </a:xfrm>
          <a:prstGeom prst="rect">
            <a:avLst/>
          </a:prstGeom>
          <a:solidFill>
            <a:schemeClr val="tx2">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a:solidFill>
                  <a:schemeClr val="tx1"/>
                </a:solidFill>
              </a:rPr>
              <a:t>PLAYER_ENTITY</a:t>
            </a:r>
          </a:p>
        </p:txBody>
      </p:sp>
      <p:sp>
        <p:nvSpPr>
          <p:cNvPr id="22" name="Rectangle 21"/>
          <p:cNvSpPr/>
          <p:nvPr/>
        </p:nvSpPr>
        <p:spPr>
          <a:xfrm>
            <a:off x="3796167" y="1867898"/>
            <a:ext cx="1551665" cy="524311"/>
          </a:xfrm>
          <a:prstGeom prst="rect">
            <a:avLst/>
          </a:prstGeom>
          <a:solidFill>
            <a:schemeClr val="tx2">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a:solidFill>
                  <a:schemeClr val="tx1"/>
                </a:solidFill>
              </a:rPr>
              <a:t>BODY</a:t>
            </a:r>
          </a:p>
        </p:txBody>
      </p:sp>
      <p:grpSp>
        <p:nvGrpSpPr>
          <p:cNvPr id="45" name="Group 44"/>
          <p:cNvGrpSpPr/>
          <p:nvPr/>
        </p:nvGrpSpPr>
        <p:grpSpPr>
          <a:xfrm>
            <a:off x="440894" y="3220942"/>
            <a:ext cx="8262213" cy="3253053"/>
            <a:chOff x="402744" y="2992347"/>
            <a:chExt cx="8262213" cy="3253053"/>
          </a:xfrm>
        </p:grpSpPr>
        <p:grpSp>
          <p:nvGrpSpPr>
            <p:cNvPr id="42" name="Group 41"/>
            <p:cNvGrpSpPr/>
            <p:nvPr/>
          </p:nvGrpSpPr>
          <p:grpSpPr>
            <a:xfrm>
              <a:off x="7113292" y="2992348"/>
              <a:ext cx="1551665" cy="3253052"/>
              <a:chOff x="7113292" y="2992348"/>
              <a:chExt cx="1551665" cy="3253052"/>
            </a:xfrm>
          </p:grpSpPr>
          <p:grpSp>
            <p:nvGrpSpPr>
              <p:cNvPr id="8" name="Group 7"/>
              <p:cNvGrpSpPr/>
              <p:nvPr/>
            </p:nvGrpSpPr>
            <p:grpSpPr>
              <a:xfrm>
                <a:off x="7113292" y="2992348"/>
                <a:ext cx="1551665" cy="2333584"/>
                <a:chOff x="7113292" y="2992348"/>
                <a:chExt cx="1551665" cy="2333584"/>
              </a:xfrm>
            </p:grpSpPr>
            <p:sp>
              <p:nvSpPr>
                <p:cNvPr id="26" name="Rectangle 25"/>
                <p:cNvSpPr/>
                <p:nvPr/>
              </p:nvSpPr>
              <p:spPr>
                <a:xfrm>
                  <a:off x="7113292" y="2992348"/>
                  <a:ext cx="1551665" cy="524311"/>
                </a:xfrm>
                <a:prstGeom prst="rect">
                  <a:avLst/>
                </a:prstGeom>
                <a:solidFill>
                  <a:schemeClr val="tx2">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a:solidFill>
                        <a:schemeClr val="tx1"/>
                      </a:solidFill>
                    </a:rPr>
                    <a:t>RIGHT</a:t>
                  </a:r>
                </a:p>
              </p:txBody>
            </p:sp>
            <p:sp>
              <p:nvSpPr>
                <p:cNvPr id="29" name="Rectangle 28"/>
                <p:cNvSpPr/>
                <p:nvPr/>
              </p:nvSpPr>
              <p:spPr>
                <a:xfrm>
                  <a:off x="7113292" y="4801621"/>
                  <a:ext cx="1551665" cy="524311"/>
                </a:xfrm>
                <a:prstGeom prst="rect">
                  <a:avLst/>
                </a:prstGeom>
                <a:solidFill>
                  <a:schemeClr val="tx2">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a:solidFill>
                        <a:schemeClr val="tx1"/>
                      </a:solidFill>
                    </a:rPr>
                    <a:t>EMPTY</a:t>
                  </a:r>
                </a:p>
              </p:txBody>
            </p:sp>
            <p:sp>
              <p:nvSpPr>
                <p:cNvPr id="30" name="Rectangle 29"/>
                <p:cNvSpPr/>
                <p:nvPr/>
              </p:nvSpPr>
              <p:spPr>
                <a:xfrm>
                  <a:off x="7113292" y="3896984"/>
                  <a:ext cx="1551665" cy="524311"/>
                </a:xfrm>
                <a:prstGeom prst="rect">
                  <a:avLst/>
                </a:prstGeom>
                <a:solidFill>
                  <a:schemeClr val="tx2">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a:solidFill>
                        <a:schemeClr val="tx1"/>
                      </a:solidFill>
                    </a:rPr>
                    <a:t>HAND</a:t>
                  </a:r>
                </a:p>
              </p:txBody>
            </p:sp>
          </p:grpSp>
          <p:sp>
            <p:nvSpPr>
              <p:cNvPr id="37" name="Rectangle 36"/>
              <p:cNvSpPr/>
              <p:nvPr/>
            </p:nvSpPr>
            <p:spPr>
              <a:xfrm>
                <a:off x="7113292" y="5706258"/>
                <a:ext cx="1551665" cy="539142"/>
              </a:xfrm>
              <a:prstGeom prst="rect">
                <a:avLst/>
              </a:prstGeom>
              <a:solidFill>
                <a:schemeClr val="accent2">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CA" sz="1600" b="1" dirty="0">
                    <a:solidFill>
                      <a:schemeClr val="tx1"/>
                    </a:solidFill>
                  </a:rPr>
                  <a:t>Description</a:t>
                </a:r>
              </a:p>
              <a:p>
                <a:pPr algn="ctr"/>
                <a:r>
                  <a:rPr lang="en-CA" sz="1600" b="1" dirty="0">
                    <a:solidFill>
                      <a:schemeClr val="tx1"/>
                    </a:solidFill>
                  </a:rPr>
                  <a:t>“Empty”</a:t>
                </a:r>
              </a:p>
            </p:txBody>
          </p:sp>
        </p:grpSp>
        <p:grpSp>
          <p:nvGrpSpPr>
            <p:cNvPr id="41" name="Group 40"/>
            <p:cNvGrpSpPr/>
            <p:nvPr/>
          </p:nvGrpSpPr>
          <p:grpSpPr>
            <a:xfrm>
              <a:off x="4876442" y="2992348"/>
              <a:ext cx="1551665" cy="3253051"/>
              <a:chOff x="4876442" y="2992348"/>
              <a:chExt cx="1551665" cy="3253051"/>
            </a:xfrm>
          </p:grpSpPr>
          <p:grpSp>
            <p:nvGrpSpPr>
              <p:cNvPr id="7" name="Group 6"/>
              <p:cNvGrpSpPr/>
              <p:nvPr/>
            </p:nvGrpSpPr>
            <p:grpSpPr>
              <a:xfrm>
                <a:off x="4876442" y="2992348"/>
                <a:ext cx="1551665" cy="2333584"/>
                <a:chOff x="4876442" y="2992348"/>
                <a:chExt cx="1551665" cy="2333584"/>
              </a:xfrm>
            </p:grpSpPr>
            <p:sp>
              <p:nvSpPr>
                <p:cNvPr id="17" name="Rectangle 16"/>
                <p:cNvSpPr/>
                <p:nvPr/>
              </p:nvSpPr>
              <p:spPr>
                <a:xfrm>
                  <a:off x="4876442" y="4801621"/>
                  <a:ext cx="1551665" cy="524311"/>
                </a:xfrm>
                <a:prstGeom prst="rect">
                  <a:avLst/>
                </a:prstGeom>
                <a:solidFill>
                  <a:schemeClr val="tx2">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a:solidFill>
                        <a:schemeClr val="tx1"/>
                      </a:solidFill>
                    </a:rPr>
                    <a:t>EMPTY</a:t>
                  </a:r>
                </a:p>
              </p:txBody>
            </p:sp>
            <p:sp>
              <p:nvSpPr>
                <p:cNvPr id="18" name="Rectangle 17"/>
                <p:cNvSpPr/>
                <p:nvPr/>
              </p:nvSpPr>
              <p:spPr>
                <a:xfrm>
                  <a:off x="4876442" y="3896985"/>
                  <a:ext cx="1551665" cy="524311"/>
                </a:xfrm>
                <a:prstGeom prst="rect">
                  <a:avLst/>
                </a:prstGeom>
                <a:solidFill>
                  <a:schemeClr val="tx2">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a:solidFill>
                        <a:schemeClr val="tx1"/>
                      </a:solidFill>
                    </a:rPr>
                    <a:t>HAND</a:t>
                  </a:r>
                </a:p>
              </p:txBody>
            </p:sp>
            <p:sp>
              <p:nvSpPr>
                <p:cNvPr id="20" name="Rectangle 19"/>
                <p:cNvSpPr/>
                <p:nvPr/>
              </p:nvSpPr>
              <p:spPr>
                <a:xfrm>
                  <a:off x="4876442" y="2992348"/>
                  <a:ext cx="1551665" cy="524311"/>
                </a:xfrm>
                <a:prstGeom prst="rect">
                  <a:avLst/>
                </a:prstGeom>
                <a:solidFill>
                  <a:schemeClr val="tx2">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a:solidFill>
                        <a:schemeClr val="tx1"/>
                      </a:solidFill>
                    </a:rPr>
                    <a:t>LEFT</a:t>
                  </a:r>
                </a:p>
              </p:txBody>
            </p:sp>
          </p:grpSp>
          <p:sp>
            <p:nvSpPr>
              <p:cNvPr id="38" name="Rectangle 37"/>
              <p:cNvSpPr/>
              <p:nvPr/>
            </p:nvSpPr>
            <p:spPr>
              <a:xfrm>
                <a:off x="4876442" y="5706257"/>
                <a:ext cx="1551665" cy="539142"/>
              </a:xfrm>
              <a:prstGeom prst="rect">
                <a:avLst/>
              </a:prstGeom>
              <a:solidFill>
                <a:schemeClr val="accent2">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CA" sz="1600" b="1" dirty="0">
                    <a:solidFill>
                      <a:schemeClr val="tx1"/>
                    </a:solidFill>
                  </a:rPr>
                  <a:t>Description</a:t>
                </a:r>
              </a:p>
              <a:p>
                <a:pPr algn="ctr"/>
                <a:r>
                  <a:rPr lang="en-CA" sz="1600" b="1" dirty="0">
                    <a:solidFill>
                      <a:schemeClr val="tx1"/>
                    </a:solidFill>
                  </a:rPr>
                  <a:t>“Empty”</a:t>
                </a:r>
              </a:p>
            </p:txBody>
          </p:sp>
        </p:grpSp>
        <p:grpSp>
          <p:nvGrpSpPr>
            <p:cNvPr id="33" name="Group 32"/>
            <p:cNvGrpSpPr/>
            <p:nvPr/>
          </p:nvGrpSpPr>
          <p:grpSpPr>
            <a:xfrm>
              <a:off x="2639594" y="2992348"/>
              <a:ext cx="1551665" cy="2348415"/>
              <a:chOff x="2639594" y="2992348"/>
              <a:chExt cx="1551665" cy="2348415"/>
            </a:xfrm>
          </p:grpSpPr>
          <p:grpSp>
            <p:nvGrpSpPr>
              <p:cNvPr id="12" name="Group 11"/>
              <p:cNvGrpSpPr/>
              <p:nvPr/>
            </p:nvGrpSpPr>
            <p:grpSpPr>
              <a:xfrm>
                <a:off x="2639594" y="2992348"/>
                <a:ext cx="1551665" cy="1428946"/>
                <a:chOff x="2639594" y="2992348"/>
                <a:chExt cx="1551665" cy="1428946"/>
              </a:xfrm>
            </p:grpSpPr>
            <p:sp>
              <p:nvSpPr>
                <p:cNvPr id="24" name="Rectangle 23"/>
                <p:cNvSpPr/>
                <p:nvPr/>
              </p:nvSpPr>
              <p:spPr>
                <a:xfrm>
                  <a:off x="2639594" y="2992348"/>
                  <a:ext cx="1551665" cy="524311"/>
                </a:xfrm>
                <a:prstGeom prst="rect">
                  <a:avLst/>
                </a:prstGeom>
                <a:solidFill>
                  <a:schemeClr val="tx2">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a:solidFill>
                        <a:schemeClr val="tx1"/>
                      </a:solidFill>
                    </a:rPr>
                    <a:t>BODY_ARMOR</a:t>
                  </a:r>
                </a:p>
              </p:txBody>
            </p:sp>
            <p:sp>
              <p:nvSpPr>
                <p:cNvPr id="32" name="Rectangle 31"/>
                <p:cNvSpPr/>
                <p:nvPr/>
              </p:nvSpPr>
              <p:spPr>
                <a:xfrm>
                  <a:off x="2639594" y="3896983"/>
                  <a:ext cx="1551665" cy="524311"/>
                </a:xfrm>
                <a:prstGeom prst="rect">
                  <a:avLst/>
                </a:prstGeom>
                <a:solidFill>
                  <a:schemeClr val="tx2">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a:solidFill>
                        <a:schemeClr val="tx1"/>
                      </a:solidFill>
                    </a:rPr>
                    <a:t>EMPTY</a:t>
                  </a:r>
                </a:p>
              </p:txBody>
            </p:sp>
          </p:grpSp>
          <p:sp>
            <p:nvSpPr>
              <p:cNvPr id="39" name="Rectangle 38"/>
              <p:cNvSpPr/>
              <p:nvPr/>
            </p:nvSpPr>
            <p:spPr>
              <a:xfrm>
                <a:off x="2639594" y="4801621"/>
                <a:ext cx="1551665" cy="539142"/>
              </a:xfrm>
              <a:prstGeom prst="rect">
                <a:avLst/>
              </a:prstGeom>
              <a:solidFill>
                <a:schemeClr val="accent2">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CA" sz="1600" b="1" dirty="0">
                    <a:solidFill>
                      <a:schemeClr val="tx1"/>
                    </a:solidFill>
                  </a:rPr>
                  <a:t>Description</a:t>
                </a:r>
              </a:p>
              <a:p>
                <a:pPr algn="ctr"/>
                <a:r>
                  <a:rPr lang="en-CA" sz="1600" b="1" dirty="0">
                    <a:solidFill>
                      <a:schemeClr val="tx1"/>
                    </a:solidFill>
                  </a:rPr>
                  <a:t>“Empty”</a:t>
                </a:r>
              </a:p>
            </p:txBody>
          </p:sp>
        </p:grpSp>
        <p:grpSp>
          <p:nvGrpSpPr>
            <p:cNvPr id="15" name="Group 14"/>
            <p:cNvGrpSpPr/>
            <p:nvPr/>
          </p:nvGrpSpPr>
          <p:grpSpPr>
            <a:xfrm>
              <a:off x="402744" y="2992347"/>
              <a:ext cx="1551665" cy="2348415"/>
              <a:chOff x="402744" y="2992347"/>
              <a:chExt cx="1551665" cy="2348415"/>
            </a:xfrm>
          </p:grpSpPr>
          <p:grpSp>
            <p:nvGrpSpPr>
              <p:cNvPr id="10" name="Group 9"/>
              <p:cNvGrpSpPr/>
              <p:nvPr/>
            </p:nvGrpSpPr>
            <p:grpSpPr>
              <a:xfrm>
                <a:off x="402744" y="2992347"/>
                <a:ext cx="1551665" cy="1428946"/>
                <a:chOff x="402744" y="2992347"/>
                <a:chExt cx="1551665" cy="1428946"/>
              </a:xfrm>
            </p:grpSpPr>
            <p:sp>
              <p:nvSpPr>
                <p:cNvPr id="16" name="Rectangle 15"/>
                <p:cNvSpPr/>
                <p:nvPr/>
              </p:nvSpPr>
              <p:spPr>
                <a:xfrm>
                  <a:off x="402744" y="2992347"/>
                  <a:ext cx="1551665" cy="524311"/>
                </a:xfrm>
                <a:prstGeom prst="rect">
                  <a:avLst/>
                </a:prstGeom>
                <a:solidFill>
                  <a:schemeClr val="tx2">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a:solidFill>
                        <a:schemeClr val="tx1"/>
                      </a:solidFill>
                    </a:rPr>
                    <a:t>HEAD</a:t>
                  </a:r>
                </a:p>
              </p:txBody>
            </p:sp>
            <p:sp>
              <p:nvSpPr>
                <p:cNvPr id="23" name="Rectangle 22"/>
                <p:cNvSpPr/>
                <p:nvPr/>
              </p:nvSpPr>
              <p:spPr>
                <a:xfrm>
                  <a:off x="402744" y="3896982"/>
                  <a:ext cx="1551665" cy="524311"/>
                </a:xfrm>
                <a:prstGeom prst="rect">
                  <a:avLst/>
                </a:prstGeom>
                <a:solidFill>
                  <a:schemeClr val="tx2">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a:solidFill>
                        <a:schemeClr val="tx1"/>
                      </a:solidFill>
                    </a:rPr>
                    <a:t>EMPTY</a:t>
                  </a:r>
                </a:p>
              </p:txBody>
            </p:sp>
          </p:grpSp>
          <p:sp>
            <p:nvSpPr>
              <p:cNvPr id="40" name="Rectangle 39"/>
              <p:cNvSpPr/>
              <p:nvPr/>
            </p:nvSpPr>
            <p:spPr>
              <a:xfrm>
                <a:off x="402744" y="4801620"/>
                <a:ext cx="1551665" cy="539142"/>
              </a:xfrm>
              <a:prstGeom prst="rect">
                <a:avLst/>
              </a:prstGeom>
              <a:solidFill>
                <a:schemeClr val="accent2">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CA" sz="1600" b="1" dirty="0">
                    <a:solidFill>
                      <a:schemeClr val="tx1"/>
                    </a:solidFill>
                  </a:rPr>
                  <a:t>Description</a:t>
                </a:r>
              </a:p>
              <a:p>
                <a:pPr algn="ctr"/>
                <a:r>
                  <a:rPr lang="en-CA" sz="1600" b="1" dirty="0">
                    <a:solidFill>
                      <a:schemeClr val="tx1"/>
                    </a:solidFill>
                  </a:rPr>
                  <a:t>“Empty”</a:t>
                </a:r>
              </a:p>
            </p:txBody>
          </p:sp>
        </p:grpSp>
      </p:grpSp>
      <p:cxnSp>
        <p:nvCxnSpPr>
          <p:cNvPr id="47" name="Straight Connector 46"/>
          <p:cNvCxnSpPr>
            <a:cxnSpLocks/>
            <a:stCxn id="9" idx="2"/>
            <a:endCxn id="22" idx="0"/>
          </p:cNvCxnSpPr>
          <p:nvPr/>
        </p:nvCxnSpPr>
        <p:spPr>
          <a:xfrm>
            <a:off x="4572000" y="669950"/>
            <a:ext cx="0" cy="1197948"/>
          </a:xfrm>
          <a:prstGeom prst="line">
            <a:avLst/>
          </a:prstGeom>
        </p:spPr>
        <p:style>
          <a:lnRef idx="2">
            <a:schemeClr val="accent1"/>
          </a:lnRef>
          <a:fillRef idx="0">
            <a:schemeClr val="accent1"/>
          </a:fillRef>
          <a:effectRef idx="1">
            <a:schemeClr val="accent1"/>
          </a:effectRef>
          <a:fontRef idx="minor">
            <a:schemeClr val="tx1"/>
          </a:fontRef>
        </p:style>
      </p:cxnSp>
      <p:cxnSp>
        <p:nvCxnSpPr>
          <p:cNvPr id="48" name="Straight Connector 47"/>
          <p:cNvCxnSpPr>
            <a:cxnSpLocks/>
            <a:stCxn id="16" idx="2"/>
            <a:endCxn id="23" idx="0"/>
          </p:cNvCxnSpPr>
          <p:nvPr/>
        </p:nvCxnSpPr>
        <p:spPr>
          <a:xfrm>
            <a:off x="1216727" y="3745253"/>
            <a:ext cx="0" cy="380324"/>
          </a:xfrm>
          <a:prstGeom prst="line">
            <a:avLst/>
          </a:prstGeom>
        </p:spPr>
        <p:style>
          <a:lnRef idx="2">
            <a:schemeClr val="accent1"/>
          </a:lnRef>
          <a:fillRef idx="0">
            <a:schemeClr val="accent1"/>
          </a:fillRef>
          <a:effectRef idx="1">
            <a:schemeClr val="accent1"/>
          </a:effectRef>
          <a:fontRef idx="minor">
            <a:schemeClr val="tx1"/>
          </a:fontRef>
        </p:style>
      </p:cxnSp>
      <p:cxnSp>
        <p:nvCxnSpPr>
          <p:cNvPr id="49" name="Straight Connector 48"/>
          <p:cNvCxnSpPr>
            <a:cxnSpLocks/>
            <a:stCxn id="40" idx="0"/>
            <a:endCxn id="23" idx="2"/>
          </p:cNvCxnSpPr>
          <p:nvPr/>
        </p:nvCxnSpPr>
        <p:spPr>
          <a:xfrm flipV="1">
            <a:off x="1216727" y="4649888"/>
            <a:ext cx="0" cy="380327"/>
          </a:xfrm>
          <a:prstGeom prst="line">
            <a:avLst/>
          </a:prstGeom>
        </p:spPr>
        <p:style>
          <a:lnRef idx="2">
            <a:schemeClr val="accent1"/>
          </a:lnRef>
          <a:fillRef idx="0">
            <a:schemeClr val="accent1"/>
          </a:fillRef>
          <a:effectRef idx="1">
            <a:schemeClr val="accent1"/>
          </a:effectRef>
          <a:fontRef idx="minor">
            <a:schemeClr val="tx1"/>
          </a:fontRef>
        </p:style>
      </p:cxnSp>
      <p:cxnSp>
        <p:nvCxnSpPr>
          <p:cNvPr id="50" name="Straight Connector 49"/>
          <p:cNvCxnSpPr>
            <a:cxnSpLocks/>
            <a:stCxn id="32" idx="2"/>
            <a:endCxn id="39" idx="0"/>
          </p:cNvCxnSpPr>
          <p:nvPr/>
        </p:nvCxnSpPr>
        <p:spPr>
          <a:xfrm>
            <a:off x="3453577" y="4649889"/>
            <a:ext cx="0" cy="380327"/>
          </a:xfrm>
          <a:prstGeom prst="line">
            <a:avLst/>
          </a:prstGeom>
        </p:spPr>
        <p:style>
          <a:lnRef idx="2">
            <a:schemeClr val="accent1"/>
          </a:lnRef>
          <a:fillRef idx="0">
            <a:schemeClr val="accent1"/>
          </a:fillRef>
          <a:effectRef idx="1">
            <a:schemeClr val="accent1"/>
          </a:effectRef>
          <a:fontRef idx="minor">
            <a:schemeClr val="tx1"/>
          </a:fontRef>
        </p:style>
      </p:cxnSp>
      <p:cxnSp>
        <p:nvCxnSpPr>
          <p:cNvPr id="51" name="Straight Connector 50"/>
          <p:cNvCxnSpPr>
            <a:cxnSpLocks/>
            <a:stCxn id="32" idx="0"/>
            <a:endCxn id="24" idx="2"/>
          </p:cNvCxnSpPr>
          <p:nvPr/>
        </p:nvCxnSpPr>
        <p:spPr>
          <a:xfrm flipV="1">
            <a:off x="3453577" y="3745254"/>
            <a:ext cx="0" cy="380324"/>
          </a:xfrm>
          <a:prstGeom prst="line">
            <a:avLst/>
          </a:prstGeom>
        </p:spPr>
        <p:style>
          <a:lnRef idx="2">
            <a:schemeClr val="accent1"/>
          </a:lnRef>
          <a:fillRef idx="0">
            <a:schemeClr val="accent1"/>
          </a:fillRef>
          <a:effectRef idx="1">
            <a:schemeClr val="accent1"/>
          </a:effectRef>
          <a:fontRef idx="minor">
            <a:schemeClr val="tx1"/>
          </a:fontRef>
        </p:style>
      </p:cxnSp>
      <p:cxnSp>
        <p:nvCxnSpPr>
          <p:cNvPr id="52" name="Straight Connector 51"/>
          <p:cNvCxnSpPr>
            <a:cxnSpLocks/>
            <a:stCxn id="17" idx="2"/>
            <a:endCxn id="38" idx="0"/>
          </p:cNvCxnSpPr>
          <p:nvPr/>
        </p:nvCxnSpPr>
        <p:spPr>
          <a:xfrm>
            <a:off x="5690425" y="5554527"/>
            <a:ext cx="0" cy="380325"/>
          </a:xfrm>
          <a:prstGeom prst="line">
            <a:avLst/>
          </a:prstGeom>
        </p:spPr>
        <p:style>
          <a:lnRef idx="2">
            <a:schemeClr val="accent1"/>
          </a:lnRef>
          <a:fillRef idx="0">
            <a:schemeClr val="accent1"/>
          </a:fillRef>
          <a:effectRef idx="1">
            <a:schemeClr val="accent1"/>
          </a:effectRef>
          <a:fontRef idx="minor">
            <a:schemeClr val="tx1"/>
          </a:fontRef>
        </p:style>
      </p:cxnSp>
      <p:cxnSp>
        <p:nvCxnSpPr>
          <p:cNvPr id="53" name="Straight Connector 52"/>
          <p:cNvCxnSpPr>
            <a:cxnSpLocks/>
            <a:stCxn id="18" idx="2"/>
            <a:endCxn id="17" idx="0"/>
          </p:cNvCxnSpPr>
          <p:nvPr/>
        </p:nvCxnSpPr>
        <p:spPr>
          <a:xfrm>
            <a:off x="5690425" y="4649891"/>
            <a:ext cx="0" cy="380325"/>
          </a:xfrm>
          <a:prstGeom prst="line">
            <a:avLst/>
          </a:prstGeom>
        </p:spPr>
        <p:style>
          <a:lnRef idx="2">
            <a:schemeClr val="accent1"/>
          </a:lnRef>
          <a:fillRef idx="0">
            <a:schemeClr val="accent1"/>
          </a:fillRef>
          <a:effectRef idx="1">
            <a:schemeClr val="accent1"/>
          </a:effectRef>
          <a:fontRef idx="minor">
            <a:schemeClr val="tx1"/>
          </a:fontRef>
        </p:style>
      </p:cxnSp>
      <p:cxnSp>
        <p:nvCxnSpPr>
          <p:cNvPr id="54" name="Straight Connector 53"/>
          <p:cNvCxnSpPr>
            <a:cxnSpLocks/>
            <a:stCxn id="20" idx="2"/>
            <a:endCxn id="18" idx="0"/>
          </p:cNvCxnSpPr>
          <p:nvPr/>
        </p:nvCxnSpPr>
        <p:spPr>
          <a:xfrm>
            <a:off x="5690425" y="3745254"/>
            <a:ext cx="0" cy="380326"/>
          </a:xfrm>
          <a:prstGeom prst="line">
            <a:avLst/>
          </a:prstGeom>
        </p:spPr>
        <p:style>
          <a:lnRef idx="2">
            <a:schemeClr val="accent1"/>
          </a:lnRef>
          <a:fillRef idx="0">
            <a:schemeClr val="accent1"/>
          </a:fillRef>
          <a:effectRef idx="1">
            <a:schemeClr val="accent1"/>
          </a:effectRef>
          <a:fontRef idx="minor">
            <a:schemeClr val="tx1"/>
          </a:fontRef>
        </p:style>
      </p:cxnSp>
      <p:cxnSp>
        <p:nvCxnSpPr>
          <p:cNvPr id="55" name="Straight Connector 54"/>
          <p:cNvCxnSpPr>
            <a:cxnSpLocks/>
            <a:stCxn id="26" idx="2"/>
            <a:endCxn id="30" idx="0"/>
          </p:cNvCxnSpPr>
          <p:nvPr/>
        </p:nvCxnSpPr>
        <p:spPr>
          <a:xfrm>
            <a:off x="7927275" y="3745254"/>
            <a:ext cx="0" cy="380325"/>
          </a:xfrm>
          <a:prstGeom prst="line">
            <a:avLst/>
          </a:prstGeom>
        </p:spPr>
        <p:style>
          <a:lnRef idx="2">
            <a:schemeClr val="accent1"/>
          </a:lnRef>
          <a:fillRef idx="0">
            <a:schemeClr val="accent1"/>
          </a:fillRef>
          <a:effectRef idx="1">
            <a:schemeClr val="accent1"/>
          </a:effectRef>
          <a:fontRef idx="minor">
            <a:schemeClr val="tx1"/>
          </a:fontRef>
        </p:style>
      </p:cxnSp>
      <p:cxnSp>
        <p:nvCxnSpPr>
          <p:cNvPr id="56" name="Straight Connector 55"/>
          <p:cNvCxnSpPr>
            <a:cxnSpLocks/>
            <a:stCxn id="30" idx="2"/>
            <a:endCxn id="29" idx="0"/>
          </p:cNvCxnSpPr>
          <p:nvPr/>
        </p:nvCxnSpPr>
        <p:spPr>
          <a:xfrm>
            <a:off x="7927275" y="4649890"/>
            <a:ext cx="0" cy="380326"/>
          </a:xfrm>
          <a:prstGeom prst="line">
            <a:avLst/>
          </a:prstGeom>
        </p:spPr>
        <p:style>
          <a:lnRef idx="2">
            <a:schemeClr val="accent1"/>
          </a:lnRef>
          <a:fillRef idx="0">
            <a:schemeClr val="accent1"/>
          </a:fillRef>
          <a:effectRef idx="1">
            <a:schemeClr val="accent1"/>
          </a:effectRef>
          <a:fontRef idx="minor">
            <a:schemeClr val="tx1"/>
          </a:fontRef>
        </p:style>
      </p:cxnSp>
      <p:cxnSp>
        <p:nvCxnSpPr>
          <p:cNvPr id="57" name="Straight Connector 56"/>
          <p:cNvCxnSpPr>
            <a:cxnSpLocks/>
            <a:stCxn id="29" idx="2"/>
            <a:endCxn id="37" idx="0"/>
          </p:cNvCxnSpPr>
          <p:nvPr/>
        </p:nvCxnSpPr>
        <p:spPr>
          <a:xfrm>
            <a:off x="7927275" y="5554527"/>
            <a:ext cx="0" cy="380326"/>
          </a:xfrm>
          <a:prstGeom prst="line">
            <a:avLst/>
          </a:prstGeom>
        </p:spPr>
        <p:style>
          <a:lnRef idx="2">
            <a:schemeClr val="accent1"/>
          </a:lnRef>
          <a:fillRef idx="0">
            <a:schemeClr val="accent1"/>
          </a:fillRef>
          <a:effectRef idx="1">
            <a:schemeClr val="accent1"/>
          </a:effectRef>
          <a:fontRef idx="minor">
            <a:schemeClr val="tx1"/>
          </a:fontRef>
        </p:style>
      </p:cxnSp>
      <p:cxnSp>
        <p:nvCxnSpPr>
          <p:cNvPr id="80" name="Straight Connector 79"/>
          <p:cNvCxnSpPr>
            <a:cxnSpLocks/>
            <a:stCxn id="22" idx="2"/>
            <a:endCxn id="20" idx="0"/>
          </p:cNvCxnSpPr>
          <p:nvPr/>
        </p:nvCxnSpPr>
        <p:spPr>
          <a:xfrm>
            <a:off x="4572000" y="2392209"/>
            <a:ext cx="1118425" cy="828734"/>
          </a:xfrm>
          <a:prstGeom prst="line">
            <a:avLst/>
          </a:prstGeom>
        </p:spPr>
        <p:style>
          <a:lnRef idx="2">
            <a:schemeClr val="accent1"/>
          </a:lnRef>
          <a:fillRef idx="0">
            <a:schemeClr val="accent1"/>
          </a:fillRef>
          <a:effectRef idx="1">
            <a:schemeClr val="accent1"/>
          </a:effectRef>
          <a:fontRef idx="minor">
            <a:schemeClr val="tx1"/>
          </a:fontRef>
        </p:style>
      </p:cxnSp>
      <p:cxnSp>
        <p:nvCxnSpPr>
          <p:cNvPr id="81" name="Straight Connector 80"/>
          <p:cNvCxnSpPr>
            <a:cxnSpLocks/>
            <a:stCxn id="22" idx="2"/>
            <a:endCxn id="24" idx="0"/>
          </p:cNvCxnSpPr>
          <p:nvPr/>
        </p:nvCxnSpPr>
        <p:spPr>
          <a:xfrm flipH="1">
            <a:off x="3453577" y="2392209"/>
            <a:ext cx="1118423" cy="828734"/>
          </a:xfrm>
          <a:prstGeom prst="line">
            <a:avLst/>
          </a:prstGeom>
        </p:spPr>
        <p:style>
          <a:lnRef idx="2">
            <a:schemeClr val="accent1"/>
          </a:lnRef>
          <a:fillRef idx="0">
            <a:schemeClr val="accent1"/>
          </a:fillRef>
          <a:effectRef idx="1">
            <a:schemeClr val="accent1"/>
          </a:effectRef>
          <a:fontRef idx="minor">
            <a:schemeClr val="tx1"/>
          </a:fontRef>
        </p:style>
      </p:cxnSp>
      <p:cxnSp>
        <p:nvCxnSpPr>
          <p:cNvPr id="82" name="Straight Connector 81"/>
          <p:cNvCxnSpPr>
            <a:cxnSpLocks/>
            <a:stCxn id="22" idx="2"/>
            <a:endCxn id="16" idx="0"/>
          </p:cNvCxnSpPr>
          <p:nvPr/>
        </p:nvCxnSpPr>
        <p:spPr>
          <a:xfrm flipH="1">
            <a:off x="1216727" y="2392209"/>
            <a:ext cx="3355273" cy="828733"/>
          </a:xfrm>
          <a:prstGeom prst="line">
            <a:avLst/>
          </a:prstGeom>
        </p:spPr>
        <p:style>
          <a:lnRef idx="2">
            <a:schemeClr val="accent1"/>
          </a:lnRef>
          <a:fillRef idx="0">
            <a:schemeClr val="accent1"/>
          </a:fillRef>
          <a:effectRef idx="1">
            <a:schemeClr val="accent1"/>
          </a:effectRef>
          <a:fontRef idx="minor">
            <a:schemeClr val="tx1"/>
          </a:fontRef>
        </p:style>
      </p:cxnSp>
      <p:sp>
        <p:nvSpPr>
          <p:cNvPr id="98" name="Rectangle 97"/>
          <p:cNvSpPr/>
          <p:nvPr/>
        </p:nvSpPr>
        <p:spPr>
          <a:xfrm>
            <a:off x="7145216" y="1046540"/>
            <a:ext cx="1551665" cy="524311"/>
          </a:xfrm>
          <a:prstGeom prst="rect">
            <a:avLst/>
          </a:prstGeom>
          <a:solidFill>
            <a:schemeClr val="tx2">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a:solidFill>
                  <a:schemeClr val="tx1"/>
                </a:solidFill>
              </a:rPr>
              <a:t>LEVEL</a:t>
            </a:r>
          </a:p>
        </p:txBody>
      </p:sp>
      <p:sp>
        <p:nvSpPr>
          <p:cNvPr id="99" name="Rectangle 98"/>
          <p:cNvSpPr/>
          <p:nvPr/>
        </p:nvSpPr>
        <p:spPr>
          <a:xfrm>
            <a:off x="7301367" y="1933615"/>
            <a:ext cx="1239363" cy="899626"/>
          </a:xfrm>
          <a:prstGeom prst="rect">
            <a:avLst/>
          </a:prstGeom>
          <a:solidFill>
            <a:schemeClr val="accent2">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CA" sz="1600" b="1" dirty="0" err="1">
                <a:solidFill>
                  <a:schemeClr val="tx1"/>
                </a:solidFill>
              </a:rPr>
              <a:t>HitMod</a:t>
            </a:r>
            <a:br>
              <a:rPr lang="en-CA" sz="1600" b="1" dirty="0">
                <a:solidFill>
                  <a:schemeClr val="tx1"/>
                </a:solidFill>
              </a:rPr>
            </a:br>
            <a:r>
              <a:rPr lang="en-CA" sz="1600" b="1" dirty="0">
                <a:solidFill>
                  <a:schemeClr val="tx1"/>
                </a:solidFill>
              </a:rPr>
              <a:t>Component</a:t>
            </a:r>
          </a:p>
          <a:p>
            <a:pPr algn="ctr"/>
            <a:r>
              <a:rPr lang="en-CA" sz="1600" b="1" dirty="0">
                <a:solidFill>
                  <a:schemeClr val="tx1"/>
                </a:solidFill>
              </a:rPr>
              <a:t>1</a:t>
            </a:r>
          </a:p>
        </p:txBody>
      </p:sp>
      <p:cxnSp>
        <p:nvCxnSpPr>
          <p:cNvPr id="100" name="Straight Connector 99"/>
          <p:cNvCxnSpPr>
            <a:cxnSpLocks/>
            <a:stCxn id="98" idx="2"/>
            <a:endCxn id="99" idx="0"/>
          </p:cNvCxnSpPr>
          <p:nvPr/>
        </p:nvCxnSpPr>
        <p:spPr>
          <a:xfrm>
            <a:off x="7921049" y="1570851"/>
            <a:ext cx="0" cy="362764"/>
          </a:xfrm>
          <a:prstGeom prst="line">
            <a:avLst/>
          </a:prstGeom>
        </p:spPr>
        <p:style>
          <a:lnRef idx="2">
            <a:schemeClr val="accent1"/>
          </a:lnRef>
          <a:fillRef idx="0">
            <a:schemeClr val="accent1"/>
          </a:fillRef>
          <a:effectRef idx="1">
            <a:schemeClr val="accent1"/>
          </a:effectRef>
          <a:fontRef idx="minor">
            <a:schemeClr val="tx1"/>
          </a:fontRef>
        </p:style>
      </p:cxnSp>
      <p:cxnSp>
        <p:nvCxnSpPr>
          <p:cNvPr id="101" name="Straight Connector 100"/>
          <p:cNvCxnSpPr>
            <a:cxnSpLocks/>
            <a:stCxn id="9" idx="2"/>
            <a:endCxn id="98" idx="0"/>
          </p:cNvCxnSpPr>
          <p:nvPr/>
        </p:nvCxnSpPr>
        <p:spPr>
          <a:xfrm>
            <a:off x="4572000" y="669950"/>
            <a:ext cx="3349049" cy="37659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1920210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48</a:t>
            </a:fld>
            <a:endParaRPr lang="en-US"/>
          </a:p>
        </p:txBody>
      </p:sp>
      <p:sp>
        <p:nvSpPr>
          <p:cNvPr id="8" name="Rectangle 7"/>
          <p:cNvSpPr/>
          <p:nvPr/>
        </p:nvSpPr>
        <p:spPr>
          <a:xfrm>
            <a:off x="463138" y="665017"/>
            <a:ext cx="8277101" cy="6001643"/>
          </a:xfrm>
          <a:prstGeom prst="rect">
            <a:avLst/>
          </a:prstGeom>
        </p:spPr>
        <p:txBody>
          <a:bodyPr wrap="square">
            <a:spAutoFit/>
          </a:bodyPr>
          <a:lstStyle/>
          <a:p>
            <a:r>
              <a:rPr lang="en-US" sz="3200" dirty="0"/>
              <a:t>The inventory system is the other big subsystem in the game that needs to deal with these components.</a:t>
            </a:r>
          </a:p>
          <a:p>
            <a:endParaRPr lang="en-US" sz="3200" dirty="0"/>
          </a:p>
          <a:p>
            <a:r>
              <a:rPr lang="en-US" sz="3200" dirty="0"/>
              <a:t>When you equip an item, it first looks at the item to see what type it is, and from that, determines where it might go.</a:t>
            </a:r>
          </a:p>
          <a:p>
            <a:endParaRPr lang="en-US" sz="3200" dirty="0"/>
          </a:p>
          <a:p>
            <a:r>
              <a:rPr lang="en-US" sz="3200" dirty="0"/>
              <a:t>It then looks for that body part in the player equipment tree.</a:t>
            </a:r>
          </a:p>
          <a:p>
            <a:endParaRPr lang="en-US" sz="3200" dirty="0"/>
          </a:p>
          <a:p>
            <a:r>
              <a:rPr lang="en-US" sz="3200" dirty="0"/>
              <a:t>Then it checks to see if that body part is empty.</a:t>
            </a:r>
          </a:p>
        </p:txBody>
      </p:sp>
    </p:spTree>
    <p:extLst>
      <p:ext uri="{BB962C8B-B14F-4D97-AF65-F5344CB8AC3E}">
        <p14:creationId xmlns:p14="http://schemas.microsoft.com/office/powerpoint/2010/main" val="369936778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49</a:t>
            </a:fld>
            <a:endParaRPr lang="en-US"/>
          </a:p>
        </p:txBody>
      </p:sp>
      <p:sp>
        <p:nvSpPr>
          <p:cNvPr id="8" name="Rectangle 7"/>
          <p:cNvSpPr/>
          <p:nvPr/>
        </p:nvSpPr>
        <p:spPr>
          <a:xfrm>
            <a:off x="463138" y="665017"/>
            <a:ext cx="8277101" cy="5509200"/>
          </a:xfrm>
          <a:prstGeom prst="rect">
            <a:avLst/>
          </a:prstGeom>
        </p:spPr>
        <p:txBody>
          <a:bodyPr wrap="square">
            <a:spAutoFit/>
          </a:bodyPr>
          <a:lstStyle/>
          <a:p>
            <a:r>
              <a:rPr lang="en-US" sz="3200" dirty="0"/>
              <a:t>If it has an EMPTY component in it, then all the components in the body part are removed, and the entity tree from the item is added in to the body part.</a:t>
            </a:r>
          </a:p>
          <a:p>
            <a:endParaRPr lang="en-US" sz="3200" dirty="0"/>
          </a:p>
          <a:p>
            <a:r>
              <a:rPr lang="en-US" sz="3200" dirty="0"/>
              <a:t>When unequipping and item, we check each of the four body parts.  If they have an ITEM_COMPONENT that has a pointer to the item we want to remove, we again remove all the components from the body part, but this time replace them with an EMPTY entity.</a:t>
            </a:r>
          </a:p>
        </p:txBody>
      </p:sp>
    </p:spTree>
    <p:extLst>
      <p:ext uri="{BB962C8B-B14F-4D97-AF65-F5344CB8AC3E}">
        <p14:creationId xmlns:p14="http://schemas.microsoft.com/office/powerpoint/2010/main" val="32223864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5</a:t>
            </a:fld>
            <a:endParaRPr lang="en-US"/>
          </a:p>
        </p:txBody>
      </p:sp>
      <p:sp>
        <p:nvSpPr>
          <p:cNvPr id="8" name="Rectangle 7"/>
          <p:cNvSpPr/>
          <p:nvPr/>
        </p:nvSpPr>
        <p:spPr>
          <a:xfrm>
            <a:off x="511655" y="665017"/>
            <a:ext cx="8228584" cy="5878532"/>
          </a:xfrm>
          <a:prstGeom prst="rect">
            <a:avLst/>
          </a:prstGeom>
        </p:spPr>
        <p:txBody>
          <a:bodyPr wrap="square">
            <a:spAutoFit/>
          </a:bodyPr>
          <a:lstStyle/>
          <a:p>
            <a:r>
              <a:rPr lang="en-US" sz="3200" dirty="0"/>
              <a:t>Component Model 101</a:t>
            </a:r>
          </a:p>
          <a:p>
            <a:endParaRPr lang="en-US" sz="3200" dirty="0"/>
          </a:p>
          <a:p>
            <a:r>
              <a:rPr lang="en-US" sz="3200" dirty="0"/>
              <a:t>So we did decorator as a way to accumulate capabilities through wrapping things. </a:t>
            </a:r>
          </a:p>
          <a:p>
            <a:endParaRPr lang="en-US" sz="3200" dirty="0"/>
          </a:p>
          <a:p>
            <a:r>
              <a:rPr lang="en-US" sz="3200" dirty="0"/>
              <a:t>There are other approaches as well.</a:t>
            </a:r>
          </a:p>
          <a:p>
            <a:endParaRPr lang="en-US" sz="3200" dirty="0"/>
          </a:p>
          <a:p>
            <a:r>
              <a:rPr lang="en-US" sz="3200" dirty="0"/>
              <a:t>Component model being the main one, and most popular one.</a:t>
            </a:r>
          </a:p>
          <a:p>
            <a:endParaRPr lang="en-US" sz="3200" dirty="0"/>
          </a:p>
          <a:p>
            <a:r>
              <a:rPr lang="en-US" sz="3200" dirty="0"/>
              <a:t>Good view of it here:</a:t>
            </a:r>
          </a:p>
          <a:p>
            <a:r>
              <a:rPr lang="en-US" sz="2400" dirty="0"/>
              <a:t>http://gameprogrammingpatterns.com/component.html</a:t>
            </a:r>
          </a:p>
        </p:txBody>
      </p:sp>
    </p:spTree>
    <p:extLst>
      <p:ext uri="{BB962C8B-B14F-4D97-AF65-F5344CB8AC3E}">
        <p14:creationId xmlns:p14="http://schemas.microsoft.com/office/powerpoint/2010/main" val="47318807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50</a:t>
            </a:fld>
            <a:endParaRPr lang="en-US"/>
          </a:p>
        </p:txBody>
      </p:sp>
      <p:sp>
        <p:nvSpPr>
          <p:cNvPr id="8" name="Rectangle 7"/>
          <p:cNvSpPr/>
          <p:nvPr/>
        </p:nvSpPr>
        <p:spPr>
          <a:xfrm>
            <a:off x="463138" y="665017"/>
            <a:ext cx="8277101" cy="6001643"/>
          </a:xfrm>
          <a:prstGeom prst="rect">
            <a:avLst/>
          </a:prstGeom>
        </p:spPr>
        <p:txBody>
          <a:bodyPr wrap="square">
            <a:spAutoFit/>
          </a:bodyPr>
          <a:lstStyle/>
          <a:p>
            <a:r>
              <a:rPr lang="en-US" sz="3200" dirty="0"/>
              <a:t>The inventory system could also make use of the descriptions present under each body part to be able to display something useful on the right side of the inventory screen.</a:t>
            </a:r>
          </a:p>
          <a:p>
            <a:endParaRPr lang="en-US" sz="3200" dirty="0"/>
          </a:p>
          <a:p>
            <a:r>
              <a:rPr lang="en-US" sz="3200" dirty="0"/>
              <a:t>That’s going to be part of your assignment though, along with importing YOUR custom classes, YOUR changes to the </a:t>
            </a:r>
            <a:r>
              <a:rPr lang="en-US" sz="3200" dirty="0" err="1"/>
              <a:t>ItemFactory</a:t>
            </a:r>
            <a:r>
              <a:rPr lang="en-US" sz="3200" dirty="0"/>
              <a:t>, and converting them over to generate components on demand as well.</a:t>
            </a:r>
          </a:p>
          <a:p>
            <a:endParaRPr lang="en-US" sz="3200" dirty="0"/>
          </a:p>
          <a:p>
            <a:r>
              <a:rPr lang="en-US" sz="3200" dirty="0"/>
              <a:t>(If you didn’t finish, then add at least one item)</a:t>
            </a:r>
          </a:p>
        </p:txBody>
      </p:sp>
    </p:spTree>
    <p:extLst>
      <p:ext uri="{BB962C8B-B14F-4D97-AF65-F5344CB8AC3E}">
        <p14:creationId xmlns:p14="http://schemas.microsoft.com/office/powerpoint/2010/main" val="6048439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6</a:t>
            </a:fld>
            <a:endParaRPr lang="en-US"/>
          </a:p>
        </p:txBody>
      </p:sp>
      <p:sp>
        <p:nvSpPr>
          <p:cNvPr id="8" name="Rectangle 7"/>
          <p:cNvSpPr/>
          <p:nvPr/>
        </p:nvSpPr>
        <p:spPr>
          <a:xfrm>
            <a:off x="463138" y="665017"/>
            <a:ext cx="8277101" cy="5509200"/>
          </a:xfrm>
          <a:prstGeom prst="rect">
            <a:avLst/>
          </a:prstGeom>
        </p:spPr>
        <p:txBody>
          <a:bodyPr wrap="square">
            <a:spAutoFit/>
          </a:bodyPr>
          <a:lstStyle/>
          <a:p>
            <a:r>
              <a:rPr lang="en-US" sz="3200" dirty="0"/>
              <a:t>Component Model 101</a:t>
            </a:r>
          </a:p>
          <a:p>
            <a:endParaRPr lang="en-US" sz="3200" dirty="0"/>
          </a:p>
          <a:p>
            <a:r>
              <a:rPr lang="en-US" sz="3200" dirty="0"/>
              <a:t>Sometimes called an Entity Component System, or ECS, this is growing in popularity in game systems.</a:t>
            </a:r>
          </a:p>
          <a:p>
            <a:endParaRPr lang="en-US" sz="3200" dirty="0"/>
          </a:p>
          <a:p>
            <a:r>
              <a:rPr lang="en-US" sz="3200" dirty="0"/>
              <a:t>It’s about not reusing code via inheritance, or wrapping (like decorator) but via containment.</a:t>
            </a:r>
          </a:p>
          <a:p>
            <a:endParaRPr lang="en-US" sz="3200" dirty="0"/>
          </a:p>
          <a:p>
            <a:r>
              <a:rPr lang="en-US" sz="3200" dirty="0"/>
              <a:t>Let’s start by thinking about some things in a game, and how they need to operate.</a:t>
            </a:r>
            <a:endParaRPr lang="en-CA" sz="3200" dirty="0"/>
          </a:p>
        </p:txBody>
      </p:sp>
    </p:spTree>
    <p:extLst>
      <p:ext uri="{BB962C8B-B14F-4D97-AF65-F5344CB8AC3E}">
        <p14:creationId xmlns:p14="http://schemas.microsoft.com/office/powerpoint/2010/main" val="30613855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7</a:t>
            </a:fld>
            <a:endParaRPr lang="en-US"/>
          </a:p>
        </p:txBody>
      </p:sp>
      <p:sp>
        <p:nvSpPr>
          <p:cNvPr id="8" name="Rectangle 7"/>
          <p:cNvSpPr/>
          <p:nvPr/>
        </p:nvSpPr>
        <p:spPr>
          <a:xfrm>
            <a:off x="463138" y="665017"/>
            <a:ext cx="8277101" cy="5016758"/>
          </a:xfrm>
          <a:prstGeom prst="rect">
            <a:avLst/>
          </a:prstGeom>
        </p:spPr>
        <p:txBody>
          <a:bodyPr wrap="square">
            <a:spAutoFit/>
          </a:bodyPr>
          <a:lstStyle/>
          <a:p>
            <a:r>
              <a:rPr lang="en-US" sz="3200" dirty="0"/>
              <a:t>There are three main parts to this approach.</a:t>
            </a:r>
          </a:p>
          <a:p>
            <a:endParaRPr lang="en-US" sz="3200" dirty="0"/>
          </a:p>
          <a:p>
            <a:r>
              <a:rPr lang="en-US" sz="3200" dirty="0"/>
              <a:t>Entity</a:t>
            </a:r>
          </a:p>
          <a:p>
            <a:endParaRPr lang="en-US" sz="3200" dirty="0"/>
          </a:p>
          <a:p>
            <a:r>
              <a:rPr lang="en-US" sz="3200" dirty="0"/>
              <a:t>Component</a:t>
            </a:r>
          </a:p>
          <a:p>
            <a:endParaRPr lang="en-US" sz="3200" dirty="0"/>
          </a:p>
          <a:p>
            <a:r>
              <a:rPr lang="en-US" sz="3200" dirty="0"/>
              <a:t>System</a:t>
            </a:r>
          </a:p>
          <a:p>
            <a:endParaRPr lang="en-US" sz="3200" dirty="0"/>
          </a:p>
          <a:p>
            <a:r>
              <a:rPr lang="en-US" sz="3200" dirty="0"/>
              <a:t>Lets look at each of these parts. You’re probably going to be a bit surprised at how they work.</a:t>
            </a:r>
          </a:p>
        </p:txBody>
      </p:sp>
    </p:spTree>
    <p:extLst>
      <p:ext uri="{BB962C8B-B14F-4D97-AF65-F5344CB8AC3E}">
        <p14:creationId xmlns:p14="http://schemas.microsoft.com/office/powerpoint/2010/main" val="1230421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8</a:t>
            </a:fld>
            <a:endParaRPr lang="en-US"/>
          </a:p>
        </p:txBody>
      </p:sp>
      <p:sp>
        <p:nvSpPr>
          <p:cNvPr id="8" name="Rectangle 7"/>
          <p:cNvSpPr/>
          <p:nvPr/>
        </p:nvSpPr>
        <p:spPr>
          <a:xfrm>
            <a:off x="463138" y="665017"/>
            <a:ext cx="8277101" cy="6001643"/>
          </a:xfrm>
          <a:prstGeom prst="rect">
            <a:avLst/>
          </a:prstGeom>
        </p:spPr>
        <p:txBody>
          <a:bodyPr wrap="square">
            <a:spAutoFit/>
          </a:bodyPr>
          <a:lstStyle/>
          <a:p>
            <a:r>
              <a:rPr lang="en-US" sz="3200" dirty="0"/>
              <a:t>Entity</a:t>
            </a:r>
          </a:p>
          <a:p>
            <a:endParaRPr lang="en-US" sz="3200" dirty="0"/>
          </a:p>
          <a:p>
            <a:r>
              <a:rPr lang="en-US" sz="3200" dirty="0"/>
              <a:t>This represents something in your game, like an enemy, the player, a fireball moving across the screen, an AI system that decides on behavior for a set of units, or a score display.</a:t>
            </a:r>
          </a:p>
          <a:p>
            <a:endParaRPr lang="en-US" sz="3200" dirty="0"/>
          </a:p>
          <a:p>
            <a:r>
              <a:rPr lang="en-US" sz="3200" dirty="0"/>
              <a:t>You’re probably thinking that this has a lot of methods that are very specific to the type of thing you’re dealing with.</a:t>
            </a:r>
          </a:p>
          <a:p>
            <a:endParaRPr lang="en-US" sz="3200" dirty="0"/>
          </a:p>
          <a:p>
            <a:r>
              <a:rPr lang="en-US" sz="3200" dirty="0"/>
              <a:t>But you’d be wrong.</a:t>
            </a:r>
          </a:p>
        </p:txBody>
      </p:sp>
    </p:spTree>
    <p:extLst>
      <p:ext uri="{BB962C8B-B14F-4D97-AF65-F5344CB8AC3E}">
        <p14:creationId xmlns:p14="http://schemas.microsoft.com/office/powerpoint/2010/main" val="16416614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9</a:t>
            </a:fld>
            <a:endParaRPr lang="en-US"/>
          </a:p>
        </p:txBody>
      </p:sp>
      <p:sp>
        <p:nvSpPr>
          <p:cNvPr id="8" name="Rectangle 7"/>
          <p:cNvSpPr/>
          <p:nvPr/>
        </p:nvSpPr>
        <p:spPr>
          <a:xfrm>
            <a:off x="463138" y="665017"/>
            <a:ext cx="8277101" cy="3539430"/>
          </a:xfrm>
          <a:prstGeom prst="rect">
            <a:avLst/>
          </a:prstGeom>
        </p:spPr>
        <p:txBody>
          <a:bodyPr wrap="square">
            <a:spAutoFit/>
          </a:bodyPr>
          <a:lstStyle/>
          <a:p>
            <a:r>
              <a:rPr lang="en-US" sz="3200" dirty="0"/>
              <a:t>Entity</a:t>
            </a:r>
          </a:p>
          <a:p>
            <a:endParaRPr lang="en-US" sz="3200" dirty="0"/>
          </a:p>
          <a:p>
            <a:r>
              <a:rPr lang="en-US" sz="3200" dirty="0"/>
              <a:t>An entity only has two things. A unique identifier and a collection of components.</a:t>
            </a:r>
          </a:p>
          <a:p>
            <a:endParaRPr lang="en-US" sz="3200" dirty="0"/>
          </a:p>
          <a:p>
            <a:r>
              <a:rPr lang="en-US" sz="3200" dirty="0"/>
              <a:t>No code. (Except methods to allow access to the components and ID.)</a:t>
            </a:r>
          </a:p>
        </p:txBody>
      </p:sp>
    </p:spTree>
    <p:extLst>
      <p:ext uri="{BB962C8B-B14F-4D97-AF65-F5344CB8AC3E}">
        <p14:creationId xmlns:p14="http://schemas.microsoft.com/office/powerpoint/2010/main" val="16593745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78351</TotalTime>
  <Words>2864</Words>
  <Application>Microsoft Office PowerPoint</Application>
  <PresentationFormat>On-screen Show (4:3)</PresentationFormat>
  <Paragraphs>435</Paragraphs>
  <Slides>50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50</vt:i4>
      </vt:variant>
    </vt:vector>
  </HeadingPairs>
  <TitlesOfParts>
    <vt:vector size="54" baseType="lpstr">
      <vt:lpstr>Arial</vt:lpstr>
      <vt:lpstr>Calibri</vt:lpstr>
      <vt:lpstr>Helvetica</vt:lpstr>
      <vt:lpstr>Office Theme</vt:lpstr>
      <vt:lpstr>Game Development II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Digital Matrix</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Game Development III</dc:title>
  <dc:creator>Dan Lingman</dc:creator>
  <cp:lastModifiedBy>Dan Lingman</cp:lastModifiedBy>
  <cp:revision>281</cp:revision>
  <cp:lastPrinted>2017-02-21T03:51:26Z</cp:lastPrinted>
  <dcterms:created xsi:type="dcterms:W3CDTF">2013-08-13T00:38:38Z</dcterms:created>
  <dcterms:modified xsi:type="dcterms:W3CDTF">2017-03-12T14:33:47Z</dcterms:modified>
</cp:coreProperties>
</file>