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337" r:id="rId4"/>
    <p:sldId id="338"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9" r:id="rId23"/>
    <p:sldId id="390" r:id="rId24"/>
    <p:sldId id="391" r:id="rId25"/>
    <p:sldId id="392" r:id="rId26"/>
    <p:sldId id="393" r:id="rId27"/>
    <p:sldId id="394" r:id="rId28"/>
    <p:sldId id="395" r:id="rId29"/>
    <p:sldId id="396" r:id="rId30"/>
    <p:sldId id="38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90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2017-04-23</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4/23/2017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4/23/2017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vhf/free-programming-books/blob/master/free-programming-books.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gameprogrammingpatter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129.16.157.67:1337/mediawiki-1.22.0/index.php/Category:Patter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opengl.org/sdk/docs/tutorials/TyphoonLabs/" TargetMode="External"/><Relationship Id="rId2" Type="http://schemas.openxmlformats.org/officeDocument/2006/relationships/hyperlink" Target="http://www.khrono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gamedevelopment.tutsplus.com/series/a-beginners-guide-to-coding-graphics-shaders--cms-83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gamedevelopment.tutsplus.com/tutorials/building-a-peer-to-peer-multiplayer-networked-game--gamedev-1007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udemy.com/unrealcour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Week seven was about the Decorator Pattern.</a:t>
            </a:r>
          </a:p>
          <a:p>
            <a:endParaRPr lang="en-US" sz="3200" dirty="0"/>
          </a:p>
          <a:p>
            <a:r>
              <a:rPr lang="en-US" sz="3200" dirty="0"/>
              <a:t>Inheritance can go a long way to building a collection of useful capabilities, but the decorator pattern makes it easy to add layers of complexity to simple things by aggregation and containment.  </a:t>
            </a:r>
          </a:p>
          <a:p>
            <a:endParaRPr lang="en-US" sz="3200" dirty="0"/>
          </a:p>
          <a:p>
            <a:r>
              <a:rPr lang="en-US" sz="3200" dirty="0"/>
              <a:t>In practice, I tend to use decorator to build up more complicated components for use in the component model.</a:t>
            </a:r>
          </a:p>
        </p:txBody>
      </p:sp>
    </p:spTree>
    <p:extLst>
      <p:ext uri="{BB962C8B-B14F-4D97-AF65-F5344CB8AC3E}">
        <p14:creationId xmlns:p14="http://schemas.microsoft.com/office/powerpoint/2010/main" val="264439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nine looked at another alternative to inheritance – the Component Model.</a:t>
            </a:r>
          </a:p>
          <a:p>
            <a:endParaRPr lang="en-US" sz="3200" dirty="0"/>
          </a:p>
          <a:p>
            <a:r>
              <a:rPr lang="en-US" sz="3200" dirty="0"/>
              <a:t>Plugging new capabilities in like Lego makes building up objects almost trivial, and restricting them to systems that care means that your game will still run blindingly fast, even if your components get complex.</a:t>
            </a:r>
          </a:p>
          <a:p>
            <a:endParaRPr lang="en-US" sz="3200" dirty="0"/>
          </a:p>
          <a:p>
            <a:r>
              <a:rPr lang="en-US" sz="3200" dirty="0"/>
              <a:t>Component is used by most of the major game engines, due to the ease of using it in a graphical environment.</a:t>
            </a:r>
          </a:p>
        </p:txBody>
      </p:sp>
    </p:spTree>
    <p:extLst>
      <p:ext uri="{BB962C8B-B14F-4D97-AF65-F5344CB8AC3E}">
        <p14:creationId xmlns:p14="http://schemas.microsoft.com/office/powerpoint/2010/main" val="178791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10 was about breaking the tie between control and the entities that they are intended to control.</a:t>
            </a:r>
          </a:p>
          <a:p>
            <a:endParaRPr lang="en-US" sz="3200" dirty="0"/>
          </a:p>
          <a:p>
            <a:r>
              <a:rPr lang="en-US" sz="3200" dirty="0"/>
              <a:t>BY not worrying about where commands come from, you can operate on a far simpler system.  </a:t>
            </a:r>
          </a:p>
          <a:p>
            <a:endParaRPr lang="en-US" sz="3200" dirty="0"/>
          </a:p>
          <a:p>
            <a:r>
              <a:rPr lang="en-US" sz="3200" dirty="0"/>
              <a:t>Breaking the dependencies between things is a very, very powerful capability.  Your world is reduced to sorting out the protocols between things – what messages can be sent, which is what object oriented was originally all about.</a:t>
            </a:r>
          </a:p>
        </p:txBody>
      </p:sp>
    </p:spTree>
    <p:extLst>
      <p:ext uri="{BB962C8B-B14F-4D97-AF65-F5344CB8AC3E}">
        <p14:creationId xmlns:p14="http://schemas.microsoft.com/office/powerpoint/2010/main" val="42694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11 was a bit different – we talked about the theory of AI behavior.  </a:t>
            </a:r>
          </a:p>
          <a:p>
            <a:endParaRPr lang="en-US" sz="3200" dirty="0"/>
          </a:p>
          <a:p>
            <a:r>
              <a:rPr lang="en-US" sz="3200" dirty="0"/>
              <a:t>Understanding WHY an AI controlled entity is doing something is the first step in determining WHAT it should do next, and will lead to your games having far more interesting behavior patterns than otherwise.</a:t>
            </a:r>
          </a:p>
          <a:p>
            <a:endParaRPr lang="en-US" sz="3200" dirty="0"/>
          </a:p>
          <a:p>
            <a:r>
              <a:rPr lang="en-US" sz="3200" dirty="0"/>
              <a:t>It also gives a useful framework for documenting the behavior – if you don’t know what it’s doing, or why, it’s next to impossible to code it.</a:t>
            </a:r>
          </a:p>
        </p:txBody>
      </p:sp>
    </p:spTree>
    <p:extLst>
      <p:ext uri="{BB962C8B-B14F-4D97-AF65-F5344CB8AC3E}">
        <p14:creationId xmlns:p14="http://schemas.microsoft.com/office/powerpoint/2010/main" val="385064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Week twelve introduced strategy pattern.</a:t>
            </a:r>
          </a:p>
          <a:p>
            <a:endParaRPr lang="en-US" sz="3200" dirty="0"/>
          </a:p>
          <a:p>
            <a:r>
              <a:rPr lang="en-US" sz="3200" dirty="0"/>
              <a:t>Encapsulating entire algorithms allows you to define a block of related behavior – say how to move, how to attack, etc. and replace that all in one fell swoop when circumstances in your game change.</a:t>
            </a:r>
          </a:p>
          <a:p>
            <a:endParaRPr lang="en-US" sz="3200" dirty="0"/>
          </a:p>
          <a:p>
            <a:r>
              <a:rPr lang="en-US" sz="3200" dirty="0"/>
              <a:t>Keeping that behavior together makes sure that you will have everything you need for one situation in one place.</a:t>
            </a:r>
          </a:p>
        </p:txBody>
      </p:sp>
    </p:spTree>
    <p:extLst>
      <p:ext uri="{BB962C8B-B14F-4D97-AF65-F5344CB8AC3E}">
        <p14:creationId xmlns:p14="http://schemas.microsoft.com/office/powerpoint/2010/main" val="8409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4031873"/>
          </a:xfrm>
          <a:prstGeom prst="rect">
            <a:avLst/>
          </a:prstGeom>
        </p:spPr>
        <p:txBody>
          <a:bodyPr wrap="square">
            <a:spAutoFit/>
          </a:bodyPr>
          <a:lstStyle/>
          <a:p>
            <a:r>
              <a:rPr lang="en-US" sz="3200" dirty="0"/>
              <a:t>Week thirteen we briefly looked at Procedural generation of dungeons.</a:t>
            </a:r>
          </a:p>
          <a:p>
            <a:endParaRPr lang="en-US" sz="3200" dirty="0"/>
          </a:p>
          <a:p>
            <a:r>
              <a:rPr lang="en-US" sz="3200" dirty="0"/>
              <a:t>Flood fill, A*, cellular automata, and more.</a:t>
            </a:r>
          </a:p>
          <a:p>
            <a:endParaRPr lang="en-US" sz="3200" dirty="0"/>
          </a:p>
          <a:p>
            <a:r>
              <a:rPr lang="en-US" sz="3200" dirty="0"/>
              <a:t>Building content on the fly can make a world of difference to your game, and everything from an endless runner to an MMO can make use of it.</a:t>
            </a:r>
          </a:p>
        </p:txBody>
      </p:sp>
    </p:spTree>
    <p:extLst>
      <p:ext uri="{BB962C8B-B14F-4D97-AF65-F5344CB8AC3E}">
        <p14:creationId xmlns:p14="http://schemas.microsoft.com/office/powerpoint/2010/main" val="42689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Summer studying</a:t>
            </a:r>
          </a:p>
          <a:p>
            <a:endParaRPr lang="en-US" sz="3200" dirty="0"/>
          </a:p>
          <a:p>
            <a:r>
              <a:rPr lang="en-US" sz="3200" dirty="0"/>
              <a:t>There are a lot of possible things you can do this summer.</a:t>
            </a:r>
          </a:p>
          <a:p>
            <a:endParaRPr lang="en-US" sz="3200" dirty="0"/>
          </a:p>
          <a:p>
            <a:r>
              <a:rPr lang="en-US" sz="3200" dirty="0"/>
              <a:t>Mostly, the 2</a:t>
            </a:r>
            <a:r>
              <a:rPr lang="en-US" sz="3200" baseline="30000" dirty="0"/>
              <a:t>nd</a:t>
            </a:r>
            <a:r>
              <a:rPr lang="en-US" sz="3200" dirty="0"/>
              <a:t> year profs expect that you spent most of the summer using an ice cream scoop on your head.</a:t>
            </a:r>
          </a:p>
          <a:p>
            <a:endParaRPr lang="en-US" sz="3200" dirty="0"/>
          </a:p>
          <a:p>
            <a:r>
              <a:rPr lang="en-US" sz="3200" dirty="0"/>
              <a:t>Please don’t do so.  (Melon ballers are much more effective, and will fit through your eye sockets)</a:t>
            </a:r>
          </a:p>
        </p:txBody>
      </p:sp>
    </p:spTree>
    <p:extLst>
      <p:ext uri="{BB962C8B-B14F-4D97-AF65-F5344CB8AC3E}">
        <p14:creationId xmlns:p14="http://schemas.microsoft.com/office/powerpoint/2010/main" val="396482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Summer studying</a:t>
            </a:r>
          </a:p>
          <a:p>
            <a:endParaRPr lang="en-US" sz="3200" dirty="0"/>
          </a:p>
          <a:p>
            <a:r>
              <a:rPr lang="en-US" sz="3200" dirty="0"/>
              <a:t>First term of next year, you’ll be doing C++ programming, using the same engine that was introduced to you in the math course.</a:t>
            </a:r>
          </a:p>
          <a:p>
            <a:endParaRPr lang="en-US" sz="3200" dirty="0"/>
          </a:p>
          <a:p>
            <a:r>
              <a:rPr lang="en-US" sz="3200" dirty="0"/>
              <a:t>Keep working on C++</a:t>
            </a:r>
          </a:p>
          <a:p>
            <a:endParaRPr lang="en-US" sz="3200" dirty="0"/>
          </a:p>
          <a:p>
            <a:r>
              <a:rPr lang="en-US" sz="3200" dirty="0"/>
              <a:t>I suggest you try to make sure that you’re coding something in C++ every week.</a:t>
            </a:r>
          </a:p>
          <a:p>
            <a:endParaRPr lang="en-US" sz="3200" dirty="0"/>
          </a:p>
          <a:p>
            <a:r>
              <a:rPr lang="en-US" sz="3200" dirty="0"/>
              <a:t>Yes, this is going to be hard, but it’s worth it.</a:t>
            </a:r>
          </a:p>
        </p:txBody>
      </p:sp>
    </p:spTree>
    <p:extLst>
      <p:ext uri="{BB962C8B-B14F-4D97-AF65-F5344CB8AC3E}">
        <p14:creationId xmlns:p14="http://schemas.microsoft.com/office/powerpoint/2010/main" val="89294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6494085"/>
          </a:xfrm>
          <a:prstGeom prst="rect">
            <a:avLst/>
          </a:prstGeom>
        </p:spPr>
        <p:txBody>
          <a:bodyPr wrap="square">
            <a:spAutoFit/>
          </a:bodyPr>
          <a:lstStyle/>
          <a:p>
            <a:r>
              <a:rPr lang="en-US" sz="3200" dirty="0"/>
              <a:t>Summer studying</a:t>
            </a:r>
          </a:p>
          <a:p>
            <a:endParaRPr lang="en-US" sz="3200" dirty="0"/>
          </a:p>
          <a:p>
            <a:r>
              <a:rPr lang="en-US" sz="3200" dirty="0">
                <a:hlinkClick r:id="rId2"/>
              </a:rPr>
              <a:t>https://github.com/vhf/free-programming-books/blob/master/free-programming-books.md</a:t>
            </a:r>
            <a:r>
              <a:rPr lang="en-US" sz="3200" dirty="0"/>
              <a:t> </a:t>
            </a:r>
          </a:p>
          <a:p>
            <a:endParaRPr lang="en-US" sz="3200" dirty="0"/>
          </a:p>
          <a:p>
            <a:r>
              <a:rPr lang="en-US" sz="3200" dirty="0"/>
              <a:t>has a LOT of good reading.</a:t>
            </a:r>
          </a:p>
          <a:p>
            <a:endParaRPr lang="en-US" sz="3200" dirty="0"/>
          </a:p>
          <a:p>
            <a:r>
              <a:rPr lang="en-US" sz="3200" dirty="0"/>
              <a:t>DO some.</a:t>
            </a:r>
          </a:p>
          <a:p>
            <a:endParaRPr lang="en-US" sz="3200" dirty="0"/>
          </a:p>
          <a:p>
            <a:r>
              <a:rPr lang="en-US" sz="3200" dirty="0"/>
              <a:t>Start with thinking in C++ by Bruce </a:t>
            </a:r>
            <a:r>
              <a:rPr lang="en-US" sz="3200" dirty="0" err="1"/>
              <a:t>Eckel</a:t>
            </a:r>
            <a:r>
              <a:rPr lang="en-US" sz="3200" dirty="0"/>
              <a:t>.</a:t>
            </a:r>
          </a:p>
          <a:p>
            <a:endParaRPr lang="en-US" sz="3200" dirty="0"/>
          </a:p>
          <a:p>
            <a:endParaRPr lang="en-US" sz="3200" dirty="0"/>
          </a:p>
        </p:txBody>
      </p:sp>
    </p:spTree>
    <p:extLst>
      <p:ext uri="{BB962C8B-B14F-4D97-AF65-F5344CB8AC3E}">
        <p14:creationId xmlns:p14="http://schemas.microsoft.com/office/powerpoint/2010/main" val="40901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Summer studying</a:t>
            </a:r>
          </a:p>
          <a:p>
            <a:endParaRPr lang="en-US" sz="3200" dirty="0"/>
          </a:p>
          <a:p>
            <a:r>
              <a:rPr lang="en-US" sz="3200" dirty="0"/>
              <a:t>Head to the game programming patterns website.</a:t>
            </a:r>
          </a:p>
          <a:p>
            <a:endParaRPr lang="en-US" sz="3200" dirty="0"/>
          </a:p>
          <a:p>
            <a:r>
              <a:rPr lang="en-US" sz="3200" dirty="0">
                <a:hlinkClick r:id="rId2"/>
              </a:rPr>
              <a:t>http://gameprogrammingpatterns.com/</a:t>
            </a:r>
            <a:endParaRPr lang="en-US" sz="3200" dirty="0"/>
          </a:p>
          <a:p>
            <a:endParaRPr lang="en-US" sz="3200" dirty="0"/>
          </a:p>
          <a:p>
            <a:r>
              <a:rPr lang="en-US" sz="3200" dirty="0"/>
              <a:t>Read through that.</a:t>
            </a:r>
          </a:p>
          <a:p>
            <a:endParaRPr lang="en-US" sz="3200" dirty="0"/>
          </a:p>
          <a:p>
            <a:endParaRPr lang="en-US" sz="3200" dirty="0"/>
          </a:p>
        </p:txBody>
      </p:sp>
    </p:spTree>
    <p:extLst>
      <p:ext uri="{BB962C8B-B14F-4D97-AF65-F5344CB8AC3E}">
        <p14:creationId xmlns:p14="http://schemas.microsoft.com/office/powerpoint/2010/main" val="319085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2505692"/>
            <a:ext cx="8228584" cy="3046988"/>
          </a:xfrm>
          <a:prstGeom prst="rect">
            <a:avLst/>
          </a:prstGeom>
        </p:spPr>
        <p:txBody>
          <a:bodyPr wrap="square">
            <a:spAutoFit/>
          </a:bodyPr>
          <a:lstStyle/>
          <a:p>
            <a:endParaRPr lang="en-US" sz="3200" dirty="0"/>
          </a:p>
          <a:p>
            <a:r>
              <a:rPr lang="en-US" sz="3200" dirty="0"/>
              <a:t>What did you learn…</a:t>
            </a:r>
          </a:p>
          <a:p>
            <a:endParaRPr lang="en-US" sz="3200" dirty="0"/>
          </a:p>
          <a:p>
            <a:r>
              <a:rPr lang="en-US" sz="3200" dirty="0"/>
              <a:t>What do you need to learn…</a:t>
            </a:r>
          </a:p>
          <a:p>
            <a:endParaRPr lang="en-US" sz="3200" dirty="0"/>
          </a:p>
          <a:p>
            <a:r>
              <a:rPr lang="en-US" sz="3200" dirty="0"/>
              <a:t>Time to play some games…</a:t>
            </a:r>
          </a:p>
        </p:txBody>
      </p:sp>
      <p:sp>
        <p:nvSpPr>
          <p:cNvPr id="9" name="Rectangle 8"/>
          <p:cNvSpPr/>
          <p:nvPr/>
        </p:nvSpPr>
        <p:spPr>
          <a:xfrm>
            <a:off x="757237" y="875742"/>
            <a:ext cx="7629526" cy="1446550"/>
          </a:xfrm>
          <a:prstGeom prst="rect">
            <a:avLst/>
          </a:prstGeom>
        </p:spPr>
        <p:txBody>
          <a:bodyPr wrap="square">
            <a:spAutoFit/>
          </a:bodyPr>
          <a:lstStyle/>
          <a:p>
            <a:pPr algn="ctr"/>
            <a:r>
              <a:rPr lang="en-US" sz="4400" dirty="0"/>
              <a:t>Welcome to the end of</a:t>
            </a:r>
          </a:p>
          <a:p>
            <a:pPr algn="ctr"/>
            <a:r>
              <a:rPr lang="en-US" sz="4400" dirty="0"/>
              <a:t>second semester.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Summer studying</a:t>
            </a:r>
          </a:p>
          <a:p>
            <a:endParaRPr lang="en-US" sz="3200" dirty="0"/>
          </a:p>
          <a:p>
            <a:r>
              <a:rPr lang="en-US" sz="3200" dirty="0"/>
              <a:t>Head to the game design patterns site as well</a:t>
            </a:r>
          </a:p>
          <a:p>
            <a:endParaRPr lang="en-US" sz="3200" dirty="0"/>
          </a:p>
          <a:p>
            <a:r>
              <a:rPr lang="en-US" sz="3200" dirty="0">
                <a:hlinkClick r:id="rId2"/>
              </a:rPr>
              <a:t>http://129.16.157.67:1337/mediawiki-1.22.0/index.php/Category:Patterns</a:t>
            </a:r>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80313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Summer studying</a:t>
            </a:r>
          </a:p>
          <a:p>
            <a:endParaRPr lang="en-US" sz="3200" dirty="0"/>
          </a:p>
          <a:p>
            <a:r>
              <a:rPr lang="en-US" sz="3200" dirty="0"/>
              <a:t>The critical thing is to NOT just spend time gaming.</a:t>
            </a:r>
          </a:p>
          <a:p>
            <a:endParaRPr lang="en-US" sz="3200" dirty="0"/>
          </a:p>
          <a:p>
            <a:r>
              <a:rPr lang="en-US" sz="3200" dirty="0"/>
              <a:t>If you’re playing a game, think about the menus, the screens, the rules, how it works.</a:t>
            </a:r>
          </a:p>
          <a:p>
            <a:endParaRPr lang="en-US" sz="3200" dirty="0"/>
          </a:p>
          <a:p>
            <a:r>
              <a:rPr lang="en-US" sz="3200" dirty="0"/>
              <a:t>Take notes.</a:t>
            </a:r>
          </a:p>
          <a:p>
            <a:endParaRPr lang="en-US" sz="3200" dirty="0"/>
          </a:p>
          <a:p>
            <a:r>
              <a:rPr lang="en-US" sz="3200" dirty="0"/>
              <a:t>Think about what was good, and what sucked.</a:t>
            </a:r>
          </a:p>
        </p:txBody>
      </p:sp>
    </p:spTree>
    <p:extLst>
      <p:ext uri="{BB962C8B-B14F-4D97-AF65-F5344CB8AC3E}">
        <p14:creationId xmlns:p14="http://schemas.microsoft.com/office/powerpoint/2010/main" val="246129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3539430"/>
          </a:xfrm>
          <a:prstGeom prst="rect">
            <a:avLst/>
          </a:prstGeom>
        </p:spPr>
        <p:txBody>
          <a:bodyPr wrap="square">
            <a:spAutoFit/>
          </a:bodyPr>
          <a:lstStyle/>
          <a:p>
            <a:r>
              <a:rPr lang="en-US" sz="3200" dirty="0"/>
              <a:t>Summer studying</a:t>
            </a:r>
          </a:p>
          <a:p>
            <a:endParaRPr lang="en-US" sz="3200" dirty="0"/>
          </a:p>
          <a:p>
            <a:r>
              <a:rPr lang="en-US" sz="3200" dirty="0"/>
              <a:t>I’ve linked the course outlines for the next couple of courses in the same folder as this doc.</a:t>
            </a:r>
          </a:p>
          <a:p>
            <a:endParaRPr lang="en-US" sz="3200" dirty="0"/>
          </a:p>
          <a:p>
            <a:r>
              <a:rPr lang="en-US" sz="3200" dirty="0"/>
              <a:t>The next few slides are going to aim you at some stuff to try to make them more survivable.</a:t>
            </a:r>
          </a:p>
        </p:txBody>
      </p:sp>
    </p:spTree>
    <p:extLst>
      <p:ext uri="{BB962C8B-B14F-4D97-AF65-F5344CB8AC3E}">
        <p14:creationId xmlns:p14="http://schemas.microsoft.com/office/powerpoint/2010/main" val="338508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Summer studying</a:t>
            </a:r>
          </a:p>
          <a:p>
            <a:endParaRPr lang="en-US" sz="3200" dirty="0"/>
          </a:p>
          <a:p>
            <a:r>
              <a:rPr lang="en-US" sz="3200" dirty="0"/>
              <a:t>Your first roadblock is Game and Graphics Computation II – Aka </a:t>
            </a:r>
            <a:r>
              <a:rPr lang="en-US" sz="3200" dirty="0" err="1"/>
              <a:t>Shaders</a:t>
            </a:r>
            <a:r>
              <a:rPr lang="en-US" sz="3200" dirty="0"/>
              <a:t>.</a:t>
            </a:r>
          </a:p>
          <a:p>
            <a:endParaRPr lang="en-US" sz="3200" dirty="0"/>
          </a:p>
          <a:p>
            <a:r>
              <a:rPr lang="en-US" sz="3200" dirty="0"/>
              <a:t>This course is aimed at 2D – everything from side </a:t>
            </a:r>
            <a:r>
              <a:rPr lang="en-US" sz="3200" dirty="0" err="1"/>
              <a:t>scrollers</a:t>
            </a:r>
            <a:r>
              <a:rPr lang="en-US" sz="3200" dirty="0"/>
              <a:t> to top down gaming.</a:t>
            </a:r>
          </a:p>
          <a:p>
            <a:endParaRPr lang="en-US" sz="3200" dirty="0"/>
          </a:p>
          <a:p>
            <a:r>
              <a:rPr lang="en-US" sz="3200" dirty="0"/>
              <a:t>So what do you need to read up on during the summer? </a:t>
            </a:r>
          </a:p>
        </p:txBody>
      </p:sp>
    </p:spTree>
    <p:extLst>
      <p:ext uri="{BB962C8B-B14F-4D97-AF65-F5344CB8AC3E}">
        <p14:creationId xmlns:p14="http://schemas.microsoft.com/office/powerpoint/2010/main" val="66770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Summer studying</a:t>
            </a:r>
          </a:p>
          <a:p>
            <a:endParaRPr lang="en-US" sz="3200" dirty="0"/>
          </a:p>
          <a:p>
            <a:r>
              <a:rPr lang="en-US" sz="3200" dirty="0"/>
              <a:t>A lot of this focuses on vector and matrix mathematics – Rotation, translation, scaling are at the heart of this.</a:t>
            </a:r>
          </a:p>
          <a:p>
            <a:endParaRPr lang="en-US" sz="3200" dirty="0"/>
          </a:p>
          <a:p>
            <a:r>
              <a:rPr lang="en-US" sz="3200" dirty="0"/>
              <a:t>Understanding the basic primitives, such as points, lines, triangles, quads will help as well.</a:t>
            </a:r>
          </a:p>
          <a:p>
            <a:endParaRPr lang="en-US" sz="3200" dirty="0"/>
          </a:p>
          <a:p>
            <a:r>
              <a:rPr lang="en-US" sz="3200" dirty="0"/>
              <a:t>Optimization is key, and learning to make good use of vertex and index arrays will help a lot.</a:t>
            </a:r>
          </a:p>
        </p:txBody>
      </p:sp>
    </p:spTree>
    <p:extLst>
      <p:ext uri="{BB962C8B-B14F-4D97-AF65-F5344CB8AC3E}">
        <p14:creationId xmlns:p14="http://schemas.microsoft.com/office/powerpoint/2010/main" val="191193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8" name="Rectangle 7"/>
          <p:cNvSpPr/>
          <p:nvPr/>
        </p:nvSpPr>
        <p:spPr>
          <a:xfrm>
            <a:off x="511655" y="665017"/>
            <a:ext cx="8228584" cy="4770537"/>
          </a:xfrm>
          <a:prstGeom prst="rect">
            <a:avLst/>
          </a:prstGeom>
        </p:spPr>
        <p:txBody>
          <a:bodyPr wrap="square">
            <a:spAutoFit/>
          </a:bodyPr>
          <a:lstStyle/>
          <a:p>
            <a:r>
              <a:rPr lang="en-US" sz="3200" dirty="0"/>
              <a:t>Summer studying</a:t>
            </a:r>
          </a:p>
          <a:p>
            <a:endParaRPr lang="en-US" sz="3200" dirty="0"/>
          </a:p>
          <a:p>
            <a:r>
              <a:rPr lang="en-US" sz="3200" dirty="0"/>
              <a:t>So where to go to figure this out?</a:t>
            </a:r>
          </a:p>
          <a:p>
            <a:endParaRPr lang="en-US" sz="3200" dirty="0"/>
          </a:p>
          <a:p>
            <a:r>
              <a:rPr lang="en-US" sz="3200" dirty="0"/>
              <a:t>Start here: </a:t>
            </a:r>
            <a:r>
              <a:rPr lang="en-CA" sz="3200" dirty="0">
                <a:latin typeface="Arial" panose="020B0604020202020204" pitchFamily="34" charset="0"/>
              </a:rPr>
              <a:t>OpenGL documentation found at: </a:t>
            </a:r>
            <a:r>
              <a:rPr lang="en-CA" sz="3200" dirty="0">
                <a:latin typeface="Arial" panose="020B0604020202020204" pitchFamily="34" charset="0"/>
                <a:hlinkClick r:id="rId2"/>
              </a:rPr>
              <a:t>http://www.khronos.org/</a:t>
            </a:r>
            <a:endParaRPr lang="en-CA" sz="3200" dirty="0">
              <a:latin typeface="Arial" panose="020B0604020202020204" pitchFamily="34" charset="0"/>
            </a:endParaRPr>
          </a:p>
          <a:p>
            <a:endParaRPr lang="en-CA" sz="3200" dirty="0">
              <a:latin typeface="Arial" panose="020B0604020202020204" pitchFamily="34" charset="0"/>
            </a:endParaRPr>
          </a:p>
          <a:p>
            <a:r>
              <a:rPr lang="en-CA" sz="3200" dirty="0">
                <a:latin typeface="Arial" panose="020B0604020202020204" pitchFamily="34" charset="0"/>
              </a:rPr>
              <a:t>There is an excellent tutorial at:</a:t>
            </a:r>
          </a:p>
          <a:p>
            <a:r>
              <a:rPr lang="en-US" sz="2400" dirty="0">
                <a:hlinkClick r:id="rId3"/>
              </a:rPr>
              <a:t>https://www.opengl.org/sdk/docs/tutorials/TyphoonLabs/</a:t>
            </a:r>
            <a:endParaRPr lang="en-US" sz="2400" dirty="0"/>
          </a:p>
          <a:p>
            <a:endParaRPr lang="en-US" sz="2400" dirty="0"/>
          </a:p>
        </p:txBody>
      </p:sp>
    </p:spTree>
    <p:extLst>
      <p:ext uri="{BB962C8B-B14F-4D97-AF65-F5344CB8AC3E}">
        <p14:creationId xmlns:p14="http://schemas.microsoft.com/office/powerpoint/2010/main" val="123196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511655" y="665017"/>
            <a:ext cx="8228584" cy="4955203"/>
          </a:xfrm>
          <a:prstGeom prst="rect">
            <a:avLst/>
          </a:prstGeom>
        </p:spPr>
        <p:txBody>
          <a:bodyPr wrap="square">
            <a:spAutoFit/>
          </a:bodyPr>
          <a:lstStyle/>
          <a:p>
            <a:r>
              <a:rPr lang="en-US" sz="3200" dirty="0"/>
              <a:t>Summer studying</a:t>
            </a:r>
          </a:p>
          <a:p>
            <a:endParaRPr lang="en-US" sz="3200" dirty="0"/>
          </a:p>
          <a:p>
            <a:r>
              <a:rPr lang="en-US" sz="3200" dirty="0"/>
              <a:t>Game and Graphic Computations III takes things from 2D into 3D.  Things get more complex, as you look at projection matrices, viewports and how the 3d word requires vector4’s and 4x4 matrices to manipulate.</a:t>
            </a:r>
          </a:p>
          <a:p>
            <a:endParaRPr lang="en-US" sz="3200" dirty="0"/>
          </a:p>
          <a:p>
            <a:r>
              <a:rPr lang="en-US" sz="3200" dirty="0"/>
              <a:t>Continue your reading here:</a:t>
            </a:r>
          </a:p>
          <a:p>
            <a:r>
              <a:rPr lang="en-US" sz="1400" dirty="0">
                <a:hlinkClick r:id="rId2"/>
              </a:rPr>
              <a:t>http://gamedevelopment.tutsplus.com/series/a-beginners-guide-to-coding-graphics-shaders--cms-834</a:t>
            </a:r>
            <a:endParaRPr lang="en-US" sz="1400" dirty="0"/>
          </a:p>
          <a:p>
            <a:endParaRPr lang="en-US" sz="1400" dirty="0"/>
          </a:p>
        </p:txBody>
      </p:sp>
    </p:spTree>
    <p:extLst>
      <p:ext uri="{BB962C8B-B14F-4D97-AF65-F5344CB8AC3E}">
        <p14:creationId xmlns:p14="http://schemas.microsoft.com/office/powerpoint/2010/main" val="107545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511655" y="665017"/>
            <a:ext cx="8228584" cy="6217087"/>
          </a:xfrm>
          <a:prstGeom prst="rect">
            <a:avLst/>
          </a:prstGeom>
        </p:spPr>
        <p:txBody>
          <a:bodyPr wrap="square">
            <a:spAutoFit/>
          </a:bodyPr>
          <a:lstStyle/>
          <a:p>
            <a:r>
              <a:rPr lang="en-US" sz="3200" dirty="0"/>
              <a:t>Summer studying</a:t>
            </a:r>
          </a:p>
          <a:p>
            <a:endParaRPr lang="en-US" sz="3200" dirty="0"/>
          </a:p>
          <a:p>
            <a:r>
              <a:rPr lang="en-US" sz="3200" dirty="0"/>
              <a:t>High Level Development and Game Programming III and IV will continue to stretch you.  HLD will have you working in small teams to build games, while GP III and IV will continue to enhance your C++ coding skills.</a:t>
            </a:r>
          </a:p>
          <a:p>
            <a:endParaRPr lang="en-US" sz="3200" dirty="0"/>
          </a:p>
          <a:p>
            <a:r>
              <a:rPr lang="en-US" sz="3200" dirty="0"/>
              <a:t>Level design will show you how to build things in Unreal, and along the way, you’ll also be learning how to build the 3d assets you’ll need in your games.</a:t>
            </a:r>
            <a:endParaRPr lang="en-US" sz="1400" dirty="0"/>
          </a:p>
          <a:p>
            <a:endParaRPr lang="en-US" sz="1400" dirty="0"/>
          </a:p>
        </p:txBody>
      </p:sp>
    </p:spTree>
    <p:extLst>
      <p:ext uri="{BB962C8B-B14F-4D97-AF65-F5344CB8AC3E}">
        <p14:creationId xmlns:p14="http://schemas.microsoft.com/office/powerpoint/2010/main" val="190777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8" name="Rectangle 7"/>
          <p:cNvSpPr/>
          <p:nvPr/>
        </p:nvSpPr>
        <p:spPr>
          <a:xfrm>
            <a:off x="511655" y="665017"/>
            <a:ext cx="8228584" cy="4801314"/>
          </a:xfrm>
          <a:prstGeom prst="rect">
            <a:avLst/>
          </a:prstGeom>
        </p:spPr>
        <p:txBody>
          <a:bodyPr wrap="square">
            <a:spAutoFit/>
          </a:bodyPr>
          <a:lstStyle/>
          <a:p>
            <a:r>
              <a:rPr lang="en-US" sz="3200" dirty="0"/>
              <a:t>Summer studying</a:t>
            </a:r>
          </a:p>
          <a:p>
            <a:endParaRPr lang="en-US" sz="3200" dirty="0"/>
          </a:p>
          <a:p>
            <a:r>
              <a:rPr lang="en-US" sz="3200" dirty="0"/>
              <a:t>For more on Networking, look here:</a:t>
            </a:r>
          </a:p>
          <a:p>
            <a:endParaRPr lang="en-US" sz="3200" dirty="0"/>
          </a:p>
          <a:p>
            <a:r>
              <a:rPr lang="en-US" sz="1200" dirty="0">
                <a:hlinkClick r:id="rId2"/>
              </a:rPr>
              <a:t>http://gamedevelopment.tutsplus.com/tutorials/building-a-peer-to-peer-multiplayer-networked-game--gamedev-10074</a:t>
            </a:r>
            <a:endParaRPr lang="en-US" sz="1200" dirty="0"/>
          </a:p>
          <a:p>
            <a:endParaRPr lang="en-US" sz="1200" dirty="0"/>
          </a:p>
          <a:p>
            <a:endParaRPr lang="en-US" sz="1200" dirty="0"/>
          </a:p>
          <a:p>
            <a:r>
              <a:rPr lang="en-US" sz="3200" dirty="0">
                <a:solidFill>
                  <a:prstClr val="black"/>
                </a:solidFill>
              </a:rPr>
              <a:t>The tutorial there uses Flash to get it’s point across, which you should all be familiar with by now.</a:t>
            </a:r>
          </a:p>
          <a:p>
            <a:endParaRPr lang="en-US" sz="3200" dirty="0">
              <a:solidFill>
                <a:prstClr val="black"/>
              </a:solidFill>
            </a:endParaRPr>
          </a:p>
          <a:p>
            <a:endParaRPr lang="en-US" sz="1400" dirty="0"/>
          </a:p>
        </p:txBody>
      </p:sp>
    </p:spTree>
    <p:extLst>
      <p:ext uri="{BB962C8B-B14F-4D97-AF65-F5344CB8AC3E}">
        <p14:creationId xmlns:p14="http://schemas.microsoft.com/office/powerpoint/2010/main" val="2213467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8" name="Rectangle 7"/>
          <p:cNvSpPr/>
          <p:nvPr/>
        </p:nvSpPr>
        <p:spPr>
          <a:xfrm>
            <a:off x="511655" y="490321"/>
            <a:ext cx="8228584" cy="6217087"/>
          </a:xfrm>
          <a:prstGeom prst="rect">
            <a:avLst/>
          </a:prstGeom>
        </p:spPr>
        <p:txBody>
          <a:bodyPr wrap="square">
            <a:spAutoFit/>
          </a:bodyPr>
          <a:lstStyle/>
          <a:p>
            <a:r>
              <a:rPr lang="en-US" sz="3200" dirty="0"/>
              <a:t>Summer studying</a:t>
            </a:r>
          </a:p>
          <a:p>
            <a:endParaRPr lang="en-US" sz="3200" dirty="0"/>
          </a:p>
          <a:p>
            <a:r>
              <a:rPr lang="en-US" sz="3200" dirty="0"/>
              <a:t>You’ll also be doing Unreal Engine next year.</a:t>
            </a:r>
          </a:p>
          <a:p>
            <a:endParaRPr lang="en-US" sz="3200" dirty="0">
              <a:solidFill>
                <a:prstClr val="black"/>
              </a:solidFill>
            </a:endParaRPr>
          </a:p>
          <a:p>
            <a:r>
              <a:rPr lang="en-US" sz="3200" dirty="0">
                <a:solidFill>
                  <a:prstClr val="black"/>
                </a:solidFill>
                <a:hlinkClick r:id="rId2"/>
              </a:rPr>
              <a:t>https://www.udemy.com/unrealcourse/</a:t>
            </a:r>
            <a:endParaRPr lang="en-US" sz="3200" dirty="0">
              <a:solidFill>
                <a:prstClr val="black"/>
              </a:solidFill>
            </a:endParaRPr>
          </a:p>
          <a:p>
            <a:endParaRPr lang="en-US" sz="3200" dirty="0">
              <a:solidFill>
                <a:prstClr val="black"/>
              </a:solidFill>
            </a:endParaRPr>
          </a:p>
          <a:p>
            <a:r>
              <a:rPr lang="en-US" sz="3200" dirty="0">
                <a:solidFill>
                  <a:prstClr val="black"/>
                </a:solidFill>
              </a:rPr>
              <a:t>is $15, and has over 50 hours of video lectures on using unreal and C++.  It doesn’t assume you know anything.</a:t>
            </a:r>
          </a:p>
          <a:p>
            <a:endParaRPr lang="en-US" sz="3200" dirty="0">
              <a:solidFill>
                <a:prstClr val="black"/>
              </a:solidFill>
            </a:endParaRPr>
          </a:p>
          <a:p>
            <a:r>
              <a:rPr lang="en-US" sz="3200" dirty="0">
                <a:solidFill>
                  <a:prstClr val="black"/>
                </a:solidFill>
              </a:rPr>
              <a:t>For Unity: (also $</a:t>
            </a:r>
            <a:r>
              <a:rPr lang="en-US" sz="3200">
                <a:solidFill>
                  <a:prstClr val="black"/>
                </a:solidFill>
              </a:rPr>
              <a:t>15)  40+ </a:t>
            </a:r>
            <a:r>
              <a:rPr lang="en-US" sz="3200" dirty="0">
                <a:solidFill>
                  <a:prstClr val="black"/>
                </a:solidFill>
              </a:rPr>
              <a:t>hours on </a:t>
            </a:r>
            <a:r>
              <a:rPr lang="en-US" sz="3200">
                <a:solidFill>
                  <a:prstClr val="black"/>
                </a:solidFill>
              </a:rPr>
              <a:t>C#/Unity</a:t>
            </a:r>
            <a:endParaRPr lang="en-US" sz="3200" dirty="0">
              <a:solidFill>
                <a:prstClr val="black"/>
              </a:solidFill>
            </a:endParaRPr>
          </a:p>
          <a:p>
            <a:r>
              <a:rPr lang="en-US" sz="3200" dirty="0">
                <a:solidFill>
                  <a:prstClr val="black"/>
                </a:solidFill>
              </a:rPr>
              <a:t>https://www.udemy.com/unitycourse/</a:t>
            </a:r>
            <a:endParaRPr lang="en-US" sz="1400" dirty="0"/>
          </a:p>
        </p:txBody>
      </p:sp>
    </p:spTree>
    <p:extLst>
      <p:ext uri="{BB962C8B-B14F-4D97-AF65-F5344CB8AC3E}">
        <p14:creationId xmlns:p14="http://schemas.microsoft.com/office/powerpoint/2010/main" val="50129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What did you learn this term?</a:t>
            </a:r>
          </a:p>
          <a:p>
            <a:endParaRPr lang="en-US" sz="3200" dirty="0"/>
          </a:p>
          <a:p>
            <a:r>
              <a:rPr lang="en-US" sz="3200" dirty="0"/>
              <a:t>We covered a lot of topics, some deeper than others, and some may have seemed redundant when compared with others.</a:t>
            </a:r>
          </a:p>
          <a:p>
            <a:endParaRPr lang="en-US" sz="3200" dirty="0"/>
          </a:p>
          <a:p>
            <a:r>
              <a:rPr lang="en-US" sz="3200" dirty="0"/>
              <a:t>They are all useful.</a:t>
            </a:r>
          </a:p>
          <a:p>
            <a:endParaRPr lang="en-US" sz="3200" dirty="0"/>
          </a:p>
          <a:p>
            <a:r>
              <a:rPr lang="en-US" sz="3200" dirty="0"/>
              <a:t>Here’s why</a:t>
            </a:r>
          </a:p>
        </p:txBody>
      </p:sp>
    </p:spTree>
    <p:extLst>
      <p:ext uri="{BB962C8B-B14F-4D97-AF65-F5344CB8AC3E}">
        <p14:creationId xmlns:p14="http://schemas.microsoft.com/office/powerpoint/2010/main" val="328462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8" name="Rectangle 7"/>
          <p:cNvSpPr/>
          <p:nvPr/>
        </p:nvSpPr>
        <p:spPr>
          <a:xfrm>
            <a:off x="511655" y="665017"/>
            <a:ext cx="8228584" cy="3046988"/>
          </a:xfrm>
          <a:prstGeom prst="rect">
            <a:avLst/>
          </a:prstGeom>
        </p:spPr>
        <p:txBody>
          <a:bodyPr wrap="square">
            <a:spAutoFit/>
          </a:bodyPr>
          <a:lstStyle/>
          <a:p>
            <a:r>
              <a:rPr lang="en-US" sz="3200" dirty="0"/>
              <a:t>Summer studying</a:t>
            </a:r>
          </a:p>
          <a:p>
            <a:endParaRPr lang="en-US" sz="3200" dirty="0"/>
          </a:p>
          <a:p>
            <a:r>
              <a:rPr lang="en-US" sz="3200" dirty="0"/>
              <a:t>That’s about it for now. Read, keep coding, and analyze the games you do play.</a:t>
            </a:r>
          </a:p>
          <a:p>
            <a:endParaRPr lang="en-US" sz="3200" dirty="0"/>
          </a:p>
          <a:p>
            <a:endParaRPr lang="en-US" sz="3200"/>
          </a:p>
        </p:txBody>
      </p:sp>
    </p:spTree>
    <p:extLst>
      <p:ext uri="{BB962C8B-B14F-4D97-AF65-F5344CB8AC3E}">
        <p14:creationId xmlns:p14="http://schemas.microsoft.com/office/powerpoint/2010/main" val="317393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one we took a look at a game engine, and started in on model view controller.</a:t>
            </a:r>
          </a:p>
          <a:p>
            <a:endParaRPr lang="en-US" sz="3200" dirty="0"/>
          </a:p>
          <a:p>
            <a:r>
              <a:rPr lang="en-US" sz="3200" dirty="0"/>
              <a:t>MVC is in use everywhere. You ARE going to encounter this pattern throughout your game development career.</a:t>
            </a:r>
          </a:p>
          <a:p>
            <a:endParaRPr lang="en-US" sz="3200" dirty="0"/>
          </a:p>
          <a:p>
            <a:r>
              <a:rPr lang="en-US" sz="3200" dirty="0"/>
              <a:t>Separating the data and logic from input sources and rendering of that data is critical.</a:t>
            </a:r>
          </a:p>
          <a:p>
            <a:endParaRPr lang="en-US" sz="3200" dirty="0"/>
          </a:p>
          <a:p>
            <a:r>
              <a:rPr lang="en-US" sz="3200" dirty="0"/>
              <a:t>Think an MMO – the inputs, and rendering take place remotely from the data and logic…</a:t>
            </a:r>
          </a:p>
        </p:txBody>
      </p:sp>
    </p:spTree>
    <p:extLst>
      <p:ext uri="{BB962C8B-B14F-4D97-AF65-F5344CB8AC3E}">
        <p14:creationId xmlns:p14="http://schemas.microsoft.com/office/powerpoint/2010/main" val="35594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two was about screens and menu systems.</a:t>
            </a:r>
          </a:p>
          <a:p>
            <a:endParaRPr lang="en-US" sz="3200" dirty="0"/>
          </a:p>
          <a:p>
            <a:r>
              <a:rPr lang="en-US" sz="3200" dirty="0"/>
              <a:t>I challenge you to find me a game today that doesn’t have at least two screens and one menu.</a:t>
            </a:r>
          </a:p>
          <a:p>
            <a:endParaRPr lang="en-US" sz="3200" dirty="0"/>
          </a:p>
          <a:p>
            <a:r>
              <a:rPr lang="en-US" sz="3200" dirty="0"/>
              <a:t>What you learned in this lesson is going to help you think more about how to structure your games, and how to ensure that the user has an easy to understand flow through the screens in it.</a:t>
            </a:r>
          </a:p>
        </p:txBody>
      </p:sp>
    </p:spTree>
    <p:extLst>
      <p:ext uri="{BB962C8B-B14F-4D97-AF65-F5344CB8AC3E}">
        <p14:creationId xmlns:p14="http://schemas.microsoft.com/office/powerpoint/2010/main" val="275689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3539430"/>
          </a:xfrm>
          <a:prstGeom prst="rect">
            <a:avLst/>
          </a:prstGeom>
        </p:spPr>
        <p:txBody>
          <a:bodyPr wrap="square">
            <a:spAutoFit/>
          </a:bodyPr>
          <a:lstStyle/>
          <a:p>
            <a:r>
              <a:rPr lang="en-US" sz="3200" dirty="0"/>
              <a:t>Week three was about producer consumer.</a:t>
            </a:r>
          </a:p>
          <a:p>
            <a:endParaRPr lang="en-US" sz="3200" dirty="0"/>
          </a:p>
          <a:p>
            <a:r>
              <a:rPr lang="en-US" sz="3200" dirty="0"/>
              <a:t>This was here as a lead into to threading and networking – things happening at different speeds or at unpredictable times need a way to isolate things, and producer consumer leads us down the path to a solution.</a:t>
            </a:r>
          </a:p>
        </p:txBody>
      </p:sp>
    </p:spTree>
    <p:extLst>
      <p:ext uri="{BB962C8B-B14F-4D97-AF65-F5344CB8AC3E}">
        <p14:creationId xmlns:p14="http://schemas.microsoft.com/office/powerpoint/2010/main" val="396845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Week four covered threading.</a:t>
            </a:r>
          </a:p>
          <a:p>
            <a:endParaRPr lang="en-US" sz="3200" dirty="0"/>
          </a:p>
          <a:p>
            <a:r>
              <a:rPr lang="en-US" sz="3200" dirty="0"/>
              <a:t>Doing multiple things at once is important.  Even though platforms like Unity make threading difficult, it’s still possible, and you are going to encounter threads.</a:t>
            </a:r>
          </a:p>
          <a:p>
            <a:endParaRPr lang="en-US" sz="3200" dirty="0"/>
          </a:p>
          <a:p>
            <a:r>
              <a:rPr lang="en-US" sz="3200" dirty="0"/>
              <a:t>Designing your games from the beginning to support multiple threads will go a LONG way to make your programs more robust.</a:t>
            </a:r>
          </a:p>
        </p:txBody>
      </p:sp>
    </p:spTree>
    <p:extLst>
      <p:ext uri="{BB962C8B-B14F-4D97-AF65-F5344CB8AC3E}">
        <p14:creationId xmlns:p14="http://schemas.microsoft.com/office/powerpoint/2010/main" val="364702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Week five was the Command Pattern.</a:t>
            </a:r>
          </a:p>
          <a:p>
            <a:endParaRPr lang="en-US" sz="3200" dirty="0"/>
          </a:p>
          <a:p>
            <a:r>
              <a:rPr lang="en-US" sz="3200" dirty="0"/>
              <a:t>Decoupling existing reusable components from the actions they need to do means that you can add capabilities far faster than otherwise.</a:t>
            </a:r>
          </a:p>
          <a:p>
            <a:endParaRPr lang="en-US" sz="3200" dirty="0"/>
          </a:p>
          <a:p>
            <a:r>
              <a:rPr lang="en-US" sz="3200" dirty="0"/>
              <a:t>It minimizes the things that need to change, and allows reuse of command capabilities in different areas, such as clicking vs hotkey triggers for commands…</a:t>
            </a:r>
          </a:p>
        </p:txBody>
      </p:sp>
    </p:spTree>
    <p:extLst>
      <p:ext uri="{BB962C8B-B14F-4D97-AF65-F5344CB8AC3E}">
        <p14:creationId xmlns:p14="http://schemas.microsoft.com/office/powerpoint/2010/main" val="375371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Week 6 We took a look back at Singleton and introduced Observer.</a:t>
            </a:r>
          </a:p>
          <a:p>
            <a:endParaRPr lang="en-US" sz="3200" dirty="0"/>
          </a:p>
          <a:p>
            <a:r>
              <a:rPr lang="en-US" sz="3200" dirty="0"/>
              <a:t>Singleton is controversial, but useful for things that you really don’t want to have more than one of.</a:t>
            </a:r>
          </a:p>
          <a:p>
            <a:endParaRPr lang="en-US" sz="3200" dirty="0"/>
          </a:p>
          <a:p>
            <a:r>
              <a:rPr lang="en-US" sz="3200" dirty="0"/>
              <a:t>Linking things together with Observer minimizes the amount of messaging that needs to go back and forth in your program, and that speeds things up, leaving CPU time for more interesting things.</a:t>
            </a:r>
          </a:p>
        </p:txBody>
      </p:sp>
    </p:spTree>
    <p:extLst>
      <p:ext uri="{BB962C8B-B14F-4D97-AF65-F5344CB8AC3E}">
        <p14:creationId xmlns:p14="http://schemas.microsoft.com/office/powerpoint/2010/main" val="314143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30054</TotalTime>
  <Words>1647</Words>
  <Application>Microsoft Office PowerPoint</Application>
  <PresentationFormat>On-screen Show (4:3)</PresentationFormat>
  <Paragraphs>221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121</cp:revision>
  <cp:lastPrinted>2014-12-18T00:01:30Z</cp:lastPrinted>
  <dcterms:created xsi:type="dcterms:W3CDTF">2013-08-13T00:38:38Z</dcterms:created>
  <dcterms:modified xsi:type="dcterms:W3CDTF">2017-04-24T01:00:42Z</dcterms:modified>
</cp:coreProperties>
</file>