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Audiowide"/>
      <p:regular r:id="rId14"/>
    </p:embeddedFont>
    <p:embeddedFont>
      <p:font typeface="Quattrocento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QuattrocentoSans-regular.fntdata"/><Relationship Id="rId14" Type="http://schemas.openxmlformats.org/officeDocument/2006/relationships/font" Target="fonts/Audiowide-regular.fntdata"/><Relationship Id="rId17" Type="http://schemas.openxmlformats.org/officeDocument/2006/relationships/font" Target="fonts/QuattrocentoSans-italic.fntdata"/><Relationship Id="rId16" Type="http://schemas.openxmlformats.org/officeDocument/2006/relationships/font" Target="fonts/Quattrocento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Quattrocento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9f6747b2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229f6747b2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229f6747b21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9f6747b21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229f6747b21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29f6747b21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nvSpPr>
        <p:spPr>
          <a:xfrm>
            <a:off x="3057832" y="5466339"/>
            <a:ext cx="60960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pic>
        <p:nvPicPr>
          <p:cNvPr id="60" name="Google Shape;60;p13"/>
          <p:cNvPicPr preferRelativeResize="0"/>
          <p:nvPr/>
        </p:nvPicPr>
        <p:blipFill rotWithShape="1">
          <a:blip r:embed="rId3">
            <a:alphaModFix/>
          </a:blip>
          <a:srcRect b="0" l="0" r="0" t="0"/>
          <a:stretch/>
        </p:blipFill>
        <p:spPr>
          <a:xfrm>
            <a:off x="4459908" y="1022122"/>
            <a:ext cx="3291847" cy="3291847"/>
          </a:xfrm>
          <a:prstGeom prst="rect">
            <a:avLst/>
          </a:prstGeom>
          <a:noFill/>
          <a:ln>
            <a:noFill/>
          </a:ln>
        </p:spPr>
      </p:pic>
      <p:sp>
        <p:nvSpPr>
          <p:cNvPr id="61" name="Google Shape;61;p13"/>
          <p:cNvSpPr txBox="1"/>
          <p:nvPr/>
        </p:nvSpPr>
        <p:spPr>
          <a:xfrm>
            <a:off x="3399974" y="4131027"/>
            <a:ext cx="5645703"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6600" u="none" cap="none" strike="noStrike">
                <a:solidFill>
                  <a:schemeClr val="dk1"/>
                </a:solidFill>
                <a:latin typeface="Audiowide"/>
                <a:ea typeface="Audiowide"/>
                <a:cs typeface="Audiowide"/>
                <a:sym typeface="Audiowide"/>
              </a:rPr>
              <a:t>EcomVerse</a:t>
            </a:r>
            <a:endParaRPr b="1" sz="6600">
              <a:solidFill>
                <a:schemeClr val="dk1"/>
              </a:solidFill>
              <a:latin typeface="Audiowide"/>
              <a:ea typeface="Audiowide"/>
              <a:cs typeface="Audiowide"/>
              <a:sym typeface="Audiowi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nvSpPr>
        <p:spPr>
          <a:xfrm>
            <a:off x="2620296" y="457877"/>
            <a:ext cx="7216877"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6600">
                <a:solidFill>
                  <a:schemeClr val="dk1"/>
                </a:solidFill>
                <a:latin typeface="Calibri"/>
                <a:ea typeface="Calibri"/>
                <a:cs typeface="Calibri"/>
                <a:sym typeface="Calibri"/>
              </a:rPr>
              <a:t>What Is EcomVerse?</a:t>
            </a:r>
            <a:br>
              <a:rPr lang="en-IN" sz="6600">
                <a:solidFill>
                  <a:schemeClr val="dk1"/>
                </a:solidFill>
                <a:latin typeface="Calibri"/>
                <a:ea typeface="Calibri"/>
                <a:cs typeface="Calibri"/>
                <a:sym typeface="Calibri"/>
              </a:rPr>
            </a:br>
            <a:r>
              <a:rPr lang="en-IN" sz="1800">
                <a:solidFill>
                  <a:schemeClr val="dk1"/>
                </a:solidFill>
                <a:latin typeface="Calibri"/>
                <a:ea typeface="Calibri"/>
                <a:cs typeface="Calibri"/>
                <a:sym typeface="Calibri"/>
              </a:rPr>
              <a:t>The Future of 3D E- commerce</a:t>
            </a:r>
            <a:endParaRPr sz="1800">
              <a:solidFill>
                <a:schemeClr val="dk1"/>
              </a:solidFill>
              <a:latin typeface="Calibri"/>
              <a:ea typeface="Calibri"/>
              <a:cs typeface="Calibri"/>
              <a:sym typeface="Calibri"/>
            </a:endParaRPr>
          </a:p>
        </p:txBody>
      </p:sp>
      <p:sp>
        <p:nvSpPr>
          <p:cNvPr id="68" name="Google Shape;68;p14"/>
          <p:cNvSpPr txBox="1"/>
          <p:nvPr/>
        </p:nvSpPr>
        <p:spPr>
          <a:xfrm>
            <a:off x="2192593" y="2589385"/>
            <a:ext cx="80724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n-IN" sz="1800">
                <a:solidFill>
                  <a:schemeClr val="dk1"/>
                </a:solidFill>
              </a:rPr>
              <a:t>EcomVerse </a:t>
            </a:r>
            <a:r>
              <a:rPr lang="en-IN" sz="1800">
                <a:solidFill>
                  <a:schemeClr val="dk1"/>
                </a:solidFill>
              </a:rPr>
              <a:t>is an innovative project that aims to combine the power of metaverse and ecommerce. The basic idea behind </a:t>
            </a:r>
            <a:r>
              <a:rPr b="1" lang="en-IN" sz="1800">
                <a:solidFill>
                  <a:schemeClr val="dk1"/>
                </a:solidFill>
              </a:rPr>
              <a:t>EcomVerse </a:t>
            </a:r>
            <a:r>
              <a:rPr lang="en-IN" sz="1800">
                <a:solidFill>
                  <a:schemeClr val="dk1"/>
                </a:solidFill>
              </a:rPr>
              <a:t>is to create a virtual world that mimics the real world, but with added layers of interactivity and engagement. Fully immersive 3D environment where customers can browse, interact with products and shop like never before.</a:t>
            </a:r>
            <a:endParaRPr sz="1800">
              <a:solidFill>
                <a:schemeClr val="dk1"/>
              </a:solidFill>
            </a:endParaRPr>
          </a:p>
          <a:p>
            <a:pPr indent="0" lvl="0" marL="0" marR="0" rtl="0" algn="l">
              <a:spcBef>
                <a:spcPts val="0"/>
              </a:spcBef>
              <a:spcAft>
                <a:spcPts val="0"/>
              </a:spcAft>
              <a:buClr>
                <a:schemeClr val="dk1"/>
              </a:buClr>
              <a:buSzPts val="2000"/>
              <a:buFont typeface="Calibri"/>
              <a:buNone/>
            </a:pPr>
            <a:r>
              <a:t/>
            </a:r>
            <a:endParaRPr sz="1800">
              <a:solidFill>
                <a:schemeClr val="dk1"/>
              </a:solidFill>
            </a:endParaRPr>
          </a:p>
          <a:p>
            <a:pPr indent="0" lvl="0" marL="0" marR="0" rtl="0" algn="l">
              <a:spcBef>
                <a:spcPts val="0"/>
              </a:spcBef>
              <a:spcAft>
                <a:spcPts val="0"/>
              </a:spcAft>
              <a:buClr>
                <a:schemeClr val="dk1"/>
              </a:buClr>
              <a:buSzPts val="2000"/>
              <a:buFont typeface="Calibri"/>
              <a:buNone/>
            </a:pPr>
            <a:r>
              <a:rPr lang="en-IN" sz="1800">
                <a:solidFill>
                  <a:schemeClr val="dk1"/>
                </a:solidFill>
              </a:rPr>
              <a:t>The metaverse is a virtual space that allows users to interact with a computer-generated environment in real-time. It is a fully immersive and interactive world that can be accessed through a variety of devices such as virtual reality headsets, computers, and mobile devices.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5"/>
          <p:cNvSpPr/>
          <p:nvPr/>
        </p:nvSpPr>
        <p:spPr>
          <a:xfrm>
            <a:off x="4547148" y="120134"/>
            <a:ext cx="3108543"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5400">
                <a:solidFill>
                  <a:schemeClr val="dk1"/>
                </a:solidFill>
                <a:latin typeface="Arial"/>
                <a:ea typeface="Arial"/>
                <a:cs typeface="Arial"/>
                <a:sym typeface="Arial"/>
              </a:rPr>
              <a:t>Problems</a:t>
            </a:r>
            <a:endParaRPr sz="5400">
              <a:solidFill>
                <a:schemeClr val="dk1"/>
              </a:solidFill>
              <a:latin typeface="Arial"/>
              <a:ea typeface="Arial"/>
              <a:cs typeface="Arial"/>
              <a:sym typeface="Arial"/>
            </a:endParaRPr>
          </a:p>
        </p:txBody>
      </p:sp>
      <p:sp>
        <p:nvSpPr>
          <p:cNvPr id="75" name="Google Shape;75;p15"/>
          <p:cNvSpPr txBox="1"/>
          <p:nvPr/>
        </p:nvSpPr>
        <p:spPr>
          <a:xfrm>
            <a:off x="993058" y="1345261"/>
            <a:ext cx="10402500" cy="31074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700"/>
              </a:spcBef>
              <a:spcAft>
                <a:spcPts val="0"/>
              </a:spcAft>
              <a:buClr>
                <a:schemeClr val="dk1"/>
              </a:buClr>
              <a:buSzPts val="1400"/>
              <a:buChar char="●"/>
            </a:pPr>
            <a:r>
              <a:rPr lang="en-IN" sz="2100">
                <a:solidFill>
                  <a:schemeClr val="dk1"/>
                </a:solidFill>
                <a:latin typeface="Quattrocento Sans"/>
                <a:ea typeface="Quattrocento Sans"/>
                <a:cs typeface="Quattrocento Sans"/>
                <a:sym typeface="Quattrocento Sans"/>
              </a:rPr>
              <a:t>Customers may not be able to get an accurate idea of a product's size, shape, texture and other features with just 2D images, leading to returns due to dissatisfaction.</a:t>
            </a:r>
            <a:endParaRPr sz="2100">
              <a:solidFill>
                <a:schemeClr val="dk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chemeClr val="dk1"/>
              </a:buClr>
              <a:buSzPts val="1400"/>
              <a:buChar char="●"/>
            </a:pPr>
            <a:r>
              <a:rPr lang="en-IN" sz="2100">
                <a:solidFill>
                  <a:schemeClr val="dk1"/>
                </a:solidFill>
                <a:latin typeface="Quattrocento Sans"/>
                <a:ea typeface="Quattrocento Sans"/>
                <a:cs typeface="Quattrocento Sans"/>
                <a:sym typeface="Quattrocento Sans"/>
              </a:rPr>
              <a:t>Traditional e-commerce has limited customer engagement.</a:t>
            </a:r>
            <a:endParaRPr sz="2100">
              <a:solidFill>
                <a:schemeClr val="dk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chemeClr val="dk1"/>
              </a:buClr>
              <a:buSzPts val="1400"/>
              <a:buChar char="●"/>
            </a:pPr>
            <a:r>
              <a:rPr lang="en-IN" sz="2100">
                <a:solidFill>
                  <a:schemeClr val="dk1"/>
                </a:solidFill>
                <a:latin typeface="Quattrocento Sans"/>
                <a:ea typeface="Quattrocento Sans"/>
                <a:cs typeface="Quattrocento Sans"/>
                <a:sym typeface="Quattrocento Sans"/>
              </a:rPr>
              <a:t>3D e-commerce offers the ability to view products from various angles and zoom in and out.</a:t>
            </a:r>
            <a:endParaRPr sz="2100">
              <a:solidFill>
                <a:schemeClr val="dk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chemeClr val="dk1"/>
              </a:buClr>
              <a:buSzPts val="1400"/>
              <a:buChar char="●"/>
            </a:pPr>
            <a:r>
              <a:rPr lang="en-IN" sz="2100">
                <a:solidFill>
                  <a:schemeClr val="dk1"/>
                </a:solidFill>
                <a:latin typeface="Quattrocento Sans"/>
                <a:ea typeface="Quattrocento Sans"/>
                <a:cs typeface="Quattrocento Sans"/>
                <a:sym typeface="Quattrocento Sans"/>
              </a:rPr>
              <a:t>Interact with the product in a virtual environment.</a:t>
            </a:r>
            <a:endParaRPr sz="2100">
              <a:solidFill>
                <a:schemeClr val="dk1"/>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chemeClr val="dk1"/>
              </a:buClr>
              <a:buSzPts val="1400"/>
              <a:buChar char="●"/>
            </a:pPr>
            <a:r>
              <a:rPr lang="en-IN" sz="2100">
                <a:solidFill>
                  <a:schemeClr val="dk1"/>
                </a:solidFill>
                <a:latin typeface="Quattrocento Sans"/>
                <a:ea typeface="Quattrocento Sans"/>
                <a:cs typeface="Quattrocento Sans"/>
                <a:sym typeface="Quattrocento Sans"/>
              </a:rPr>
              <a:t>It is difficult for customers to imagine and personalize products.</a:t>
            </a:r>
            <a:endParaRPr sz="2100">
              <a:solidFill>
                <a:schemeClr val="dk1"/>
              </a:solidFill>
              <a:latin typeface="Quattrocento Sans"/>
              <a:ea typeface="Quattrocento Sans"/>
              <a:cs typeface="Quattrocento Sans"/>
              <a:sym typeface="Quattrocento Sans"/>
            </a:endParaRPr>
          </a:p>
          <a:p>
            <a:pPr indent="-342900" lvl="0" marL="342900" marR="0" rtl="0" algn="l">
              <a:spcBef>
                <a:spcPts val="700"/>
              </a:spcBef>
              <a:spcAft>
                <a:spcPts val="0"/>
              </a:spcAft>
              <a:buNone/>
            </a:pPr>
            <a:r>
              <a:t/>
            </a:r>
            <a:endParaRPr sz="21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6"/>
          <p:cNvSpPr/>
          <p:nvPr/>
        </p:nvSpPr>
        <p:spPr>
          <a:xfrm>
            <a:off x="4585619" y="107434"/>
            <a:ext cx="303159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5400">
                <a:solidFill>
                  <a:schemeClr val="dk1"/>
                </a:solidFill>
                <a:latin typeface="Arial"/>
                <a:ea typeface="Arial"/>
                <a:cs typeface="Arial"/>
                <a:sym typeface="Arial"/>
              </a:rPr>
              <a:t>Solutions</a:t>
            </a:r>
            <a:endParaRPr sz="5400">
              <a:solidFill>
                <a:schemeClr val="dk1"/>
              </a:solidFill>
              <a:latin typeface="Arial"/>
              <a:ea typeface="Arial"/>
              <a:cs typeface="Arial"/>
              <a:sym typeface="Arial"/>
            </a:endParaRPr>
          </a:p>
        </p:txBody>
      </p:sp>
      <p:sp>
        <p:nvSpPr>
          <p:cNvPr id="82" name="Google Shape;82;p16"/>
          <p:cNvSpPr txBox="1"/>
          <p:nvPr/>
        </p:nvSpPr>
        <p:spPr>
          <a:xfrm>
            <a:off x="865239" y="1361706"/>
            <a:ext cx="10668000" cy="3855900"/>
          </a:xfrm>
          <a:prstGeom prst="rect">
            <a:avLst/>
          </a:prstGeom>
          <a:noFill/>
          <a:ln>
            <a:noFill/>
          </a:ln>
        </p:spPr>
        <p:txBody>
          <a:bodyPr anchorCtr="0" anchor="t" bIns="45700" lIns="91425" spcFirstLastPara="1" rIns="91425" wrap="square" tIns="45700">
            <a:spAutoFit/>
          </a:bodyPr>
          <a:lstStyle/>
          <a:p>
            <a:pPr indent="-311150" lvl="0" marL="457200" rtl="0" algn="l">
              <a:lnSpc>
                <a:spcPct val="115000"/>
              </a:lnSpc>
              <a:spcBef>
                <a:spcPts val="700"/>
              </a:spcBef>
              <a:spcAft>
                <a:spcPts val="0"/>
              </a:spcAft>
              <a:buClr>
                <a:schemeClr val="dk1"/>
              </a:buClr>
              <a:buSzPts val="1300"/>
              <a:buChar char="●"/>
            </a:pPr>
            <a:r>
              <a:rPr lang="en-IN" sz="2000">
                <a:solidFill>
                  <a:schemeClr val="dk1"/>
                </a:solidFill>
                <a:latin typeface="Calibri"/>
                <a:ea typeface="Calibri"/>
                <a:cs typeface="Calibri"/>
                <a:sym typeface="Calibri"/>
              </a:rPr>
              <a:t>EcomVerse offers a three-dimensional shopping experience that is both engaging and realistic, which decreases the likelihood of returns and increases customer satisfaction.</a:t>
            </a:r>
            <a:endParaRPr sz="20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Char char="●"/>
            </a:pPr>
            <a:r>
              <a:rPr lang="en-IN" sz="2000">
                <a:solidFill>
                  <a:schemeClr val="dk1"/>
                </a:solidFill>
                <a:latin typeface="Calibri"/>
                <a:ea typeface="Calibri"/>
                <a:cs typeface="Calibri"/>
                <a:sym typeface="Calibri"/>
              </a:rPr>
              <a:t>EcomVerse provides customers with the ability to customize their products to their exact preferences, giving them a unique and memorable shopping experience.</a:t>
            </a:r>
            <a:endParaRPr sz="20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Char char="●"/>
            </a:pPr>
            <a:r>
              <a:rPr lang="en-IN" sz="2000">
                <a:solidFill>
                  <a:schemeClr val="dk1"/>
                </a:solidFill>
                <a:latin typeface="Calibri"/>
                <a:ea typeface="Calibri"/>
                <a:cs typeface="Calibri"/>
                <a:sym typeface="Calibri"/>
              </a:rPr>
              <a:t>EcomVerse offers games to make the customer experience more enjoyable and engaging, allowing customers to stay on the platform for longer and boosting customer loyalty. This process is known as gamification.</a:t>
            </a:r>
            <a:endParaRPr sz="2000">
              <a:solidFill>
                <a:schemeClr val="dk1"/>
              </a:solidFill>
              <a:latin typeface="Calibri"/>
              <a:ea typeface="Calibri"/>
              <a:cs typeface="Calibri"/>
              <a:sym typeface="Calibri"/>
            </a:endParaRPr>
          </a:p>
          <a:p>
            <a:pPr indent="0" lvl="0" marL="0" rtl="0" algn="l">
              <a:lnSpc>
                <a:spcPct val="115000"/>
              </a:lnSpc>
              <a:spcBef>
                <a:spcPts val="700"/>
              </a:spcBef>
              <a:spcAft>
                <a:spcPts val="0"/>
              </a:spcAft>
              <a:buClr>
                <a:schemeClr val="dk1"/>
              </a:buClr>
              <a:buSzPts val="1100"/>
              <a:buFont typeface="Arial"/>
              <a:buNone/>
            </a:pPr>
            <a:r>
              <a:rPr lang="en-I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lnSpc>
                <a:spcPct val="115000"/>
              </a:lnSpc>
              <a:spcBef>
                <a:spcPts val="700"/>
              </a:spcBef>
              <a:spcAft>
                <a:spcPts val="0"/>
              </a:spcAft>
              <a:buClr>
                <a:schemeClr val="dk1"/>
              </a:buClr>
              <a:buSzPts val="1100"/>
              <a:buFont typeface="Arial"/>
              <a:buNone/>
            </a:pPr>
            <a:r>
              <a:rPr lang="en-I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marR="0" rtl="0" algn="l">
              <a:spcBef>
                <a:spcPts val="70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7"/>
          <p:cNvSpPr txBox="1"/>
          <p:nvPr/>
        </p:nvSpPr>
        <p:spPr>
          <a:xfrm>
            <a:off x="2939844" y="631412"/>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400">
                <a:solidFill>
                  <a:schemeClr val="dk1"/>
                </a:solidFill>
                <a:latin typeface="Calibri"/>
                <a:ea typeface="Calibri"/>
                <a:cs typeface="Calibri"/>
                <a:sym typeface="Calibri"/>
              </a:rPr>
              <a:t>     </a:t>
            </a:r>
            <a:r>
              <a:rPr lang="en-IN" sz="5400">
                <a:solidFill>
                  <a:schemeClr val="dk1"/>
                </a:solidFill>
                <a:latin typeface="Calibri"/>
                <a:ea typeface="Calibri"/>
                <a:cs typeface="Calibri"/>
                <a:sym typeface="Calibri"/>
              </a:rPr>
              <a:t>Features</a:t>
            </a:r>
            <a:endParaRPr/>
          </a:p>
        </p:txBody>
      </p:sp>
      <p:sp>
        <p:nvSpPr>
          <p:cNvPr id="89" name="Google Shape;89;p17"/>
          <p:cNvSpPr txBox="1"/>
          <p:nvPr/>
        </p:nvSpPr>
        <p:spPr>
          <a:xfrm>
            <a:off x="1750142" y="2340528"/>
            <a:ext cx="6489300" cy="2057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000"/>
              </a:spcBef>
              <a:spcAft>
                <a:spcPts val="0"/>
              </a:spcAft>
              <a:buNone/>
            </a:pPr>
            <a:r>
              <a:rPr b="1" lang="en-IN" sz="2200">
                <a:solidFill>
                  <a:schemeClr val="dk1"/>
                </a:solidFill>
              </a:rPr>
              <a:t> 3D Shopping Experience -</a:t>
            </a:r>
            <a:endParaRPr b="1" sz="2200">
              <a:solidFill>
                <a:schemeClr val="dk1"/>
              </a:solidFill>
            </a:endParaRPr>
          </a:p>
          <a:p>
            <a:pPr indent="-330200" lvl="0" marL="457200" rtl="0" algn="l">
              <a:lnSpc>
                <a:spcPct val="115000"/>
              </a:lnSpc>
              <a:spcBef>
                <a:spcPts val="1000"/>
              </a:spcBef>
              <a:spcAft>
                <a:spcPts val="0"/>
              </a:spcAft>
              <a:buClr>
                <a:schemeClr val="dk1"/>
              </a:buClr>
              <a:buSzPts val="1600"/>
              <a:buChar char="●"/>
            </a:pPr>
            <a:r>
              <a:rPr b="1" lang="en-IN" sz="1600">
                <a:solidFill>
                  <a:schemeClr val="dk1"/>
                </a:solidFill>
              </a:rPr>
              <a:t>EcomVerse </a:t>
            </a:r>
            <a:r>
              <a:rPr lang="en-IN" sz="1600">
                <a:solidFill>
                  <a:schemeClr val="dk1"/>
                </a:solidFill>
              </a:rPr>
              <a:t>offers an immersive 3D shopping experience that allows customers to interact with products in a more engaging and realistic way</a:t>
            </a:r>
            <a:endParaRPr sz="1600">
              <a:solidFill>
                <a:schemeClr val="dk1"/>
              </a:solidFill>
            </a:endParaRPr>
          </a:p>
          <a:p>
            <a:pPr indent="0" lvl="0" marL="0" marR="0" rtl="0" algn="l">
              <a:spcBef>
                <a:spcPts val="700"/>
              </a:spcBef>
              <a:spcAft>
                <a:spcPts val="0"/>
              </a:spcAft>
              <a:buNone/>
            </a:pPr>
            <a:r>
              <a:t/>
            </a:r>
            <a:endParaRPr sz="3300">
              <a:solidFill>
                <a:schemeClr val="dk1"/>
              </a:solidFill>
              <a:latin typeface="Calibri"/>
              <a:ea typeface="Calibri"/>
              <a:cs typeface="Calibri"/>
              <a:sym typeface="Calibri"/>
            </a:endParaRPr>
          </a:p>
        </p:txBody>
      </p:sp>
      <p:pic>
        <p:nvPicPr>
          <p:cNvPr id="90" name="Google Shape;90;p17"/>
          <p:cNvPicPr preferRelativeResize="0"/>
          <p:nvPr/>
        </p:nvPicPr>
        <p:blipFill>
          <a:blip r:embed="rId3">
            <a:alphaModFix/>
          </a:blip>
          <a:stretch>
            <a:fillRect/>
          </a:stretch>
        </p:blipFill>
        <p:spPr>
          <a:xfrm>
            <a:off x="535100" y="3746649"/>
            <a:ext cx="4752400" cy="2673225"/>
          </a:xfrm>
          <a:prstGeom prst="rect">
            <a:avLst/>
          </a:prstGeom>
          <a:noFill/>
          <a:ln>
            <a:noFill/>
          </a:ln>
        </p:spPr>
      </p:pic>
      <p:pic>
        <p:nvPicPr>
          <p:cNvPr id="91" name="Google Shape;91;p17"/>
          <p:cNvPicPr preferRelativeResize="0"/>
          <p:nvPr/>
        </p:nvPicPr>
        <p:blipFill>
          <a:blip r:embed="rId4">
            <a:alphaModFix/>
          </a:blip>
          <a:stretch>
            <a:fillRect/>
          </a:stretch>
        </p:blipFill>
        <p:spPr>
          <a:xfrm>
            <a:off x="5485825" y="3746650"/>
            <a:ext cx="4983424" cy="2803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8"/>
          <p:cNvSpPr txBox="1"/>
          <p:nvPr/>
        </p:nvSpPr>
        <p:spPr>
          <a:xfrm>
            <a:off x="2305944" y="470687"/>
            <a:ext cx="60960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5400">
                <a:solidFill>
                  <a:schemeClr val="dk1"/>
                </a:solidFill>
                <a:latin typeface="Calibri"/>
                <a:ea typeface="Calibri"/>
                <a:cs typeface="Calibri"/>
                <a:sym typeface="Calibri"/>
              </a:rPr>
              <a:t>Features</a:t>
            </a:r>
            <a:endParaRPr/>
          </a:p>
        </p:txBody>
      </p:sp>
      <p:sp>
        <p:nvSpPr>
          <p:cNvPr id="98" name="Google Shape;98;p18"/>
          <p:cNvSpPr txBox="1"/>
          <p:nvPr/>
        </p:nvSpPr>
        <p:spPr>
          <a:xfrm>
            <a:off x="2056300" y="1659325"/>
            <a:ext cx="6489300" cy="2469900"/>
          </a:xfrm>
          <a:prstGeom prst="rect">
            <a:avLst/>
          </a:prstGeom>
          <a:noFill/>
          <a:ln>
            <a:noFill/>
          </a:ln>
        </p:spPr>
        <p:txBody>
          <a:bodyPr anchorCtr="0" anchor="t" bIns="45700" lIns="91425" spcFirstLastPara="1" rIns="91425" wrap="square" tIns="45700">
            <a:spAutoFit/>
          </a:bodyPr>
          <a:lstStyle/>
          <a:p>
            <a:pPr indent="-361950" lvl="0" marL="457200" rtl="0" algn="l">
              <a:lnSpc>
                <a:spcPct val="115000"/>
              </a:lnSpc>
              <a:spcBef>
                <a:spcPts val="1000"/>
              </a:spcBef>
              <a:spcAft>
                <a:spcPts val="0"/>
              </a:spcAft>
              <a:buClr>
                <a:schemeClr val="dk1"/>
              </a:buClr>
              <a:buSzPts val="2100"/>
              <a:buChar char="●"/>
            </a:pPr>
            <a:r>
              <a:rPr b="1" lang="en-IN" sz="2100">
                <a:solidFill>
                  <a:schemeClr val="dk1"/>
                </a:solidFill>
              </a:rPr>
              <a:t>Gaming Area for better engagement</a:t>
            </a:r>
            <a:endParaRPr b="1" sz="21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 </a:t>
            </a:r>
            <a:r>
              <a:rPr b="1" lang="en-IN" sz="1500">
                <a:solidFill>
                  <a:schemeClr val="dk1"/>
                </a:solidFill>
              </a:rPr>
              <a:t>EcomVerse </a:t>
            </a:r>
            <a:r>
              <a:rPr lang="en-IN" sz="1500">
                <a:solidFill>
                  <a:schemeClr val="dk1"/>
                </a:solidFill>
              </a:rPr>
              <a:t>provides embedded games to engage customers in a fun and interactive way, keeping them on the platform for longer periods of time and increasing customer loyalty.</a:t>
            </a:r>
            <a:endParaRPr sz="1500">
              <a:solidFill>
                <a:schemeClr val="dk1"/>
              </a:solidFill>
            </a:endParaRPr>
          </a:p>
          <a:p>
            <a:pPr indent="0" lvl="0" marL="0" rtl="0" algn="l">
              <a:lnSpc>
                <a:spcPct val="115000"/>
              </a:lnSpc>
              <a:spcBef>
                <a:spcPts val="700"/>
              </a:spcBef>
              <a:spcAft>
                <a:spcPts val="0"/>
              </a:spcAft>
              <a:buNone/>
            </a:pPr>
            <a:r>
              <a:t/>
            </a:r>
            <a:endParaRPr b="1" sz="2600">
              <a:solidFill>
                <a:schemeClr val="dk1"/>
              </a:solidFill>
            </a:endParaRPr>
          </a:p>
          <a:p>
            <a:pPr indent="0" lvl="0" marL="0" marR="0" rtl="0" algn="l">
              <a:spcBef>
                <a:spcPts val="700"/>
              </a:spcBef>
              <a:spcAft>
                <a:spcPts val="0"/>
              </a:spcAft>
              <a:buNone/>
            </a:pPr>
            <a:r>
              <a:t/>
            </a:r>
            <a:endParaRPr sz="3700">
              <a:solidFill>
                <a:schemeClr val="dk1"/>
              </a:solidFill>
              <a:latin typeface="Calibri"/>
              <a:ea typeface="Calibri"/>
              <a:cs typeface="Calibri"/>
              <a:sym typeface="Calibri"/>
            </a:endParaRPr>
          </a:p>
        </p:txBody>
      </p:sp>
      <p:pic>
        <p:nvPicPr>
          <p:cNvPr id="99" name="Google Shape;99;p18"/>
          <p:cNvPicPr preferRelativeResize="0"/>
          <p:nvPr/>
        </p:nvPicPr>
        <p:blipFill>
          <a:blip r:embed="rId3">
            <a:alphaModFix/>
          </a:blip>
          <a:stretch>
            <a:fillRect/>
          </a:stretch>
        </p:blipFill>
        <p:spPr>
          <a:xfrm>
            <a:off x="2305961" y="3146167"/>
            <a:ext cx="5989976" cy="336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9"/>
          <p:cNvSpPr txBox="1"/>
          <p:nvPr/>
        </p:nvSpPr>
        <p:spPr>
          <a:xfrm>
            <a:off x="2305944" y="470687"/>
            <a:ext cx="60960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5400">
                <a:solidFill>
                  <a:schemeClr val="dk1"/>
                </a:solidFill>
                <a:latin typeface="Calibri"/>
                <a:ea typeface="Calibri"/>
                <a:cs typeface="Calibri"/>
                <a:sym typeface="Calibri"/>
              </a:rPr>
              <a:t>Features</a:t>
            </a:r>
            <a:endParaRPr/>
          </a:p>
        </p:txBody>
      </p:sp>
      <p:sp>
        <p:nvSpPr>
          <p:cNvPr id="106" name="Google Shape;106;p19"/>
          <p:cNvSpPr txBox="1"/>
          <p:nvPr/>
        </p:nvSpPr>
        <p:spPr>
          <a:xfrm>
            <a:off x="2056300" y="1659325"/>
            <a:ext cx="6489300" cy="1939200"/>
          </a:xfrm>
          <a:prstGeom prst="rect">
            <a:avLst/>
          </a:prstGeom>
          <a:noFill/>
          <a:ln>
            <a:noFill/>
          </a:ln>
        </p:spPr>
        <p:txBody>
          <a:bodyPr anchorCtr="0" anchor="t" bIns="45700" lIns="91425" spcFirstLastPara="1" rIns="91425" wrap="square" tIns="45700">
            <a:spAutoFit/>
          </a:bodyPr>
          <a:lstStyle/>
          <a:p>
            <a:pPr indent="-361950" lvl="0" marL="457200" rtl="0" algn="l">
              <a:lnSpc>
                <a:spcPct val="115000"/>
              </a:lnSpc>
              <a:spcBef>
                <a:spcPts val="1000"/>
              </a:spcBef>
              <a:spcAft>
                <a:spcPts val="0"/>
              </a:spcAft>
              <a:buClr>
                <a:schemeClr val="dk1"/>
              </a:buClr>
              <a:buSzPts val="2100"/>
              <a:buChar char="●"/>
            </a:pPr>
            <a:r>
              <a:rPr b="1" lang="en-IN" sz="2100">
                <a:solidFill>
                  <a:schemeClr val="dk1"/>
                </a:solidFill>
              </a:rPr>
              <a:t>3D Virtual Streaming/Cinema Hall</a:t>
            </a:r>
            <a:endParaRPr b="1" sz="21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EcomVerse </a:t>
            </a:r>
            <a:r>
              <a:rPr lang="en-IN" sz="1500">
                <a:solidFill>
                  <a:schemeClr val="dk1"/>
                </a:solidFill>
              </a:rPr>
              <a:t>provides a 3D streaming cinema area for users to watch movies and series. This feature allows users to experience a virtual cinema experience with friends and family from the comfort of their own home.</a:t>
            </a:r>
            <a:endParaRPr sz="1500">
              <a:solidFill>
                <a:schemeClr val="dk1"/>
              </a:solidFill>
            </a:endParaRPr>
          </a:p>
          <a:p>
            <a:pPr indent="0" lvl="0" marL="0" marR="0" rtl="0" algn="l">
              <a:spcBef>
                <a:spcPts val="700"/>
              </a:spcBef>
              <a:spcAft>
                <a:spcPts val="0"/>
              </a:spcAft>
              <a:buNone/>
            </a:pPr>
            <a:r>
              <a:t/>
            </a:r>
            <a:endParaRPr b="1" sz="2100">
              <a:solidFill>
                <a:schemeClr val="dk1"/>
              </a:solidFill>
            </a:endParaRPr>
          </a:p>
        </p:txBody>
      </p:sp>
      <p:pic>
        <p:nvPicPr>
          <p:cNvPr id="107" name="Google Shape;107;p19"/>
          <p:cNvPicPr preferRelativeResize="0"/>
          <p:nvPr/>
        </p:nvPicPr>
        <p:blipFill>
          <a:blip r:embed="rId3">
            <a:alphaModFix/>
          </a:blip>
          <a:stretch>
            <a:fillRect/>
          </a:stretch>
        </p:blipFill>
        <p:spPr>
          <a:xfrm>
            <a:off x="2305950" y="3153900"/>
            <a:ext cx="6165624" cy="346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0"/>
          <p:cNvSpPr txBox="1"/>
          <p:nvPr/>
        </p:nvSpPr>
        <p:spPr>
          <a:xfrm>
            <a:off x="3048000" y="493759"/>
            <a:ext cx="6096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5400">
                <a:solidFill>
                  <a:schemeClr val="dk1"/>
                </a:solidFill>
                <a:latin typeface="Calibri"/>
                <a:ea typeface="Calibri"/>
                <a:cs typeface="Calibri"/>
                <a:sym typeface="Calibri"/>
              </a:rPr>
              <a:t>Tech Stack</a:t>
            </a:r>
            <a:endParaRPr sz="5400">
              <a:solidFill>
                <a:schemeClr val="dk1"/>
              </a:solidFill>
              <a:latin typeface="Calibri"/>
              <a:ea typeface="Calibri"/>
              <a:cs typeface="Calibri"/>
              <a:sym typeface="Calibri"/>
            </a:endParaRPr>
          </a:p>
        </p:txBody>
      </p:sp>
      <p:sp>
        <p:nvSpPr>
          <p:cNvPr id="114" name="Google Shape;114;p20"/>
          <p:cNvSpPr txBox="1"/>
          <p:nvPr/>
        </p:nvSpPr>
        <p:spPr>
          <a:xfrm>
            <a:off x="1216742" y="1854954"/>
            <a:ext cx="100143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Unity 3D: </a:t>
            </a:r>
            <a:r>
              <a:rPr lang="en-IN" sz="2000">
                <a:solidFill>
                  <a:schemeClr val="dk1"/>
                </a:solidFill>
                <a:latin typeface="Calibri"/>
                <a:ea typeface="Calibri"/>
                <a:cs typeface="Calibri"/>
                <a:sym typeface="Calibri"/>
              </a:rPr>
              <a:t>Game engine for creating 2D/3D games and interactive applications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Blender:</a:t>
            </a:r>
            <a:r>
              <a:rPr lang="en-IN" sz="2000">
                <a:solidFill>
                  <a:schemeClr val="dk1"/>
                </a:solidFill>
                <a:latin typeface="Calibri"/>
                <a:ea typeface="Calibri"/>
                <a:cs typeface="Calibri"/>
                <a:sym typeface="Calibri"/>
              </a:rPr>
              <a:t> Free and open-source 3D creation software used to create 3D models, animations, and visual effects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Dokan: </a:t>
            </a:r>
            <a:r>
              <a:rPr lang="en-IN" sz="2000">
                <a:solidFill>
                  <a:schemeClr val="dk1"/>
                </a:solidFill>
                <a:latin typeface="Calibri"/>
                <a:ea typeface="Calibri"/>
                <a:cs typeface="Calibri"/>
                <a:sym typeface="Calibri"/>
              </a:rPr>
              <a:t>Multivendor for WordPress. </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 WordPress: </a:t>
            </a:r>
            <a:r>
              <a:rPr lang="en-IN" sz="2000">
                <a:solidFill>
                  <a:schemeClr val="dk1"/>
                </a:solidFill>
                <a:latin typeface="Calibri"/>
                <a:ea typeface="Calibri"/>
                <a:cs typeface="Calibri"/>
                <a:sym typeface="Calibri"/>
              </a:rPr>
              <a:t>Main Seller Backend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HTML/CSS: </a:t>
            </a:r>
            <a:r>
              <a:rPr lang="en-IN" sz="2000">
                <a:solidFill>
                  <a:schemeClr val="dk1"/>
                </a:solidFill>
                <a:latin typeface="Calibri"/>
                <a:ea typeface="Calibri"/>
                <a:cs typeface="Calibri"/>
                <a:sym typeface="Calibri"/>
              </a:rPr>
              <a:t>Languages used to create the structure, style, and layout of web pages.</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Node.js: </a:t>
            </a:r>
            <a:r>
              <a:rPr lang="en-IN" sz="2000">
                <a:solidFill>
                  <a:schemeClr val="dk1"/>
                </a:solidFill>
                <a:latin typeface="Calibri"/>
                <a:ea typeface="Calibri"/>
                <a:cs typeface="Calibri"/>
                <a:sym typeface="Calibri"/>
              </a:rPr>
              <a:t>used to embed games.</a:t>
            </a:r>
            <a:endParaRPr sz="2400">
              <a:solidFill>
                <a:schemeClr val="dk1"/>
              </a:solidFill>
              <a:latin typeface="Calibri"/>
              <a:ea typeface="Calibri"/>
              <a:cs typeface="Calibri"/>
              <a:sym typeface="Calibri"/>
            </a:endParaRPr>
          </a:p>
        </p:txBody>
      </p:sp>
      <p:pic>
        <p:nvPicPr>
          <p:cNvPr id="115" name="Google Shape;115;p20"/>
          <p:cNvPicPr preferRelativeResize="0"/>
          <p:nvPr/>
        </p:nvPicPr>
        <p:blipFill>
          <a:blip r:embed="rId3">
            <a:alphaModFix/>
          </a:blip>
          <a:stretch>
            <a:fillRect/>
          </a:stretch>
        </p:blipFill>
        <p:spPr>
          <a:xfrm>
            <a:off x="3048000" y="4170454"/>
            <a:ext cx="5640535" cy="24509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21"/>
          <p:cNvSpPr/>
          <p:nvPr/>
        </p:nvSpPr>
        <p:spPr>
          <a:xfrm>
            <a:off x="4309363" y="2654300"/>
            <a:ext cx="345569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5400" u="sng">
                <a:solidFill>
                  <a:schemeClr val="dk1"/>
                </a:solidFill>
                <a:latin typeface="Arial"/>
                <a:ea typeface="Arial"/>
                <a:cs typeface="Arial"/>
                <a:sym typeface="Arial"/>
              </a:rPr>
              <a:t>Thank You</a:t>
            </a:r>
            <a:endParaRPr sz="5400" u="sng">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