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59" r:id="rId5"/>
    <p:sldId id="279" r:id="rId6"/>
    <p:sldId id="275" r:id="rId7"/>
    <p:sldId id="261" r:id="rId8"/>
    <p:sldId id="276" r:id="rId9"/>
    <p:sldId id="264" r:id="rId10"/>
    <p:sldId id="266" r:id="rId11"/>
    <p:sldId id="268" r:id="rId12"/>
    <p:sldId id="272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7D3B-BB52-460E-889C-615B478E483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8483-BF6F-40D1-9E44-321899611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3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4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52" y="1617090"/>
            <a:ext cx="9485259" cy="42294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1" y="2071933"/>
            <a:ext cx="95631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13/62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1F7E-6C47-4367-8FAC-312F2F42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56981" cy="2262781"/>
          </a:xfrm>
        </p:spPr>
        <p:txBody>
          <a:bodyPr/>
          <a:lstStyle/>
          <a:p>
            <a:r>
              <a:rPr lang="en-US" altLang="zh-CN" dirty="0"/>
              <a:t>The Survey on MPC and PSI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1222E-F650-4EE4-8F03-7C328A1B0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Secure multi-party computation and private set intersection.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2820B-7F40-44C7-BBD2-C626DDD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Garbled Circuit-projective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0C7E7C-AAF6-4976-AFF6-5484D2C56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5499" y="1652832"/>
                <a:ext cx="8915400" cy="4229493"/>
              </a:xfrm>
            </p:spPr>
            <p:txBody>
              <a:bodyPr/>
              <a:lstStyle/>
              <a:p>
                <a:r>
                  <a:rPr lang="en-US" altLang="zh-CN" dirty="0"/>
                  <a:t>Projective</a:t>
                </a:r>
              </a:p>
              <a:p>
                <a:pPr lvl="1"/>
                <a:r>
                  <a:rPr lang="en-US" altLang="zh-CN" dirty="0"/>
                  <a:t>In the garbling scheme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consists of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wire labels,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input bits,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projective.</a:t>
                </a:r>
              </a:p>
              <a:p>
                <a:pPr lvl="1"/>
                <a:r>
                  <a:rPr lang="en-US" altLang="zh-CN" dirty="0"/>
                  <a:t>Denote those labels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𝑖𝑛𝑑𝑖𝑐𝑒𝑠</m:t>
                        </m:r>
                      </m:sub>
                    </m:sSub>
                  </m:oMath>
                </a14:m>
                <a:r>
                  <a:rPr lang="en-US" altLang="zh-CN" dirty="0"/>
                  <a:t>.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𝑖𝑛𝑑𝑖𝑐𝑒𝑠</m:t>
                        </m:r>
                      </m:sub>
                    </m:sSub>
                  </m:oMath>
                </a14:m>
                <a:r>
                  <a:rPr lang="en-US" altLang="zh-CN" dirty="0"/>
                  <a:t> then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𝑖𝑛𝑑𝑖𝑐𝑒𝑠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Output-Projective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consists of 2 labels for each output bit, the garbling scheme is output-projective</a:t>
                </a:r>
              </a:p>
              <a:p>
                <a:r>
                  <a:rPr lang="en-US" altLang="zh-CN" dirty="0"/>
                  <a:t>Correctness</a:t>
                </a:r>
              </a:p>
              <a:p>
                <a:pPr lvl="1"/>
                <a:r>
                  <a:rPr lang="en-US" altLang="zh-CN" dirty="0" err="1"/>
                  <a:t>Pr</a:t>
                </a:r>
                <a:r>
                  <a:rPr lang="en-US" altLang="zh-CN" dirty="0"/>
                  <a:t>[(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Gb(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):De(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Ev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err="1"/>
                  <a:t>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)))=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] =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0C7E7C-AAF6-4976-AFF6-5484D2C56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5499" y="1652832"/>
                <a:ext cx="8915400" cy="4229493"/>
              </a:xfrm>
              <a:blipFill>
                <a:blip r:embed="rId2"/>
                <a:stretch>
                  <a:fillRect l="-615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69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A164-891D-4C18-8E2A-6726358F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Garbled Circuit Methods for PSI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7DE22-C41D-438A-A160-BF672D565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PSI: Private set Intersection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15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794D-4A97-4081-BE96-11C464CE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6BC0A-8DE6-401F-A8C1-D01D89D93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Threat Model: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semi-honest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</a:p>
              <a:p>
                <a:r>
                  <a:rPr lang="en-US" altLang="zh-CN" dirty="0"/>
                  <a:t>Private Set Intersection:</a:t>
                </a:r>
              </a:p>
              <a:p>
                <a:pPr lvl="1"/>
                <a:r>
                  <a:rPr lang="en-US" altLang="zh-CN" dirty="0"/>
                  <a:t>Two parties holding 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altLang="zh-CN" dirty="0"/>
                  <a:t>, and every element in set is unique.</a:t>
                </a:r>
              </a:p>
              <a:p>
                <a:pPr lvl="1"/>
                <a:r>
                  <a:rPr lang="en-US" altLang="zh-CN" dirty="0"/>
                  <a:t>Intersection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without revealing any other information</a:t>
                </a:r>
              </a:p>
              <a:p>
                <a:r>
                  <a:rPr lang="en-US" altLang="zh-CN" dirty="0"/>
                  <a:t>Garbled circuits: the generate ciphertexts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Oblivious transfer: </a:t>
                </a:r>
                <a:r>
                  <a:rPr lang="en-US" altLang="zh-CN" dirty="0" err="1"/>
                  <a:t>Naor-Pinkas</a:t>
                </a:r>
                <a:r>
                  <a:rPr lang="en-US" altLang="zh-CN" dirty="0"/>
                  <a:t> protocol or OT-extension.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6BC0A-8DE6-401F-A8C1-D01D89D93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7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C90D-FAC0-4C1A-8D2B-88695117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Bitwise-AND(BWA)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320BEE-2BC6-46D8-AF3E-9DDC33D38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Designed for sets whose elements are drawn from a small universe. And the set can be represented by a bit-vector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Computation method: bit-wise ANDing the bit-vectors of the two parties.</a:t>
                </a:r>
              </a:p>
              <a:p>
                <a:r>
                  <a:rPr lang="en-US" altLang="zh-CN" dirty="0"/>
                  <a:t>When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up to 16, this method may be the most efficient protocol in experiments.</a:t>
                </a:r>
              </a:p>
              <a:p>
                <a:r>
                  <a:rPr lang="en-US" altLang="zh-CN" dirty="0"/>
                  <a:t>A dishonest participant can use a vector of all 1 as 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320BEE-2BC6-46D8-AF3E-9DDC33D38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5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43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88E3-11C8-4056-B142-398DF53C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Pairwise-Compare(PWC)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4D69DEF-EC3C-4254-B586-E4EFE7BB4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comparisons.</a:t>
                </a:r>
              </a:p>
              <a:p>
                <a:r>
                  <a:rPr lang="en-US" altLang="zh-CN" dirty="0"/>
                  <a:t>Two thread, main and reveal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4D69DEF-EC3C-4254-B586-E4EFE7BB4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5" t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8E6FD79-9F91-4C1D-8B1D-95244E18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66" y="2465001"/>
            <a:ext cx="5838868" cy="29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0830A-0010-487C-891C-ED9E88A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Sort-Compare-Shuffle design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6EE389-22B2-42E9-B769-C1CF41804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865" y="1652832"/>
                <a:ext cx="5474591" cy="4229493"/>
              </a:xfrm>
            </p:spPr>
            <p:txBody>
              <a:bodyPr/>
              <a:lstStyle/>
              <a:p>
                <a:r>
                  <a:rPr lang="en-US" altLang="zh-CN" dirty="0"/>
                  <a:t>Require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 comparisons.</a:t>
                </a:r>
              </a:p>
              <a:p>
                <a:r>
                  <a:rPr lang="en-US" altLang="zh-CN" dirty="0"/>
                  <a:t>Locally sort their own input set.</a:t>
                </a:r>
              </a:p>
              <a:p>
                <a:pPr lvl="1"/>
                <a:r>
                  <a:rPr lang="en-US" altLang="zh-CN" dirty="0"/>
                  <a:t>Three subtasks: Oblivious Merging, Oblivious Comparisons and Oblivious Shuffling.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6EE389-22B2-42E9-B769-C1CF4180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865" y="1652832"/>
                <a:ext cx="5474591" cy="4229493"/>
              </a:xfrm>
              <a:blipFill>
                <a:blip r:embed="rId2"/>
                <a:stretch>
                  <a:fillRect l="-1002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B4E6D05-03F8-448C-85D3-BA8B80BA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86" y="1199436"/>
            <a:ext cx="4667968" cy="54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5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A164-891D-4C18-8E2A-6726358F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Frameworks for MPC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7DE22-C41D-438A-A160-BF672D565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9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88E3-11C8-4056-B142-398DF53C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Main Frameworks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69DEF-EC3C-4254-B586-E4EFE7BB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EMP-toolkit(C/C++)</a:t>
            </a:r>
          </a:p>
          <a:p>
            <a:pPr lvl="1"/>
            <a:r>
              <a:rPr lang="en-US" altLang="zh-CN" dirty="0"/>
              <a:t>2PC and MPC with GC; secure against semi-honest adversaries(EMP-sh2pc), and resistant against malicious parties(EMP-[ag2pc|m2pc|agmpc])</a:t>
            </a:r>
          </a:p>
          <a:p>
            <a:r>
              <a:rPr lang="en-US" altLang="zh-CN" dirty="0"/>
              <a:t>MP-SPDZ(Python)</a:t>
            </a:r>
          </a:p>
          <a:p>
            <a:pPr lvl="1"/>
            <a:r>
              <a:rPr lang="en-US" altLang="zh-CN" dirty="0"/>
              <a:t>MPC with garbled circuits or secret sharing; secure against malicious or semi-honest adversaries with dishonest or honest majority.</a:t>
            </a:r>
          </a:p>
          <a:p>
            <a:r>
              <a:rPr lang="en-US" altLang="zh-CN" dirty="0"/>
              <a:t>Swanky(Rust)</a:t>
            </a:r>
          </a:p>
          <a:p>
            <a:pPr lvl="1"/>
            <a:r>
              <a:rPr lang="en-US" altLang="zh-CN" dirty="0"/>
              <a:t>A suite of rust libraries for secure multi-party computation (currently includes oblivious transfer, garbled circuits, and private set intersection).</a:t>
            </a:r>
          </a:p>
          <a:p>
            <a:r>
              <a:rPr lang="en-US" altLang="zh-CN" dirty="0"/>
              <a:t>BGM in Go(Go)</a:t>
            </a:r>
          </a:p>
          <a:p>
            <a:pPr lvl="1"/>
            <a:r>
              <a:rPr lang="en-US" altLang="zh-CN" dirty="0"/>
              <a:t>The Implementation of the BGM MPC protocol in Go.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2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1B279-D2E4-44B0-AAE1-CBC99A31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and Verifiable 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980B8-8EAA-44DE-B1D0-13AB8D74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Outsourced computation</a:t>
            </a:r>
          </a:p>
          <a:p>
            <a:pPr lvl="1"/>
            <a:r>
              <a:rPr lang="en-US" altLang="zh-CN" dirty="0"/>
              <a:t>One party owns the data and wants to be able to obtain the result of computation on that data.</a:t>
            </a:r>
          </a:p>
          <a:p>
            <a:pPr lvl="1"/>
            <a:r>
              <a:rPr lang="en-US" altLang="zh-CN" dirty="0"/>
              <a:t>Another party receives and stores the encrypted data.</a:t>
            </a:r>
          </a:p>
          <a:p>
            <a:pPr lvl="1"/>
            <a:r>
              <a:rPr lang="en-US" altLang="zh-CN" dirty="0"/>
              <a:t>The data owner can then decrypt the returned results to obtain the output.</a:t>
            </a:r>
          </a:p>
          <a:p>
            <a:pPr lvl="1"/>
            <a:r>
              <a:rPr lang="en-US" altLang="zh-CN" dirty="0"/>
              <a:t>Homomorphic Encryption, partially-HE(Add or Multi) and Fully-HE(Add and Multi)</a:t>
            </a:r>
          </a:p>
          <a:p>
            <a:r>
              <a:rPr lang="en-US" altLang="zh-CN" b="1" dirty="0"/>
              <a:t>Multi-party computation</a:t>
            </a:r>
          </a:p>
          <a:p>
            <a:pPr lvl="1"/>
            <a:r>
              <a:rPr lang="en-US" altLang="zh-CN" b="1" dirty="0"/>
              <a:t>All of protocol participants are data owners.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855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CACE-C82A-484C-8753-6DAFDA9D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FHE and MPC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F0DA1-2D37-40AA-A756-98C3F0E5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FHE offers an asymptotic communication improvement, but  is computational more expensive.</a:t>
            </a:r>
          </a:p>
          <a:p>
            <a:pPr lvl="1"/>
            <a:r>
              <a:rPr lang="en-US" altLang="zh-CN" dirty="0"/>
              <a:t>In some applications, FHE are thousands of times slower</a:t>
            </a:r>
          </a:p>
          <a:p>
            <a:r>
              <a:rPr lang="en-US" altLang="zh-CN" dirty="0"/>
              <a:t>Performance Both depends on the tradeoff between computation and bandwidth.</a:t>
            </a:r>
          </a:p>
        </p:txBody>
      </p:sp>
    </p:spTree>
    <p:extLst>
      <p:ext uri="{BB962C8B-B14F-4D97-AF65-F5344CB8AC3E}">
        <p14:creationId xmlns:p14="http://schemas.microsoft.com/office/powerpoint/2010/main" val="3900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AEE3F-E2E1-46D6-A352-33E79D7C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MPC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806A7-5FBF-480A-B68B-AE333B55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2" y="1617090"/>
            <a:ext cx="9485259" cy="5240910"/>
          </a:xfrm>
        </p:spPr>
        <p:txBody>
          <a:bodyPr>
            <a:normAutofit/>
          </a:bodyPr>
          <a:lstStyle/>
          <a:p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Generic MPC, for computing any discrete functions can be represented as a fixed-size circuit.</a:t>
            </a:r>
          </a:p>
          <a:p>
            <a:pPr lvl="1"/>
            <a:r>
              <a:rPr lang="en-US" altLang="zh-CN" b="1" dirty="0"/>
              <a:t>Specialized MPC, for specific functionalities. More efficient than the best generic protocols.</a:t>
            </a:r>
          </a:p>
          <a:p>
            <a:r>
              <a:rPr lang="en-US" altLang="zh-CN" dirty="0"/>
              <a:t>Applications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Auction, voting and Machine Learning.</a:t>
            </a:r>
          </a:p>
          <a:p>
            <a:pPr lvl="1"/>
            <a:r>
              <a:rPr lang="en-US" altLang="zh-CN" dirty="0"/>
              <a:t>Stable matching and spam filtering.</a:t>
            </a:r>
          </a:p>
          <a:p>
            <a:pPr lvl="1"/>
            <a:r>
              <a:rPr lang="en-US" altLang="zh-CN" b="1" dirty="0"/>
              <a:t>contact discovery(PSI)</a:t>
            </a:r>
          </a:p>
          <a:p>
            <a:pPr lvl="2"/>
            <a:r>
              <a:rPr lang="en-US" altLang="zh-CN" i="1" dirty="0">
                <a:hlinkClick r:id="rId2"/>
              </a:rPr>
              <a:t>Do I know you? – Efficient and Privacy-Preserving Common Friend-Finder Protocols and Applications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22796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85C2-9EFB-4CA4-B6D7-C6C56859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Fundamental MPC Protocols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892DA-76E6-42AF-A64C-0DD90104D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Zero-Know Proofs</a:t>
                </a:r>
              </a:p>
              <a:p>
                <a:r>
                  <a:rPr lang="en-US" altLang="zh-CN" dirty="0"/>
                  <a:t>Computations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Secret sharing</a:t>
                </a:r>
              </a:p>
              <a:p>
                <a:pPr lvl="1"/>
                <a:r>
                  <a:rPr lang="en-US" altLang="zh-CN" dirty="0"/>
                  <a:t>Additive SS</a:t>
                </a:r>
              </a:p>
              <a:p>
                <a:pPr lvl="1"/>
                <a:r>
                  <a:rPr lang="en-US" altLang="zh-CN" dirty="0"/>
                  <a:t>Shamir SS</a:t>
                </a:r>
              </a:p>
              <a:p>
                <a:pPr lvl="1"/>
                <a:r>
                  <a:rPr lang="en-US" altLang="zh-CN" dirty="0"/>
                  <a:t>Secure Comparison</a:t>
                </a:r>
              </a:p>
              <a:p>
                <a:r>
                  <a:rPr lang="en-US" altLang="zh-CN" b="1" dirty="0"/>
                  <a:t>Garbled Circuit</a:t>
                </a:r>
              </a:p>
              <a:p>
                <a:r>
                  <a:rPr lang="en-US" altLang="zh-CN" dirty="0"/>
                  <a:t>Oblivious Transfer.</a:t>
                </a:r>
              </a:p>
              <a:p>
                <a:r>
                  <a:rPr lang="en-US" altLang="zh-CN" b="1" dirty="0"/>
                  <a:t>Private Set Intersection, Oblivious PRF.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892DA-76E6-42AF-A64C-0DD90104D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9ACD-5ADF-4570-82F1-832A4F91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MPC Protocols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D9245-4B07-4FF1-ACD2-3E803676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2" y="1617090"/>
            <a:ext cx="9485259" cy="5049181"/>
          </a:xfrm>
        </p:spPr>
        <p:txBody>
          <a:bodyPr/>
          <a:lstStyle/>
          <a:p>
            <a:r>
              <a:rPr lang="en-US" altLang="zh-CN" dirty="0"/>
              <a:t>Important MPC approaches</a:t>
            </a:r>
          </a:p>
          <a:p>
            <a:pPr lvl="1"/>
            <a:r>
              <a:rPr lang="en-US" altLang="zh-CN" dirty="0"/>
              <a:t>Yao’s GC</a:t>
            </a:r>
          </a:p>
          <a:p>
            <a:pPr lvl="1"/>
            <a:r>
              <a:rPr lang="en-US" altLang="zh-CN" dirty="0" err="1"/>
              <a:t>Goldreich-Micali-Wigderson</a:t>
            </a:r>
            <a:r>
              <a:rPr lang="en-US" altLang="zh-CN" dirty="0"/>
              <a:t> (GMW) Protocol</a:t>
            </a:r>
          </a:p>
          <a:p>
            <a:pPr lvl="2"/>
            <a:r>
              <a:rPr lang="en-US" altLang="zh-CN" dirty="0"/>
              <a:t>Players hold additive shares of the active wire value</a:t>
            </a:r>
          </a:p>
          <a:p>
            <a:pPr lvl="1"/>
            <a:r>
              <a:rPr lang="en-US" altLang="zh-CN" dirty="0"/>
              <a:t>BGM </a:t>
            </a:r>
            <a:r>
              <a:rPr lang="en-US" altLang="zh-CN" dirty="0" err="1"/>
              <a:t>protocol:Based</a:t>
            </a:r>
            <a:r>
              <a:rPr lang="en-US" altLang="zh-CN" dirty="0"/>
              <a:t> on Shamir secret sharing.</a:t>
            </a:r>
          </a:p>
          <a:p>
            <a:pPr lvl="1"/>
            <a:r>
              <a:rPr lang="en-US" altLang="zh-CN" dirty="0"/>
              <a:t>Constant-Round Multi-Party Computation: BMR.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B8E3D-2345-45F1-8545-D0650F10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25" y="4141680"/>
            <a:ext cx="7068137" cy="19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D3F6-1871-4F2C-B0EF-0FB989A6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Oblivious Transfer (OT)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D373F9-C9B7-42B2-875E-62BD4B515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Allow a party to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secrets from another party, without revealing which secret they have </a:t>
                </a:r>
                <a:r>
                  <a:rPr lang="en-US" altLang="zh-CN" dirty="0" err="1"/>
                  <a:t>choosen</a:t>
                </a:r>
                <a:r>
                  <a:rPr lang="en-US" altLang="zh-CN" dirty="0"/>
                  <a:t>.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group of prime order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and let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 be a generator, and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be a hash function.</a:t>
                </a:r>
              </a:p>
              <a:p>
                <a:r>
                  <a:rPr lang="en-US" altLang="zh-CN" dirty="0"/>
                  <a:t>Suppose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D373F9-C9B7-42B2-875E-62BD4B515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8FBF2A3-6EC7-463E-ACA0-D0DE91AE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80" y="2349412"/>
            <a:ext cx="4438108" cy="182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Naor-Pinkas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Random Self-reduction: We have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Then to perform a random self reduction. Pick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  <a:blipFill>
                <a:blip r:embed="rId2"/>
                <a:stretch>
                  <a:fillRect l="-611" r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Via DDH random self-reduction</a:t>
                </a:r>
              </a:p>
              <a:p>
                <a:r>
                  <a:rPr lang="en-US" altLang="zh-CN" dirty="0"/>
                  <a:t>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blipFill>
                <a:blip r:embed="rId6"/>
                <a:stretch>
                  <a:fillRect l="-1187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051079" y="4040177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/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 and Enc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blipFill>
                <a:blip r:embed="rId8"/>
                <a:stretch>
                  <a:fillRect l="-105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blipFill>
                <a:blip r:embed="rId9"/>
                <a:stretch>
                  <a:fillRect l="-32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  <a:p>
                <a:pPr algn="ctr"/>
                <a:r>
                  <a:rPr lang="en-US" altLang="zh-CN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blipFill>
                <a:blip r:embed="rId10"/>
                <a:stretch>
                  <a:fillRect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46C6-1D4B-4916-A36C-5BD1F2AD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Garbled Circuits-Garbling Scheme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487D0B-846A-40C9-B3C8-55CB663EC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garbling scheme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consists of for PT algorithms (Gb, </a:t>
                </a:r>
                <a:r>
                  <a:rPr lang="en-US" altLang="zh-CN" dirty="0" err="1"/>
                  <a:t>En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Ev</a:t>
                </a:r>
                <a:r>
                  <a:rPr lang="en-US" altLang="zh-CN" dirty="0"/>
                  <a:t>, De):</a:t>
                </a:r>
              </a:p>
              <a:p>
                <a:pPr lvl="1"/>
                <a:r>
                  <a:rPr lang="en-US" altLang="zh-CN" dirty="0"/>
                  <a:t>Gb(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security parameter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circuit , and return a garbled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Takes in the encoding information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an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return a garbled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Ev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Takes in the garbled circuit F and the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return garbled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Takes in the decoding information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the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return the plaintext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487D0B-846A-40C9-B3C8-55CB663EC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5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531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849</TotalTime>
  <Words>960</Words>
  <Application>Microsoft Office PowerPoint</Application>
  <PresentationFormat>宽屏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Cambria Math</vt:lpstr>
      <vt:lpstr>Century Gothic</vt:lpstr>
      <vt:lpstr>Wingdings 3</vt:lpstr>
      <vt:lpstr>丝状</vt:lpstr>
      <vt:lpstr>The Survey on MPC and PSI</vt:lpstr>
      <vt:lpstr>Secure and Verifiable computation</vt:lpstr>
      <vt:lpstr>Comparison of FHE and MPC </vt:lpstr>
      <vt:lpstr>Introduction of MPC</vt:lpstr>
      <vt:lpstr>Fundamental MPC Protocols</vt:lpstr>
      <vt:lpstr>MPC Protocols</vt:lpstr>
      <vt:lpstr>Oblivious Transfer (OT)</vt:lpstr>
      <vt:lpstr>OT: Naor-Pinkas construction</vt:lpstr>
      <vt:lpstr>Garbled Circuits-Garbling Scheme</vt:lpstr>
      <vt:lpstr>Garbled Circuit-projective</vt:lpstr>
      <vt:lpstr>Garbled Circuit Methods for PSI</vt:lpstr>
      <vt:lpstr>Background</vt:lpstr>
      <vt:lpstr>Bitwise-AND(BWA)</vt:lpstr>
      <vt:lpstr>Pairwise-Compare(PWC)</vt:lpstr>
      <vt:lpstr>Sort-Compare-Shuffle design</vt:lpstr>
      <vt:lpstr>The Frameworks for MPC</vt:lpstr>
      <vt:lpstr>Introduction Of Main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 : MPC</dc:title>
  <dc:creator>Wang Kaixuan</dc:creator>
  <cp:lastModifiedBy>Wang Kaixuan</cp:lastModifiedBy>
  <cp:revision>33</cp:revision>
  <dcterms:created xsi:type="dcterms:W3CDTF">2021-03-08T06:04:27Z</dcterms:created>
  <dcterms:modified xsi:type="dcterms:W3CDTF">2021-03-10T06:31:00Z</dcterms:modified>
</cp:coreProperties>
</file>