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77" r:id="rId10"/>
    <p:sldId id="27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49" autoAdjust="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7D3B-BB52-460E-889C-615B478E4835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8483-BF6F-40D1-9E44-321899611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3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4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52" y="1617090"/>
            <a:ext cx="9485259" cy="42294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1" y="2071933"/>
            <a:ext cx="95631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Oded-Goldreich/publication/237292930_A_Completeness_Theorem_for_Protocols_with_Honest_Majority/links/02e7e527cdd35ef679000000/A-Completeness-Theorem-for-Protocols-with-Honest-Majority.pdf" TargetMode="External"/><Relationship Id="rId2" Type="http://schemas.openxmlformats.org/officeDocument/2006/relationships/hyperlink" Target="https://link.springer.com/content/pdf/10.1007/3-540-46766-1_3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ysp.uwaterloo.ca/courses/pet/W11/cache/www.cs.wisc.edu/areas/sec/yao1982-ocr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1F7E-6C47-4367-8FAC-312F2F42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56981" cy="2262781"/>
          </a:xfrm>
        </p:spPr>
        <p:txBody>
          <a:bodyPr/>
          <a:lstStyle/>
          <a:p>
            <a:r>
              <a:rPr lang="en-US" altLang="zh-CN" dirty="0"/>
              <a:t>The Introduction of ABY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1222E-F650-4EE4-8F03-7C328A1B0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ABY: A Framework for Efficient Mixed-Protocol Secure Two-Party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Naor-Pinkas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Random Self-reduction: We have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Then to perform a random self reduction. Pick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  <a:blipFill>
                <a:blip r:embed="rId2"/>
                <a:stretch>
                  <a:fillRect l="-611" r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Via DDH random self-reduction</a:t>
                </a:r>
              </a:p>
              <a:p>
                <a:r>
                  <a:rPr lang="en-US" altLang="zh-CN" dirty="0"/>
                  <a:t>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blipFill>
                <a:blip r:embed="rId6"/>
                <a:stretch>
                  <a:fillRect l="-1187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051079" y="4040177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/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 and Enc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blipFill>
                <a:blip r:embed="rId8"/>
                <a:stretch>
                  <a:fillRect l="-105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blipFill>
                <a:blip r:embed="rId9"/>
                <a:stretch>
                  <a:fillRect l="-32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  <a:p>
                <a:pPr algn="ctr"/>
                <a:r>
                  <a:rPr lang="en-US" altLang="zh-CN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blipFill>
                <a:blip r:embed="rId10"/>
                <a:stretch>
                  <a:fillRect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2507F-1C87-49CD-B086-9BB2B82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32ED-FC58-4353-84F8-6D716E3D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3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36DE-CB6B-43BE-8862-3C935898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of 2PC with GC &amp; OT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79C7B8-272F-49AB-87E2-A64BFA84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624" y="1519340"/>
            <a:ext cx="6531736" cy="4229100"/>
          </a:xfrm>
        </p:spPr>
      </p:pic>
    </p:spTree>
    <p:extLst>
      <p:ext uri="{BB962C8B-B14F-4D97-AF65-F5344CB8AC3E}">
        <p14:creationId xmlns:p14="http://schemas.microsoft.com/office/powerpoint/2010/main" val="18350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07E8-70F5-48C3-A2E5-51002D4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Introduction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B9FB3-87D3-41A6-B78E-807235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implement a mixed-protocol framework.</a:t>
            </a:r>
          </a:p>
          <a:p>
            <a:pPr lvl="1"/>
            <a:r>
              <a:rPr lang="en-US" altLang="zh-CN" dirty="0"/>
              <a:t>Combines Secure computation based on </a:t>
            </a:r>
          </a:p>
          <a:p>
            <a:pPr lvl="2"/>
            <a:r>
              <a:rPr lang="en-US" altLang="zh-CN" dirty="0"/>
              <a:t>Arithmetic sharing</a:t>
            </a:r>
          </a:p>
          <a:p>
            <a:pPr lvl="2"/>
            <a:r>
              <a:rPr lang="en-US" altLang="zh-CN" dirty="0"/>
              <a:t>Boolean Sharing</a:t>
            </a:r>
          </a:p>
          <a:p>
            <a:pPr lvl="2"/>
            <a:r>
              <a:rPr lang="en-US" altLang="zh-CN" dirty="0"/>
              <a:t>Yao’s Garbled circuit.</a:t>
            </a:r>
          </a:p>
          <a:p>
            <a:r>
              <a:rPr lang="en-US" altLang="zh-CN" dirty="0"/>
              <a:t>Features:</a:t>
            </a:r>
          </a:p>
          <a:p>
            <a:pPr lvl="1"/>
            <a:r>
              <a:rPr lang="en-US" altLang="zh-CN" dirty="0"/>
              <a:t>Pre-compute almost all cryptographic operations</a:t>
            </a:r>
          </a:p>
          <a:p>
            <a:pPr lvl="1"/>
            <a:r>
              <a:rPr lang="en-US" altLang="zh-CN" dirty="0"/>
              <a:t>Provide efficient conversions between secure computation schemes</a:t>
            </a:r>
          </a:p>
          <a:p>
            <a:pPr lvl="1"/>
            <a:r>
              <a:rPr lang="en-US" altLang="zh-CN" dirty="0"/>
              <a:t>Perform benchmarks.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20F7-571A-4287-8F98-621F272B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3B0F-581E-4391-B198-8335F9BB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operations </a:t>
            </a:r>
          </a:p>
          <a:p>
            <a:pPr lvl="1"/>
            <a:r>
              <a:rPr lang="en-US" altLang="zh-CN" dirty="0"/>
              <a:t>have an efficient representation as an Arithmetic circuit using HE</a:t>
            </a:r>
          </a:p>
          <a:p>
            <a:pPr lvl="1"/>
            <a:r>
              <a:rPr lang="en-US" altLang="zh-CN" dirty="0"/>
              <a:t>Efficient representation as an Boolean circuit using </a:t>
            </a:r>
            <a:r>
              <a:rPr lang="en-US" altLang="zh-CN" dirty="0" err="1"/>
              <a:t>yao’s</a:t>
            </a:r>
            <a:r>
              <a:rPr lang="en-US" altLang="zh-CN" dirty="0"/>
              <a:t> garbled circuit</a:t>
            </a:r>
          </a:p>
          <a:p>
            <a:r>
              <a:rPr lang="en-US" altLang="zh-CN" dirty="0"/>
              <a:t>Other mixed-protocol framework</a:t>
            </a:r>
          </a:p>
          <a:p>
            <a:pPr lvl="1"/>
            <a:r>
              <a:rPr lang="en-US" altLang="zh-CN" dirty="0"/>
              <a:t>The conversion costs between HE and Yao’s Garbled Circuit are relatively expensive</a:t>
            </a:r>
          </a:p>
          <a:p>
            <a:pPr lvl="1"/>
            <a:r>
              <a:rPr lang="en-US" altLang="zh-CN" dirty="0"/>
              <a:t>And the performance of HE scales very poorly.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0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4263-20AD-49F4-B2D6-23E3C1F4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Circuit and Boolean Circuit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F992F-7389-4345-B4D5-34DE615E7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different Ways of Representation a computation.</a:t>
                </a:r>
              </a:p>
              <a:p>
                <a:r>
                  <a:rPr lang="en-US" altLang="zh-CN" dirty="0"/>
                  <a:t>The main difference is the input</a:t>
                </a:r>
              </a:p>
              <a:p>
                <a:pPr lvl="1"/>
                <a:r>
                  <a:rPr lang="en-US" altLang="zh-CN" dirty="0"/>
                  <a:t>Arithmetic: Elements of Some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dirty="0"/>
                  <a:t>,gates correspond to field operation.</a:t>
                </a:r>
              </a:p>
              <a:p>
                <a:pPr lvl="1"/>
                <a:r>
                  <a:rPr lang="en-US" altLang="zh-CN" dirty="0"/>
                  <a:t>Boolean: bits and gates correspond to Boolean operations.</a:t>
                </a:r>
              </a:p>
              <a:p>
                <a:r>
                  <a:rPr lang="en-US" altLang="zh-CN" dirty="0"/>
                  <a:t>Multiplication and Addition in Arithmetic equals to AND </a:t>
                </a:r>
                <a:r>
                  <a:rPr lang="en-US" altLang="zh-CN" dirty="0" err="1"/>
                  <a:t>and</a:t>
                </a:r>
                <a:r>
                  <a:rPr lang="en-US" altLang="zh-CN" dirty="0"/>
                  <a:t> XOR in Boolean.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F992F-7389-4345-B4D5-34DE615E7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5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5F60E-4731-4909-AC3B-B0F24355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ABY </a:t>
            </a:r>
            <a:r>
              <a:rPr lang="en-US" altLang="zh-CN" dirty="0" err="1"/>
              <a:t>Sharings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C7AA2-E80B-4322-8CFF-9317EB14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3" y="1617090"/>
            <a:ext cx="5305680" cy="4229493"/>
          </a:xfrm>
        </p:spPr>
        <p:txBody>
          <a:bodyPr/>
          <a:lstStyle/>
          <a:p>
            <a:r>
              <a:rPr lang="en-US" altLang="zh-CN" b="1" dirty="0"/>
              <a:t>A</a:t>
            </a:r>
            <a:r>
              <a:rPr lang="en-US" altLang="zh-CN" dirty="0"/>
              <a:t>rithmetic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2"/>
              </a:rPr>
              <a:t>Beaver’s multiplication triples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B</a:t>
            </a:r>
            <a:r>
              <a:rPr lang="en-US" altLang="zh-CN" dirty="0"/>
              <a:t>oolean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3"/>
              </a:rPr>
              <a:t>Protocol of GMW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Y</a:t>
            </a:r>
            <a:r>
              <a:rPr lang="en-US" altLang="zh-CN" dirty="0"/>
              <a:t>ao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4"/>
              </a:rPr>
              <a:t>Yao’s garbled circuit protocol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C</a:t>
            </a:r>
            <a:r>
              <a:rPr lang="en-US" altLang="zh-CN" dirty="0"/>
              <a:t>leartexts based on plaintext.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B0071-F4DB-48CD-9DD3-293F1270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027" y="1740606"/>
            <a:ext cx="4173814" cy="3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Yao’s GC protocol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92EEFA6-6148-4F75-9297-AC3C8F27B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49" y="1617663"/>
            <a:ext cx="6923415" cy="4229100"/>
          </a:xfrm>
        </p:spPr>
      </p:pic>
    </p:spTree>
    <p:extLst>
      <p:ext uri="{BB962C8B-B14F-4D97-AF65-F5344CB8AC3E}">
        <p14:creationId xmlns:p14="http://schemas.microsoft.com/office/powerpoint/2010/main" val="181402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GMW protocol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8F9D156-77B3-4D43-AC6A-854F60B25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85" y="1617663"/>
            <a:ext cx="6791143" cy="4229100"/>
          </a:xfrm>
        </p:spPr>
      </p:pic>
    </p:spTree>
    <p:extLst>
      <p:ext uri="{BB962C8B-B14F-4D97-AF65-F5344CB8AC3E}">
        <p14:creationId xmlns:p14="http://schemas.microsoft.com/office/powerpoint/2010/main" val="39059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Bellare-Micali</a:t>
            </a:r>
            <a:r>
              <a:rPr lang="en-US" altLang="zh-CN" dirty="0"/>
              <a:t> </a:t>
            </a:r>
            <a:r>
              <a:rPr lang="en-US" altLang="zh-CN" dirty="0" err="1"/>
              <a:t>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Random Self-reduction: We have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Then to perform a random self reduction. Pick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  <a:blipFill>
                <a:blip r:embed="rId2"/>
                <a:stretch>
                  <a:fillRect l="-611" r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37022" y="2474122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22" y="2474122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2351342" y="2501956"/>
                <a:ext cx="2032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42" y="2501956"/>
                <a:ext cx="2032103" cy="369332"/>
              </a:xfrm>
              <a:prstGeom prst="rect">
                <a:avLst/>
              </a:prstGeom>
              <a:blipFill>
                <a:blip r:embed="rId6"/>
                <a:stretch>
                  <a:fillRect l="-270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105156" y="3784184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301737" y="3295894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737" y="3295894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021372" y="3665226"/>
                <a:ext cx="1519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,using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72" y="3665226"/>
                <a:ext cx="1519085" cy="646331"/>
              </a:xfrm>
              <a:prstGeom prst="rect">
                <a:avLst/>
              </a:prstGeom>
              <a:blipFill>
                <a:blip r:embed="rId8"/>
                <a:stretch>
                  <a:fillRect l="-361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50297" y="2536733"/>
                <a:ext cx="2659627" cy="68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297" y="2536733"/>
                <a:ext cx="2659627" cy="683970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5DAA3F-7A5B-4785-A5E6-F8398E5B2285}"/>
                  </a:ext>
                </a:extLst>
              </p:cNvPr>
              <p:cNvSpPr txBox="1"/>
              <p:nvPr/>
            </p:nvSpPr>
            <p:spPr>
              <a:xfrm>
                <a:off x="2319387" y="2940806"/>
                <a:ext cx="2269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Check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5DAA3F-7A5B-4785-A5E6-F8398E5B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87" y="2940806"/>
                <a:ext cx="2269819" cy="369332"/>
              </a:xfrm>
              <a:prstGeom prst="rect">
                <a:avLst/>
              </a:prstGeom>
              <a:blipFill>
                <a:blip r:embed="rId10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EEB235-3BF4-4271-9923-6E96BE2AAA5D}"/>
                  </a:ext>
                </a:extLst>
              </p:cNvPr>
              <p:cNvSpPr txBox="1"/>
              <p:nvPr/>
            </p:nvSpPr>
            <p:spPr>
              <a:xfrm>
                <a:off x="1870078" y="3314604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EEB235-3BF4-4271-9923-6E96BE2A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78" y="3314604"/>
                <a:ext cx="4090219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8051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1235</TotalTime>
  <Words>446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Cambria Math</vt:lpstr>
      <vt:lpstr>Century Gothic</vt:lpstr>
      <vt:lpstr>Wingdings 3</vt:lpstr>
      <vt:lpstr>丝状</vt:lpstr>
      <vt:lpstr>The Introduction of ABY </vt:lpstr>
      <vt:lpstr>Framework of 2PC with GC &amp; OT</vt:lpstr>
      <vt:lpstr>Simple Introduction Of ABY</vt:lpstr>
      <vt:lpstr>Target of ABY</vt:lpstr>
      <vt:lpstr>Arithmetic Circuit and Boolean Circuit</vt:lpstr>
      <vt:lpstr>ABY Sharings</vt:lpstr>
      <vt:lpstr>Yao’s GC protocol</vt:lpstr>
      <vt:lpstr>GMW protocol</vt:lpstr>
      <vt:lpstr>OT: Bellare-Micali COnstruction</vt:lpstr>
      <vt:lpstr>OT: Naor-Pinkas construction</vt:lpstr>
      <vt:lpstr>Process of ABY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 : MPC</dc:title>
  <dc:creator>Wang Kaixuan</dc:creator>
  <cp:lastModifiedBy>Wang Kaixuan</cp:lastModifiedBy>
  <cp:revision>50</cp:revision>
  <dcterms:created xsi:type="dcterms:W3CDTF">2021-03-08T06:04:27Z</dcterms:created>
  <dcterms:modified xsi:type="dcterms:W3CDTF">2021-03-16T09:30:36Z</dcterms:modified>
</cp:coreProperties>
</file>