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82" r:id="rId9"/>
    <p:sldId id="264" r:id="rId10"/>
    <p:sldId id="278" r:id="rId11"/>
    <p:sldId id="277" r:id="rId12"/>
    <p:sldId id="276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A4C"/>
    <a:srgbClr val="DE7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4" autoAdjust="0"/>
    <p:restoredTop sz="94649" autoAdjust="0"/>
  </p:normalViewPr>
  <p:slideViewPr>
    <p:cSldViewPr snapToGrid="0">
      <p:cViewPr varScale="1">
        <p:scale>
          <a:sx n="100" d="100"/>
          <a:sy n="100" d="100"/>
        </p:scale>
        <p:origin x="60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796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57D3B-BB52-460E-889C-615B478E4835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48483-BF6F-40D1-9E44-321899611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3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449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52" y="1617090"/>
            <a:ext cx="9485259" cy="42294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1" y="2071933"/>
            <a:ext cx="95631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Oded-Goldreich/publication/237292930_A_Completeness_Theorem_for_Protocols_with_Honest_Majority/links/02e7e527cdd35ef679000000/A-Completeness-Theorem-for-Protocols-with-Honest-Majority.pdf" TargetMode="External"/><Relationship Id="rId2" Type="http://schemas.openxmlformats.org/officeDocument/2006/relationships/hyperlink" Target="https://link.springer.com/content/pdf/10.1007/3-540-46766-1_34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rysp.uwaterloo.ca/courses/pet/W11/cache/www.cs.wisc.edu/areas/sec/yao1982-ocr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51F7E-6C47-4367-8FAC-312F2F422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356981" cy="2262781"/>
          </a:xfrm>
        </p:spPr>
        <p:txBody>
          <a:bodyPr/>
          <a:lstStyle/>
          <a:p>
            <a:r>
              <a:rPr lang="en-US" altLang="zh-CN" dirty="0"/>
              <a:t>The Introduction of ABY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1222E-F650-4EE4-8F03-7C328A1B0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ABY: A Framework for Efficient Mixed-Protocol Secure Two-Party Computation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30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6189-706D-45A6-B000-3633637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GMW protocol for MPC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6DF796-ED10-4335-A931-D1422BE0E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Secret Sharing Generation Phrase</a:t>
                </a:r>
              </a:p>
              <a:p>
                <a:pPr lvl="1"/>
                <a:r>
                  <a:rPr lang="en-US" altLang="zh-CN" dirty="0"/>
                  <a:t>Generate n-1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, and send to other party</a:t>
                </a:r>
              </a:p>
              <a:p>
                <a:r>
                  <a:rPr lang="en-US" altLang="zh-CN" dirty="0"/>
                  <a:t>For And Gate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⊕…⊕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⊕…⊕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⨁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⊕(</m:t>
                      </m:r>
                      <m:nary>
                        <m:naryPr>
                          <m:chr m:val="⨁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Each pair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)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 in the 2PC GMW. 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b="0" dirty="0"/>
                  <a:t>Finally</a:t>
                </a:r>
                <a:r>
                  <a:rPr lang="en-US" altLang="zh-CN" dirty="0"/>
                  <a:t>, each player outputs the XOR of all obtained shares as the sharing of the result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6DF796-ED10-4335-A931-D1422BE0E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720" r="-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64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D585B-EB0B-4B1A-9BB8-CC1DD9DF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OT: </a:t>
            </a:r>
            <a:r>
              <a:rPr lang="en-US" altLang="zh-CN" dirty="0" err="1"/>
              <a:t>Bellare-Micali</a:t>
            </a:r>
            <a:r>
              <a:rPr lang="en-US" altLang="zh-CN" dirty="0"/>
              <a:t> Construction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73316-836E-413B-AFB0-15CA878DC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905" y="1698365"/>
            <a:ext cx="9980919" cy="43238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1505AC-6249-4136-AFE5-26861948BFB8}"/>
              </a:ext>
            </a:extLst>
          </p:cNvPr>
          <p:cNvSpPr/>
          <p:nvPr/>
        </p:nvSpPr>
        <p:spPr>
          <a:xfrm>
            <a:off x="1222374" y="1698365"/>
            <a:ext cx="10693450" cy="3011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27C2D-FB95-485B-94CF-DA603B6C1883}"/>
                  </a:ext>
                </a:extLst>
              </p:cNvPr>
              <p:cNvSpPr txBox="1"/>
              <p:nvPr/>
            </p:nvSpPr>
            <p:spPr>
              <a:xfrm>
                <a:off x="2525149" y="1766708"/>
                <a:ext cx="1858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27C2D-FB95-485B-94CF-DA603B6C1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49" y="1766708"/>
                <a:ext cx="1858296" cy="523220"/>
              </a:xfrm>
              <a:prstGeom prst="rect">
                <a:avLst/>
              </a:prstGeom>
              <a:blipFill>
                <a:blip r:embed="rId3"/>
                <a:stretch>
                  <a:fillRect l="-6557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454E24-639A-4357-A5F2-004A3A5566D8}"/>
                  </a:ext>
                </a:extLst>
              </p:cNvPr>
              <p:cNvSpPr txBox="1"/>
              <p:nvPr/>
            </p:nvSpPr>
            <p:spPr>
              <a:xfrm>
                <a:off x="9876501" y="1802267"/>
                <a:ext cx="19713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454E24-639A-4357-A5F2-004A3A55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01" y="1802267"/>
                <a:ext cx="1971367" cy="523220"/>
              </a:xfrm>
              <a:prstGeom prst="rect">
                <a:avLst/>
              </a:prstGeom>
              <a:blipFill>
                <a:blip r:embed="rId4"/>
                <a:stretch>
                  <a:fillRect l="-6173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86D1FF-D4B2-4234-B459-DBA2ED0667C0}"/>
              </a:ext>
            </a:extLst>
          </p:cNvPr>
          <p:cNvCxnSpPr>
            <a:cxnSpLocks/>
          </p:cNvCxnSpPr>
          <p:nvPr/>
        </p:nvCxnSpPr>
        <p:spPr>
          <a:xfrm flipH="1">
            <a:off x="5052040" y="2969777"/>
            <a:ext cx="4498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B05D77-D3D8-4117-8265-2E5513DF95C0}"/>
                  </a:ext>
                </a:extLst>
              </p:cNvPr>
              <p:cNvSpPr txBox="1"/>
              <p:nvPr/>
            </p:nvSpPr>
            <p:spPr>
              <a:xfrm>
                <a:off x="5237022" y="2474122"/>
                <a:ext cx="409021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B05D77-D3D8-4117-8265-2E5513DF9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22" y="2474122"/>
                <a:ext cx="4090219" cy="374270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E389F1-5AB2-4E58-B8A3-A0604E0BAEB0}"/>
                  </a:ext>
                </a:extLst>
              </p:cNvPr>
              <p:cNvSpPr txBox="1"/>
              <p:nvPr/>
            </p:nvSpPr>
            <p:spPr>
              <a:xfrm>
                <a:off x="2351342" y="2501956"/>
                <a:ext cx="2032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 random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E389F1-5AB2-4E58-B8A3-A0604E0B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42" y="2501956"/>
                <a:ext cx="2032103" cy="369332"/>
              </a:xfrm>
              <a:prstGeom prst="rect">
                <a:avLst/>
              </a:prstGeom>
              <a:blipFill>
                <a:blip r:embed="rId6"/>
                <a:stretch>
                  <a:fillRect l="-270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EBFEC9-5F16-4B55-A1CF-F0565020286D}"/>
              </a:ext>
            </a:extLst>
          </p:cNvPr>
          <p:cNvCxnSpPr>
            <a:cxnSpLocks/>
          </p:cNvCxnSpPr>
          <p:nvPr/>
        </p:nvCxnSpPr>
        <p:spPr>
          <a:xfrm>
            <a:off x="5105156" y="3784184"/>
            <a:ext cx="4558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2DD68B-CA2A-41D4-B729-A97DAA860610}"/>
                  </a:ext>
                </a:extLst>
              </p:cNvPr>
              <p:cNvSpPr txBox="1"/>
              <p:nvPr/>
            </p:nvSpPr>
            <p:spPr>
              <a:xfrm>
                <a:off x="5301737" y="3295894"/>
                <a:ext cx="4090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2DD68B-CA2A-41D4-B729-A97DAA86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737" y="3295894"/>
                <a:ext cx="4090219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29CF22-B340-4B9B-9898-7054E2CADB39}"/>
                  </a:ext>
                </a:extLst>
              </p:cNvPr>
              <p:cNvSpPr txBox="1"/>
              <p:nvPr/>
            </p:nvSpPr>
            <p:spPr>
              <a:xfrm>
                <a:off x="10021372" y="3665226"/>
                <a:ext cx="1519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Decrypt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,using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29CF22-B340-4B9B-9898-7054E2CAD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372" y="3665226"/>
                <a:ext cx="1519085" cy="646331"/>
              </a:xfrm>
              <a:prstGeom prst="rect">
                <a:avLst/>
              </a:prstGeom>
              <a:blipFill>
                <a:blip r:embed="rId8"/>
                <a:stretch>
                  <a:fillRect l="-3614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BF864E-B9B1-4E67-B176-E2B42C34AE5C}"/>
                  </a:ext>
                </a:extLst>
              </p:cNvPr>
              <p:cNvSpPr txBox="1"/>
              <p:nvPr/>
            </p:nvSpPr>
            <p:spPr>
              <a:xfrm>
                <a:off x="9550297" y="2536733"/>
                <a:ext cx="2659627" cy="68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BF864E-B9B1-4E67-B176-E2B42C34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297" y="2536733"/>
                <a:ext cx="2659627" cy="683970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F5DAA3F-7A5B-4785-A5E6-F8398E5B2285}"/>
                  </a:ext>
                </a:extLst>
              </p:cNvPr>
              <p:cNvSpPr txBox="1"/>
              <p:nvPr/>
            </p:nvSpPr>
            <p:spPr>
              <a:xfrm>
                <a:off x="2319387" y="2940806"/>
                <a:ext cx="2269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Check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F5DAA3F-7A5B-4785-A5E6-F8398E5B2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87" y="2940806"/>
                <a:ext cx="2269819" cy="369332"/>
              </a:xfrm>
              <a:prstGeom prst="rect">
                <a:avLst/>
              </a:prstGeom>
              <a:blipFill>
                <a:blip r:embed="rId10"/>
                <a:stretch>
                  <a:fillRect l="-214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DEEB235-3BF4-4271-9923-6E96BE2AAA5D}"/>
                  </a:ext>
                </a:extLst>
              </p:cNvPr>
              <p:cNvSpPr txBox="1"/>
              <p:nvPr/>
            </p:nvSpPr>
            <p:spPr>
              <a:xfrm>
                <a:off x="1870078" y="3314604"/>
                <a:ext cx="4090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Enc(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Enc(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DEEB235-3BF4-4271-9923-6E96BE2AA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078" y="3314604"/>
                <a:ext cx="4090219" cy="369332"/>
              </a:xfrm>
              <a:prstGeom prst="rect">
                <a:avLst/>
              </a:prstGeom>
              <a:blipFill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18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D585B-EB0B-4B1A-9BB8-CC1DD9DF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OT: </a:t>
            </a:r>
            <a:r>
              <a:rPr lang="en-US" altLang="zh-CN" dirty="0" err="1"/>
              <a:t>Naor-Pinkas</a:t>
            </a:r>
            <a:r>
              <a:rPr lang="en-US" altLang="zh-CN" dirty="0"/>
              <a:t> construction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C73316-836E-413B-AFB0-15CA878DC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4905" y="1698365"/>
                <a:ext cx="9980919" cy="43238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Random Self-reduction: We have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Then to perform a random self reduction. Pick random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, and output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𝑏𝑦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C73316-836E-413B-AFB0-15CA878DC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4905" y="1698365"/>
                <a:ext cx="9980919" cy="4323894"/>
              </a:xfrm>
              <a:blipFill>
                <a:blip r:embed="rId2"/>
                <a:stretch>
                  <a:fillRect l="-611" r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F1505AC-6249-4136-AFE5-26861948BFB8}"/>
              </a:ext>
            </a:extLst>
          </p:cNvPr>
          <p:cNvSpPr/>
          <p:nvPr/>
        </p:nvSpPr>
        <p:spPr>
          <a:xfrm>
            <a:off x="1222374" y="1698365"/>
            <a:ext cx="10693450" cy="3011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27C2D-FB95-485B-94CF-DA603B6C1883}"/>
                  </a:ext>
                </a:extLst>
              </p:cNvPr>
              <p:cNvSpPr txBox="1"/>
              <p:nvPr/>
            </p:nvSpPr>
            <p:spPr>
              <a:xfrm>
                <a:off x="2525149" y="1766708"/>
                <a:ext cx="1858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27C2D-FB95-485B-94CF-DA603B6C1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49" y="1766708"/>
                <a:ext cx="1858296" cy="523220"/>
              </a:xfrm>
              <a:prstGeom prst="rect">
                <a:avLst/>
              </a:prstGeom>
              <a:blipFill>
                <a:blip r:embed="rId3"/>
                <a:stretch>
                  <a:fillRect l="-6557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454E24-639A-4357-A5F2-004A3A5566D8}"/>
                  </a:ext>
                </a:extLst>
              </p:cNvPr>
              <p:cNvSpPr txBox="1"/>
              <p:nvPr/>
            </p:nvSpPr>
            <p:spPr>
              <a:xfrm>
                <a:off x="9876501" y="1802267"/>
                <a:ext cx="19713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454E24-639A-4357-A5F2-004A3A55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01" y="1802267"/>
                <a:ext cx="1971367" cy="523220"/>
              </a:xfrm>
              <a:prstGeom prst="rect">
                <a:avLst/>
              </a:prstGeom>
              <a:blipFill>
                <a:blip r:embed="rId4"/>
                <a:stretch>
                  <a:fillRect l="-6173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86D1FF-D4B2-4234-B459-DBA2ED0667C0}"/>
              </a:ext>
            </a:extLst>
          </p:cNvPr>
          <p:cNvCxnSpPr>
            <a:cxnSpLocks/>
          </p:cNvCxnSpPr>
          <p:nvPr/>
        </p:nvCxnSpPr>
        <p:spPr>
          <a:xfrm flipH="1">
            <a:off x="5052040" y="2969777"/>
            <a:ext cx="4498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B05D77-D3D8-4117-8265-2E5513DF95C0}"/>
                  </a:ext>
                </a:extLst>
              </p:cNvPr>
              <p:cNvSpPr txBox="1"/>
              <p:nvPr/>
            </p:nvSpPr>
            <p:spPr>
              <a:xfrm>
                <a:off x="5201826" y="2406933"/>
                <a:ext cx="409021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B05D77-D3D8-4117-8265-2E5513DF9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26" y="2406933"/>
                <a:ext cx="4090219" cy="374270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E389F1-5AB2-4E58-B8A3-A0604E0BAEB0}"/>
                  </a:ext>
                </a:extLst>
              </p:cNvPr>
              <p:cNvSpPr txBox="1"/>
              <p:nvPr/>
            </p:nvSpPr>
            <p:spPr>
              <a:xfrm>
                <a:off x="1222374" y="2710890"/>
                <a:ext cx="46211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Via DDH random self-reduction</a:t>
                </a:r>
              </a:p>
              <a:p>
                <a:r>
                  <a:rPr lang="en-US" altLang="zh-CN" dirty="0"/>
                  <a:t>Get: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E389F1-5AB2-4E58-B8A3-A0604E0B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74" y="2710890"/>
                <a:ext cx="4621161" cy="646331"/>
              </a:xfrm>
              <a:prstGeom prst="rect">
                <a:avLst/>
              </a:prstGeom>
              <a:blipFill>
                <a:blip r:embed="rId6"/>
                <a:stretch>
                  <a:fillRect l="-1187" t="-5660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EBFEC9-5F16-4B55-A1CF-F0565020286D}"/>
              </a:ext>
            </a:extLst>
          </p:cNvPr>
          <p:cNvCxnSpPr>
            <a:cxnSpLocks/>
          </p:cNvCxnSpPr>
          <p:nvPr/>
        </p:nvCxnSpPr>
        <p:spPr>
          <a:xfrm>
            <a:off x="5051079" y="4040177"/>
            <a:ext cx="4558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2DD68B-CA2A-41D4-B729-A97DAA860610}"/>
                  </a:ext>
                </a:extLst>
              </p:cNvPr>
              <p:cNvSpPr txBox="1"/>
              <p:nvPr/>
            </p:nvSpPr>
            <p:spPr>
              <a:xfrm>
                <a:off x="5210697" y="3477433"/>
                <a:ext cx="4090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2DD68B-CA2A-41D4-B729-A97DAA86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97" y="3477433"/>
                <a:ext cx="409021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9CB15F-230C-4EA3-8229-11735DA1C5F8}"/>
                  </a:ext>
                </a:extLst>
              </p:cNvPr>
              <p:cNvSpPr txBox="1"/>
              <p:nvPr/>
            </p:nvSpPr>
            <p:spPr>
              <a:xfrm>
                <a:off x="1604608" y="3814562"/>
                <a:ext cx="4621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Enc(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 and Enc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9CB15F-230C-4EA3-8229-11735DA1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608" y="3814562"/>
                <a:ext cx="4621161" cy="369332"/>
              </a:xfrm>
              <a:prstGeom prst="rect">
                <a:avLst/>
              </a:prstGeom>
              <a:blipFill>
                <a:blip r:embed="rId8"/>
                <a:stretch>
                  <a:fillRect l="-105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29CF22-B340-4B9B-9898-7054E2CADB39}"/>
                  </a:ext>
                </a:extLst>
              </p:cNvPr>
              <p:cNvSpPr txBox="1"/>
              <p:nvPr/>
            </p:nvSpPr>
            <p:spPr>
              <a:xfrm>
                <a:off x="10132140" y="4040177"/>
                <a:ext cx="1519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Decrypt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29CF22-B340-4B9B-9898-7054E2CAD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140" y="4040177"/>
                <a:ext cx="1519085" cy="369332"/>
              </a:xfrm>
              <a:prstGeom prst="rect">
                <a:avLst/>
              </a:prstGeom>
              <a:blipFill>
                <a:blip r:embed="rId9"/>
                <a:stretch>
                  <a:fillRect l="-321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BF864E-B9B1-4E67-B176-E2B42C34AE5C}"/>
                  </a:ext>
                </a:extLst>
              </p:cNvPr>
              <p:cNvSpPr txBox="1"/>
              <p:nvPr/>
            </p:nvSpPr>
            <p:spPr>
              <a:xfrm>
                <a:off x="9532373" y="2523155"/>
                <a:ext cx="2659627" cy="68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0" dirty="0">
                  <a:latin typeface="+mj-lt"/>
                </a:endParaRPr>
              </a:p>
              <a:p>
                <a:pPr algn="ctr"/>
                <a:r>
                  <a:rPr lang="en-US" altLang="zh-CN" b="0" i="0" dirty="0">
                    <a:latin typeface="+mj-lt"/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BF864E-B9B1-4E67-B176-E2B42C34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373" y="2523155"/>
                <a:ext cx="2659627" cy="689163"/>
              </a:xfrm>
              <a:prstGeom prst="rect">
                <a:avLst/>
              </a:prstGeom>
              <a:blipFill>
                <a:blip r:embed="rId10"/>
                <a:stretch>
                  <a:fillRect b="-8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00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6189-706D-45A6-B000-3633637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BGW protocol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9846D08-8C68-4FA7-8C4D-2F0457B0B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Be used to evaluate an </a:t>
                </a:r>
                <a:r>
                  <a:rPr lang="en-US" altLang="zh-CN" b="1" dirty="0"/>
                  <a:t>arithmetic circuit </a:t>
                </a:r>
                <a:r>
                  <a:rPr lang="en-US" altLang="zh-CN" dirty="0"/>
                  <a:t>over a field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 protocol is based on </a:t>
                </a:r>
                <a:r>
                  <a:rPr lang="en-US" altLang="zh-CN" b="1" dirty="0"/>
                  <a:t>Shamir secret sharing</a:t>
                </a:r>
                <a:r>
                  <a:rPr lang="en-US" altLang="zh-CN" dirty="0"/>
                  <a:t>, which are homomorphic.</a:t>
                </a:r>
              </a:p>
              <a:p>
                <a:pPr lvl="1"/>
                <a:r>
                  <a:rPr lang="en-US" altLang="zh-CN" dirty="0"/>
                  <a:t>A dealer chooses a random polynomial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 degree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Such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’s Secret sharing is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Any collection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b="0" dirty="0"/>
                  <a:t> </a:t>
                </a:r>
                <a:r>
                  <a:rPr lang="en-US" altLang="zh-CN" b="0" dirty="0"/>
                  <a:t>shares reveals no information about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b="0" dirty="0"/>
                  <a:t>.</a:t>
                </a: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9846D08-8C68-4FA7-8C4D-2F0457B0B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720" r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49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6189-706D-45A6-B000-3633637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BGW protocol for 2PC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D612333-CFE3-488A-B4E9-172EECF4D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499" y="1617663"/>
            <a:ext cx="6406914" cy="4229100"/>
          </a:xfrm>
        </p:spPr>
      </p:pic>
    </p:spTree>
    <p:extLst>
      <p:ext uri="{BB962C8B-B14F-4D97-AF65-F5344CB8AC3E}">
        <p14:creationId xmlns:p14="http://schemas.microsoft.com/office/powerpoint/2010/main" val="173862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6189-706D-45A6-B000-3633637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Preprocessed Multiplication Triples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846D08-8C68-4FA7-8C4D-2F0457B0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Split MPC Protocol into pre-processing phase(Before the parties’ inputs are know) and online phase</a:t>
            </a:r>
          </a:p>
          <a:p>
            <a:r>
              <a:rPr lang="en-US" altLang="zh-CN" dirty="0"/>
              <a:t>Beaver triple, is ([a],[b],[c]), c = ab, each multiplication consumed one triple, and Each triple can only be used for one multiplication.</a:t>
            </a:r>
          </a:p>
          <a:p>
            <a:r>
              <a:rPr lang="en-US" altLang="zh-CN" b="0" dirty="0"/>
              <a:t>Key Idea:</a:t>
            </a:r>
          </a:p>
          <a:p>
            <a:pPr lvl="1"/>
            <a:r>
              <a:rPr lang="en-US" altLang="zh-CN" dirty="0"/>
              <a:t>Extend Additive Homomorphic properties to Multiplication properties.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10029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236DE-CB6B-43BE-8862-3C935898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 of 2PC with GC &amp; OT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79C7B8-272F-49AB-87E2-A64BFA84A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624" y="1519340"/>
            <a:ext cx="6531736" cy="4229100"/>
          </a:xfrm>
        </p:spPr>
      </p:pic>
    </p:spTree>
    <p:extLst>
      <p:ext uri="{BB962C8B-B14F-4D97-AF65-F5344CB8AC3E}">
        <p14:creationId xmlns:p14="http://schemas.microsoft.com/office/powerpoint/2010/main" val="18350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807E8-70F5-48C3-A2E5-51002D44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Introduction Of ABY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B9FB3-87D3-41A6-B78E-80723534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and implement a mixed-protocol framework.</a:t>
            </a:r>
          </a:p>
          <a:p>
            <a:pPr lvl="1"/>
            <a:r>
              <a:rPr lang="en-US" altLang="zh-CN" dirty="0"/>
              <a:t>Combines Secure computation based on </a:t>
            </a:r>
          </a:p>
          <a:p>
            <a:pPr lvl="2"/>
            <a:r>
              <a:rPr lang="en-US" altLang="zh-CN" dirty="0"/>
              <a:t>Arithmetic sharing</a:t>
            </a:r>
          </a:p>
          <a:p>
            <a:pPr lvl="2"/>
            <a:r>
              <a:rPr lang="en-US" altLang="zh-CN" dirty="0"/>
              <a:t>Boolean Sharing</a:t>
            </a:r>
          </a:p>
          <a:p>
            <a:pPr lvl="2"/>
            <a:r>
              <a:rPr lang="en-US" altLang="zh-CN" dirty="0"/>
              <a:t>Yao’s Garbled circuit.</a:t>
            </a:r>
          </a:p>
          <a:p>
            <a:r>
              <a:rPr lang="en-US" altLang="zh-CN" dirty="0"/>
              <a:t>Features:</a:t>
            </a:r>
          </a:p>
          <a:p>
            <a:pPr lvl="1"/>
            <a:r>
              <a:rPr lang="en-US" altLang="zh-CN" dirty="0"/>
              <a:t>Pre-compute almost all cryptographic operations</a:t>
            </a:r>
          </a:p>
          <a:p>
            <a:pPr lvl="1"/>
            <a:r>
              <a:rPr lang="en-US" altLang="zh-CN" dirty="0"/>
              <a:t>Provide efficient conversions between secure computation schemes</a:t>
            </a:r>
          </a:p>
          <a:p>
            <a:pPr lvl="1"/>
            <a:r>
              <a:rPr lang="en-US" altLang="zh-CN" dirty="0"/>
              <a:t>Perform benchmarks.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92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220F7-571A-4287-8F98-621F272B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 of ABY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3B0F-581E-4391-B198-8335F9BB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Evaluate operations </a:t>
            </a:r>
          </a:p>
          <a:p>
            <a:pPr lvl="1"/>
            <a:r>
              <a:rPr lang="en-US" altLang="zh-CN" dirty="0"/>
              <a:t>have an efficient representation as an Arithmetic circuit using HE</a:t>
            </a:r>
          </a:p>
          <a:p>
            <a:pPr lvl="1"/>
            <a:r>
              <a:rPr lang="en-US" altLang="zh-CN" dirty="0"/>
              <a:t>Efficient representation as an Boolean circuit using </a:t>
            </a:r>
            <a:r>
              <a:rPr lang="en-US" altLang="zh-CN" dirty="0" err="1"/>
              <a:t>yao’s</a:t>
            </a:r>
            <a:r>
              <a:rPr lang="en-US" altLang="zh-CN" dirty="0"/>
              <a:t> garbled circuit</a:t>
            </a:r>
          </a:p>
          <a:p>
            <a:r>
              <a:rPr lang="en-US" altLang="zh-CN" dirty="0"/>
              <a:t>Other mixed-protocol framework</a:t>
            </a:r>
          </a:p>
          <a:p>
            <a:pPr lvl="1"/>
            <a:r>
              <a:rPr lang="en-US" altLang="zh-CN" dirty="0"/>
              <a:t>The conversion costs between HE and Yao’s Garbled Circuit are relatively expensive</a:t>
            </a:r>
          </a:p>
          <a:p>
            <a:pPr lvl="1"/>
            <a:r>
              <a:rPr lang="en-US" altLang="zh-CN" dirty="0"/>
              <a:t>And the performance of HE scales very poorly.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04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B4263-20AD-49F4-B2D6-23E3C1F4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Circuit and Boolean Circuit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5F992F-7389-4345-B4D5-34DE615E7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different Ways of Representation a computation.</a:t>
                </a:r>
              </a:p>
              <a:p>
                <a:r>
                  <a:rPr lang="en-US" altLang="zh-CN" dirty="0"/>
                  <a:t>The main difference is the input</a:t>
                </a:r>
              </a:p>
              <a:p>
                <a:pPr lvl="1"/>
                <a:r>
                  <a:rPr lang="en-US" altLang="zh-CN" dirty="0"/>
                  <a:t>Arithmetic: Elements of Some Field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altLang="zh-CN" dirty="0"/>
                  <a:t>,gates correspond to field operation.</a:t>
                </a:r>
              </a:p>
              <a:p>
                <a:pPr lvl="1"/>
                <a:r>
                  <a:rPr lang="en-US" altLang="zh-CN" dirty="0"/>
                  <a:t>Boolean: bits and gates correspond to Boolean operations.</a:t>
                </a:r>
              </a:p>
              <a:p>
                <a:r>
                  <a:rPr lang="en-US" altLang="zh-CN" dirty="0"/>
                  <a:t>Multiplication and Addition in Arithmetic equals to AND </a:t>
                </a:r>
                <a:r>
                  <a:rPr lang="en-US" altLang="zh-CN" dirty="0" err="1"/>
                  <a:t>and</a:t>
                </a:r>
                <a:r>
                  <a:rPr lang="en-US" altLang="zh-CN" dirty="0"/>
                  <a:t> XOR in Boolean.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5F992F-7389-4345-B4D5-34DE615E7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58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5F60E-4731-4909-AC3B-B0F24355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ABY </a:t>
            </a:r>
            <a:r>
              <a:rPr lang="en-US" altLang="zh-CN" dirty="0" err="1"/>
              <a:t>Sharings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C7AA2-E80B-4322-8CFF-9317EB14C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53" y="1617090"/>
            <a:ext cx="5305680" cy="4229493"/>
          </a:xfrm>
        </p:spPr>
        <p:txBody>
          <a:bodyPr/>
          <a:lstStyle/>
          <a:p>
            <a:r>
              <a:rPr lang="en-US" altLang="zh-CN" b="1" dirty="0"/>
              <a:t>A</a:t>
            </a:r>
            <a:r>
              <a:rPr lang="en-US" altLang="zh-CN" dirty="0"/>
              <a:t>rithmetic </a:t>
            </a:r>
            <a:r>
              <a:rPr lang="en-US" altLang="zh-CN" dirty="0" err="1"/>
              <a:t>Sharings</a:t>
            </a:r>
            <a:r>
              <a:rPr lang="en-US" altLang="zh-CN" dirty="0"/>
              <a:t> based on </a:t>
            </a:r>
            <a:r>
              <a:rPr lang="en-US" altLang="zh-CN" dirty="0">
                <a:hlinkClick r:id="rId2"/>
              </a:rPr>
              <a:t>Beaver’s multiplication triples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B</a:t>
            </a:r>
            <a:r>
              <a:rPr lang="en-US" altLang="zh-CN" dirty="0"/>
              <a:t>oolean </a:t>
            </a:r>
            <a:r>
              <a:rPr lang="en-US" altLang="zh-CN" dirty="0" err="1"/>
              <a:t>Sharings</a:t>
            </a:r>
            <a:r>
              <a:rPr lang="en-US" altLang="zh-CN" dirty="0"/>
              <a:t> Based on </a:t>
            </a:r>
            <a:r>
              <a:rPr lang="en-US" altLang="zh-CN" dirty="0">
                <a:hlinkClick r:id="rId3"/>
              </a:rPr>
              <a:t>Protocol of GMW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Y</a:t>
            </a:r>
            <a:r>
              <a:rPr lang="en-US" altLang="zh-CN" dirty="0"/>
              <a:t>ao </a:t>
            </a:r>
            <a:r>
              <a:rPr lang="en-US" altLang="zh-CN" dirty="0" err="1"/>
              <a:t>Sharings</a:t>
            </a:r>
            <a:r>
              <a:rPr lang="en-US" altLang="zh-CN" dirty="0"/>
              <a:t> based on </a:t>
            </a:r>
            <a:r>
              <a:rPr lang="en-US" altLang="zh-CN" dirty="0">
                <a:hlinkClick r:id="rId4"/>
              </a:rPr>
              <a:t>Yao’s garbled circuit protocol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C</a:t>
            </a:r>
            <a:r>
              <a:rPr lang="en-US" altLang="zh-CN" dirty="0"/>
              <a:t>leartexts based on plaintext.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3B0071-F4DB-48CD-9DD3-293F12705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027" y="1740606"/>
            <a:ext cx="4173814" cy="36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4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6189-706D-45A6-B000-3633637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Yao’s GC protocol, Just for 2PC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92EEFA6-6148-4F75-9297-AC3C8F27B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249" y="1617663"/>
            <a:ext cx="6923415" cy="4229100"/>
          </a:xfrm>
        </p:spPr>
      </p:pic>
    </p:spTree>
    <p:extLst>
      <p:ext uri="{BB962C8B-B14F-4D97-AF65-F5344CB8AC3E}">
        <p14:creationId xmlns:p14="http://schemas.microsoft.com/office/powerpoint/2010/main" val="181402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6189-706D-45A6-B000-3633637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Yao’s GC protocol </a:t>
            </a:r>
            <a:endParaRPr lang="zh-CN" altLang="en-US" dirty="0"/>
          </a:p>
        </p:txBody>
      </p:sp>
      <p:pic>
        <p:nvPicPr>
          <p:cNvPr id="6" name="内容占位符 5" descr="男性形象">
            <a:extLst>
              <a:ext uri="{FF2B5EF4-FFF2-40B4-BE49-F238E27FC236}">
                <a16:creationId xmlns:a16="http://schemas.microsoft.com/office/drawing/2014/main" id="{09751255-A8D7-4E7B-BD26-87E33754A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662" y="2595659"/>
            <a:ext cx="2087321" cy="2087321"/>
          </a:xfrm>
        </p:spPr>
      </p:pic>
      <p:pic>
        <p:nvPicPr>
          <p:cNvPr id="8" name="内容占位符 5" descr="男性形象">
            <a:extLst>
              <a:ext uri="{FF2B5EF4-FFF2-40B4-BE49-F238E27FC236}">
                <a16:creationId xmlns:a16="http://schemas.microsoft.com/office/drawing/2014/main" id="{3429A11F-C0ED-4CF3-BC36-C9A342D39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9287" y="2687860"/>
            <a:ext cx="2087321" cy="2087321"/>
          </a:xfrm>
          <a:prstGeom prst="rect">
            <a:avLst/>
          </a:prstGeom>
        </p:spPr>
      </p:pic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36A9AF22-7056-48FF-BAC3-900A0EB7EB03}"/>
              </a:ext>
            </a:extLst>
          </p:cNvPr>
          <p:cNvSpPr/>
          <p:nvPr/>
        </p:nvSpPr>
        <p:spPr>
          <a:xfrm>
            <a:off x="5134717" y="2300228"/>
            <a:ext cx="2423652" cy="88050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GC Generator</a:t>
            </a:r>
          </a:p>
          <a:p>
            <a:pPr algn="ctr"/>
            <a:r>
              <a:rPr lang="en-US" altLang="zh-CN" dirty="0"/>
              <a:t>With Labels</a:t>
            </a:r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8B4BCF9D-9B7D-425F-A935-11E4309F49DE}"/>
              </a:ext>
            </a:extLst>
          </p:cNvPr>
          <p:cNvSpPr/>
          <p:nvPr/>
        </p:nvSpPr>
        <p:spPr>
          <a:xfrm>
            <a:off x="5134717" y="4515720"/>
            <a:ext cx="2423652" cy="880507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GC Evaluator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C19AE0F-9C34-4B5A-BA95-EA4EFCE9C46E}"/>
              </a:ext>
            </a:extLst>
          </p:cNvPr>
          <p:cNvCxnSpPr>
            <a:cxnSpLocks/>
          </p:cNvCxnSpPr>
          <p:nvPr/>
        </p:nvCxnSpPr>
        <p:spPr>
          <a:xfrm>
            <a:off x="2753032" y="1981200"/>
            <a:ext cx="7556091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E1F078A-C83F-4117-86B3-368CA35CA9F4}"/>
              </a:ext>
            </a:extLst>
          </p:cNvPr>
          <p:cNvSpPr txBox="1"/>
          <p:nvPr/>
        </p:nvSpPr>
        <p:spPr>
          <a:xfrm>
            <a:off x="3497647" y="1544597"/>
            <a:ext cx="64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Establish Service Connection With metadata of inputs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1BE1FA-6CFE-4743-B84E-B8D00433281D}"/>
              </a:ext>
            </a:extLst>
          </p:cNvPr>
          <p:cNvSpPr txBox="1"/>
          <p:nvPr/>
        </p:nvSpPr>
        <p:spPr>
          <a:xfrm>
            <a:off x="1258452" y="1805689"/>
            <a:ext cx="87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B597E3-F77E-4223-8E98-2E3F9D9C1855}"/>
              </a:ext>
            </a:extLst>
          </p:cNvPr>
          <p:cNvSpPr txBox="1"/>
          <p:nvPr/>
        </p:nvSpPr>
        <p:spPr>
          <a:xfrm>
            <a:off x="11011375" y="1749299"/>
            <a:ext cx="87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C96DDC7-F5C8-4543-9429-A599A2BF7132}"/>
              </a:ext>
            </a:extLst>
          </p:cNvPr>
          <p:cNvCxnSpPr>
            <a:cxnSpLocks/>
          </p:cNvCxnSpPr>
          <p:nvPr/>
        </p:nvCxnSpPr>
        <p:spPr>
          <a:xfrm>
            <a:off x="2772478" y="2633166"/>
            <a:ext cx="233744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61F51B-675B-4A0E-AE05-CC8277F9D52F}"/>
              </a:ext>
            </a:extLst>
          </p:cNvPr>
          <p:cNvSpPr txBox="1"/>
          <p:nvPr/>
        </p:nvSpPr>
        <p:spPr>
          <a:xfrm>
            <a:off x="2932470" y="2304259"/>
            <a:ext cx="22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Boolean Circuit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0230CB2-486A-4CF3-9594-D57704B5CEF2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flipH="1">
            <a:off x="2734983" y="2740482"/>
            <a:ext cx="2399734" cy="898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5B4FC84-BC61-4089-A786-91934D7F13D7}"/>
              </a:ext>
            </a:extLst>
          </p:cNvPr>
          <p:cNvSpPr txBox="1"/>
          <p:nvPr/>
        </p:nvSpPr>
        <p:spPr>
          <a:xfrm>
            <a:off x="2311848" y="2665538"/>
            <a:ext cx="1933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Generate check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With Decoding Table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F2A7D71-FF08-464C-AB6E-6B29D670326A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>
            <a:off x="7558369" y="2740482"/>
            <a:ext cx="2740918" cy="99103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48C58AA-2BDE-436C-965F-932AD5C2B85F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>
            <a:off x="6346543" y="3180735"/>
            <a:ext cx="0" cy="133498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16C2A2B-2429-45EA-A887-EA8B399401EA}"/>
              </a:ext>
            </a:extLst>
          </p:cNvPr>
          <p:cNvSpPr txBox="1"/>
          <p:nvPr/>
        </p:nvSpPr>
        <p:spPr>
          <a:xfrm>
            <a:off x="6482959" y="3647818"/>
            <a:ext cx="13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Send GC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2918951-BF69-41DB-97F6-BEF426E8548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734983" y="3180735"/>
            <a:ext cx="3611560" cy="4585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79EE929-9984-4B41-BF4D-2205D103440A}"/>
              </a:ext>
            </a:extLst>
          </p:cNvPr>
          <p:cNvCxnSpPr>
            <a:cxnSpLocks/>
            <a:stCxn id="6" idx="2"/>
            <a:endCxn id="10" idx="2"/>
          </p:cNvCxnSpPr>
          <p:nvPr/>
        </p:nvCxnSpPr>
        <p:spPr>
          <a:xfrm>
            <a:off x="1691323" y="4682980"/>
            <a:ext cx="3443394" cy="272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F844D73-8BDD-4CDE-9CD4-7A2A041E1FB1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>
            <a:off x="6346543" y="3180735"/>
            <a:ext cx="3952744" cy="550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4694279-5B2B-4BF1-A478-EA61226562CA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7558369" y="4775181"/>
            <a:ext cx="3784579" cy="180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5EDFAC9-A088-4EE8-9D7C-F0F0BB04164E}"/>
              </a:ext>
            </a:extLst>
          </p:cNvPr>
          <p:cNvSpPr txBox="1"/>
          <p:nvPr/>
        </p:nvSpPr>
        <p:spPr>
          <a:xfrm>
            <a:off x="2943538" y="4075466"/>
            <a:ext cx="219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E7E18"/>
                </a:solidFill>
              </a:rPr>
              <a:t>Oblivious Transfer</a:t>
            </a:r>
            <a:endParaRPr lang="zh-CN" altLang="en-US" dirty="0">
              <a:solidFill>
                <a:srgbClr val="DE7E18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47E49F0-2867-493F-9C6C-09970B311C37}"/>
              </a:ext>
            </a:extLst>
          </p:cNvPr>
          <p:cNvSpPr txBox="1"/>
          <p:nvPr/>
        </p:nvSpPr>
        <p:spPr>
          <a:xfrm>
            <a:off x="7833239" y="4079683"/>
            <a:ext cx="219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E7E18"/>
                </a:solidFill>
              </a:rPr>
              <a:t>Oblivious Transfer</a:t>
            </a:r>
            <a:endParaRPr lang="zh-CN" altLang="en-US" dirty="0">
              <a:solidFill>
                <a:srgbClr val="DE7E18"/>
              </a:solidFill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4A8C6FA4-FC8B-4542-8C62-55A6E2E9D10D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rot="5400000" flipH="1">
            <a:off x="3662309" y="2711994"/>
            <a:ext cx="713247" cy="4655220"/>
          </a:xfrm>
          <a:prstGeom prst="bentConnector3">
            <a:avLst>
              <a:gd name="adj1" fmla="val -320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AE11926-A6AE-45D7-874C-B2FD9A348E56}"/>
              </a:ext>
            </a:extLst>
          </p:cNvPr>
          <p:cNvSpPr txBox="1"/>
          <p:nvPr/>
        </p:nvSpPr>
        <p:spPr>
          <a:xfrm>
            <a:off x="3913239" y="582607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AA4C"/>
                </a:solidFill>
              </a:rPr>
              <a:t>Result</a:t>
            </a:r>
            <a:endParaRPr lang="zh-CN" altLang="en-US" dirty="0">
              <a:solidFill>
                <a:srgbClr val="92AA4C"/>
              </a:solidFill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4D5E1AD7-B0C9-48EB-9B27-42913E4BD862}"/>
              </a:ext>
            </a:extLst>
          </p:cNvPr>
          <p:cNvCxnSpPr>
            <a:cxnSpLocks/>
            <a:stCxn id="10" idx="1"/>
            <a:endCxn id="8" idx="2"/>
          </p:cNvCxnSpPr>
          <p:nvPr/>
        </p:nvCxnSpPr>
        <p:spPr>
          <a:xfrm rot="5400000" flipH="1" flipV="1">
            <a:off x="8534222" y="2587501"/>
            <a:ext cx="621046" cy="4996405"/>
          </a:xfrm>
          <a:prstGeom prst="bentConnector3">
            <a:avLst>
              <a:gd name="adj1" fmla="val -3680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88024FB-9085-4C41-8108-DF2B3B4658B9}"/>
              </a:ext>
            </a:extLst>
          </p:cNvPr>
          <p:cNvSpPr txBox="1"/>
          <p:nvPr/>
        </p:nvSpPr>
        <p:spPr>
          <a:xfrm>
            <a:off x="8634581" y="5776910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AA4C"/>
                </a:solidFill>
              </a:rPr>
              <a:t>Result (Optional)</a:t>
            </a:r>
            <a:endParaRPr lang="zh-CN" altLang="en-US" dirty="0">
              <a:solidFill>
                <a:srgbClr val="92AA4C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2D60E07-E2EA-4C25-A926-56C2F81EBDAA}"/>
              </a:ext>
            </a:extLst>
          </p:cNvPr>
          <p:cNvSpPr txBox="1"/>
          <p:nvPr/>
        </p:nvSpPr>
        <p:spPr>
          <a:xfrm>
            <a:off x="8640504" y="2483158"/>
            <a:ext cx="1933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Generate check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With Decoding Table(Optional)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77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6189-706D-45A6-B000-3633637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GMW protocol for 2PC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8F9D156-77B3-4D43-AC6A-854F60B25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385" y="1617663"/>
            <a:ext cx="6791143" cy="4229100"/>
          </a:xfrm>
        </p:spPr>
      </p:pic>
    </p:spTree>
    <p:extLst>
      <p:ext uri="{BB962C8B-B14F-4D97-AF65-F5344CB8AC3E}">
        <p14:creationId xmlns:p14="http://schemas.microsoft.com/office/powerpoint/2010/main" val="390590865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1566</TotalTime>
  <Words>672</Words>
  <Application>Microsoft Office PowerPoint</Application>
  <PresentationFormat>宽屏</PresentationFormat>
  <Paragraphs>105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Arial</vt:lpstr>
      <vt:lpstr>Cambria Math</vt:lpstr>
      <vt:lpstr>Century Gothic</vt:lpstr>
      <vt:lpstr>Wingdings 3</vt:lpstr>
      <vt:lpstr>丝状</vt:lpstr>
      <vt:lpstr>The Introduction of ABY </vt:lpstr>
      <vt:lpstr>Framework of 2PC with GC &amp; OT</vt:lpstr>
      <vt:lpstr>Simple Introduction Of ABY</vt:lpstr>
      <vt:lpstr>Target of ABY</vt:lpstr>
      <vt:lpstr>Arithmetic Circuit and Boolean Circuit</vt:lpstr>
      <vt:lpstr>ABY Sharings</vt:lpstr>
      <vt:lpstr>Yao’s GC protocol, Just for 2PC</vt:lpstr>
      <vt:lpstr>Yao’s GC protocol </vt:lpstr>
      <vt:lpstr>GMW protocol for 2PC</vt:lpstr>
      <vt:lpstr>GMW protocol for MPC</vt:lpstr>
      <vt:lpstr>OT: Bellare-Micali Construction</vt:lpstr>
      <vt:lpstr>OT: Naor-Pinkas construction</vt:lpstr>
      <vt:lpstr>BGW protocol</vt:lpstr>
      <vt:lpstr>BGW protocol for 2PC</vt:lpstr>
      <vt:lpstr>Preprocessed Multiplication Triples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 : MPC</dc:title>
  <dc:creator>Wang Kaixuan</dc:creator>
  <cp:lastModifiedBy>Wang Kaixuan</cp:lastModifiedBy>
  <cp:revision>68</cp:revision>
  <dcterms:created xsi:type="dcterms:W3CDTF">2021-03-08T06:04:27Z</dcterms:created>
  <dcterms:modified xsi:type="dcterms:W3CDTF">2021-03-17T06:56:24Z</dcterms:modified>
</cp:coreProperties>
</file>