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4" r:id="rId9"/>
    <p:sldId id="277" r:id="rId10"/>
    <p:sldId id="27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3" autoAdjust="0"/>
    <p:restoredTop sz="94649" autoAdjust="0"/>
  </p:normalViewPr>
  <p:slideViewPr>
    <p:cSldViewPr snapToGrid="0">
      <p:cViewPr varScale="1">
        <p:scale>
          <a:sx n="97" d="100"/>
          <a:sy n="97" d="100"/>
        </p:scale>
        <p:origin x="48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2796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57D3B-BB52-460E-889C-615B478E4835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48483-BF6F-40D1-9E44-321899611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938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4496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52" y="1617090"/>
            <a:ext cx="9485259" cy="422949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511" y="2071933"/>
            <a:ext cx="95631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6.png"/><Relationship Id="rId7" Type="http://schemas.openxmlformats.org/officeDocument/2006/relationships/image" Target="../media/image10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10" Type="http://schemas.openxmlformats.org/officeDocument/2006/relationships/image" Target="../media/image130.png"/><Relationship Id="rId4" Type="http://schemas.openxmlformats.org/officeDocument/2006/relationships/image" Target="../media/image7.png"/><Relationship Id="rId9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rofile/Oded-Goldreich/publication/237292930_A_Completeness_Theorem_for_Protocols_with_Honest_Majority/links/02e7e527cdd35ef679000000/A-Completeness-Theorem-for-Protocols-with-Honest-Majority.pdf" TargetMode="External"/><Relationship Id="rId2" Type="http://schemas.openxmlformats.org/officeDocument/2006/relationships/hyperlink" Target="https://link.springer.com/content/pdf/10.1007/3-540-46766-1_34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crysp.uwaterloo.ca/courses/pet/W11/cache/www.cs.wisc.edu/areas/sec/yao1982-ocr.p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51F7E-6C47-4367-8FAC-312F2F422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9356981" cy="2262781"/>
          </a:xfrm>
        </p:spPr>
        <p:txBody>
          <a:bodyPr/>
          <a:lstStyle/>
          <a:p>
            <a:r>
              <a:rPr lang="en-US" altLang="zh-CN" dirty="0"/>
              <a:t>The Introduction of ABY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81222E-F650-4EE4-8F03-7C328A1B0B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ABY: A Framework for Efficient Mixed-Protocol Secure Two-Party Computation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30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D585B-EB0B-4B1A-9BB8-CC1DD9DF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OT: </a:t>
            </a:r>
            <a:r>
              <a:rPr lang="en-US" altLang="zh-CN" dirty="0" err="1"/>
              <a:t>Naor-Pinkas</a:t>
            </a:r>
            <a:r>
              <a:rPr lang="en-US" altLang="zh-CN" dirty="0"/>
              <a:t> construction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C73316-836E-413B-AFB0-15CA878DC1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34905" y="1698365"/>
                <a:ext cx="9980919" cy="43238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Random Self-reduction: We have tuple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, Then to perform a random self reduction. Pick random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/>
                  <a:t>, and output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𝑏𝑦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C73316-836E-413B-AFB0-15CA878DC1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34905" y="1698365"/>
                <a:ext cx="9980919" cy="4323894"/>
              </a:xfrm>
              <a:blipFill>
                <a:blip r:embed="rId2"/>
                <a:stretch>
                  <a:fillRect l="-611" r="-1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CF1505AC-6249-4136-AFE5-26861948BFB8}"/>
              </a:ext>
            </a:extLst>
          </p:cNvPr>
          <p:cNvSpPr/>
          <p:nvPr/>
        </p:nvSpPr>
        <p:spPr>
          <a:xfrm>
            <a:off x="1222374" y="1698365"/>
            <a:ext cx="10693450" cy="3011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4D27C2D-FB95-485B-94CF-DA603B6C1883}"/>
                  </a:ext>
                </a:extLst>
              </p:cNvPr>
              <p:cNvSpPr txBox="1"/>
              <p:nvPr/>
            </p:nvSpPr>
            <p:spPr>
              <a:xfrm>
                <a:off x="2525149" y="1766708"/>
                <a:ext cx="18582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4D27C2D-FB95-485B-94CF-DA603B6C1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149" y="1766708"/>
                <a:ext cx="1858296" cy="523220"/>
              </a:xfrm>
              <a:prstGeom prst="rect">
                <a:avLst/>
              </a:prstGeom>
              <a:blipFill>
                <a:blip r:embed="rId3"/>
                <a:stretch>
                  <a:fillRect l="-6557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4454E24-639A-4357-A5F2-004A3A5566D8}"/>
                  </a:ext>
                </a:extLst>
              </p:cNvPr>
              <p:cNvSpPr txBox="1"/>
              <p:nvPr/>
            </p:nvSpPr>
            <p:spPr>
              <a:xfrm>
                <a:off x="9876501" y="1802267"/>
                <a:ext cx="19713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B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4454E24-639A-4357-A5F2-004A3A556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01" y="1802267"/>
                <a:ext cx="1971367" cy="523220"/>
              </a:xfrm>
              <a:prstGeom prst="rect">
                <a:avLst/>
              </a:prstGeom>
              <a:blipFill>
                <a:blip r:embed="rId4"/>
                <a:stretch>
                  <a:fillRect l="-6173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286D1FF-D4B2-4234-B459-DBA2ED0667C0}"/>
              </a:ext>
            </a:extLst>
          </p:cNvPr>
          <p:cNvCxnSpPr>
            <a:cxnSpLocks/>
          </p:cNvCxnSpPr>
          <p:nvPr/>
        </p:nvCxnSpPr>
        <p:spPr>
          <a:xfrm flipH="1">
            <a:off x="5052040" y="2969777"/>
            <a:ext cx="4498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3B05D77-D3D8-4117-8265-2E5513DF95C0}"/>
                  </a:ext>
                </a:extLst>
              </p:cNvPr>
              <p:cNvSpPr txBox="1"/>
              <p:nvPr/>
            </p:nvSpPr>
            <p:spPr>
              <a:xfrm>
                <a:off x="5201826" y="2406933"/>
                <a:ext cx="4090219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3B05D77-D3D8-4117-8265-2E5513DF9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826" y="2406933"/>
                <a:ext cx="4090219" cy="374270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0E389F1-5AB2-4E58-B8A3-A0604E0BAEB0}"/>
                  </a:ext>
                </a:extLst>
              </p:cNvPr>
              <p:cNvSpPr txBox="1"/>
              <p:nvPr/>
            </p:nvSpPr>
            <p:spPr>
              <a:xfrm>
                <a:off x="1222374" y="2710890"/>
                <a:ext cx="46211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Via DDH random self-reduction</a:t>
                </a:r>
              </a:p>
              <a:p>
                <a:r>
                  <a:rPr lang="en-US" altLang="zh-CN" dirty="0"/>
                  <a:t>Get: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0E389F1-5AB2-4E58-B8A3-A0604E0BA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374" y="2710890"/>
                <a:ext cx="4621161" cy="646331"/>
              </a:xfrm>
              <a:prstGeom prst="rect">
                <a:avLst/>
              </a:prstGeom>
              <a:blipFill>
                <a:blip r:embed="rId6"/>
                <a:stretch>
                  <a:fillRect l="-1187" t="-5660" b="-13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3EBFEC9-5F16-4B55-A1CF-F0565020286D}"/>
              </a:ext>
            </a:extLst>
          </p:cNvPr>
          <p:cNvCxnSpPr>
            <a:cxnSpLocks/>
          </p:cNvCxnSpPr>
          <p:nvPr/>
        </p:nvCxnSpPr>
        <p:spPr>
          <a:xfrm>
            <a:off x="5051079" y="4040177"/>
            <a:ext cx="4558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92DD68B-CA2A-41D4-B729-A97DAA860610}"/>
                  </a:ext>
                </a:extLst>
              </p:cNvPr>
              <p:cNvSpPr txBox="1"/>
              <p:nvPr/>
            </p:nvSpPr>
            <p:spPr>
              <a:xfrm>
                <a:off x="5210697" y="3477433"/>
                <a:ext cx="4090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92DD68B-CA2A-41D4-B729-A97DAA860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697" y="3477433"/>
                <a:ext cx="4090219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89CB15F-230C-4EA3-8229-11735DA1C5F8}"/>
                  </a:ext>
                </a:extLst>
              </p:cNvPr>
              <p:cNvSpPr txBox="1"/>
              <p:nvPr/>
            </p:nvSpPr>
            <p:spPr>
              <a:xfrm>
                <a:off x="1604608" y="3814562"/>
                <a:ext cx="4621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Enc(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) and Enc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89CB15F-230C-4EA3-8229-11735DA1C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608" y="3814562"/>
                <a:ext cx="4621161" cy="369332"/>
              </a:xfrm>
              <a:prstGeom prst="rect">
                <a:avLst/>
              </a:prstGeom>
              <a:blipFill>
                <a:blip r:embed="rId8"/>
                <a:stretch>
                  <a:fillRect l="-1055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829CF22-B340-4B9B-9898-7054E2CADB39}"/>
                  </a:ext>
                </a:extLst>
              </p:cNvPr>
              <p:cNvSpPr txBox="1"/>
              <p:nvPr/>
            </p:nvSpPr>
            <p:spPr>
              <a:xfrm>
                <a:off x="10132140" y="4040177"/>
                <a:ext cx="1519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Decrypt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829CF22-B340-4B9B-9898-7054E2CAD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2140" y="4040177"/>
                <a:ext cx="1519085" cy="369332"/>
              </a:xfrm>
              <a:prstGeom prst="rect">
                <a:avLst/>
              </a:prstGeom>
              <a:blipFill>
                <a:blip r:embed="rId9"/>
                <a:stretch>
                  <a:fillRect l="-3213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0BF864E-B9B1-4E67-B176-E2B42C34AE5C}"/>
                  </a:ext>
                </a:extLst>
              </p:cNvPr>
              <p:cNvSpPr txBox="1"/>
              <p:nvPr/>
            </p:nvSpPr>
            <p:spPr>
              <a:xfrm>
                <a:off x="9532373" y="2523155"/>
                <a:ext cx="2659627" cy="689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⇐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0" dirty="0">
                  <a:latin typeface="+mj-lt"/>
                </a:endParaRPr>
              </a:p>
              <a:p>
                <a:pPr algn="ctr"/>
                <a:r>
                  <a:rPr lang="en-US" altLang="zh-CN" b="0" i="0" dirty="0">
                    <a:latin typeface="+mj-lt"/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⇐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0BF864E-B9B1-4E67-B176-E2B42C34A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2373" y="2523155"/>
                <a:ext cx="2659627" cy="689163"/>
              </a:xfrm>
              <a:prstGeom prst="rect">
                <a:avLst/>
              </a:prstGeom>
              <a:blipFill>
                <a:blip r:embed="rId10"/>
                <a:stretch>
                  <a:fillRect b="-8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00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2507F-1C87-49CD-B086-9BB2B82B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of ABY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732ED-FC58-4353-84F8-6D716E3D8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32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236DE-CB6B-43BE-8862-3C935898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Framework of 2PC with GC &amp; OT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079C7B8-272F-49AB-87E2-A64BFA84A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1624" y="1519340"/>
            <a:ext cx="6531736" cy="4229100"/>
          </a:xfrm>
        </p:spPr>
      </p:pic>
    </p:spTree>
    <p:extLst>
      <p:ext uri="{BB962C8B-B14F-4D97-AF65-F5344CB8AC3E}">
        <p14:creationId xmlns:p14="http://schemas.microsoft.com/office/powerpoint/2010/main" val="18350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807E8-70F5-48C3-A2E5-51002D44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Introduction Of ABY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5B9FB3-87D3-41A6-B78E-807235349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Design and implement a mixed-protocol framework.</a:t>
            </a:r>
          </a:p>
          <a:p>
            <a:pPr lvl="1"/>
            <a:r>
              <a:rPr lang="en-US" altLang="zh-CN" dirty="0"/>
              <a:t>Combines Secure computation based on </a:t>
            </a:r>
          </a:p>
          <a:p>
            <a:pPr lvl="2"/>
            <a:r>
              <a:rPr lang="en-US" altLang="zh-CN" dirty="0"/>
              <a:t>Arithmetic sharing</a:t>
            </a:r>
          </a:p>
          <a:p>
            <a:pPr lvl="2"/>
            <a:r>
              <a:rPr lang="en-US" altLang="zh-CN" dirty="0"/>
              <a:t>Boolean Sharing</a:t>
            </a:r>
          </a:p>
          <a:p>
            <a:pPr lvl="2"/>
            <a:r>
              <a:rPr lang="en-US" altLang="zh-CN" dirty="0"/>
              <a:t>Yao’s Garbled circuit.</a:t>
            </a:r>
          </a:p>
          <a:p>
            <a:r>
              <a:rPr lang="en-US" altLang="zh-CN" dirty="0"/>
              <a:t>Features:</a:t>
            </a:r>
          </a:p>
          <a:p>
            <a:pPr lvl="1"/>
            <a:r>
              <a:rPr lang="en-US" altLang="zh-CN" dirty="0"/>
              <a:t>Pre-compute almost all cryptographic operations</a:t>
            </a:r>
          </a:p>
          <a:p>
            <a:pPr lvl="1"/>
            <a:r>
              <a:rPr lang="en-US" altLang="zh-CN" dirty="0"/>
              <a:t>Provide efficient conversions between secure computation schemes</a:t>
            </a:r>
          </a:p>
          <a:p>
            <a:pPr lvl="1"/>
            <a:r>
              <a:rPr lang="en-US" altLang="zh-CN" dirty="0"/>
              <a:t>Perform benchmarks.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92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220F7-571A-4287-8F98-621F272B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Target of ABY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93B0F-581E-4391-B198-8335F9BB7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Evaluate operations </a:t>
            </a:r>
          </a:p>
          <a:p>
            <a:pPr lvl="1"/>
            <a:r>
              <a:rPr lang="en-US" altLang="zh-CN" dirty="0"/>
              <a:t>have an efficient representation as an Arithmetic circuit using HE</a:t>
            </a:r>
          </a:p>
          <a:p>
            <a:pPr lvl="1"/>
            <a:r>
              <a:rPr lang="en-US" altLang="zh-CN" dirty="0"/>
              <a:t>Efficient representation as an Boolean circuit using </a:t>
            </a:r>
            <a:r>
              <a:rPr lang="en-US" altLang="zh-CN" dirty="0" err="1"/>
              <a:t>yao’s</a:t>
            </a:r>
            <a:r>
              <a:rPr lang="en-US" altLang="zh-CN" dirty="0"/>
              <a:t> garbled circuit</a:t>
            </a:r>
          </a:p>
          <a:p>
            <a:r>
              <a:rPr lang="en-US" altLang="zh-CN" dirty="0"/>
              <a:t>Other mixed-protocol framework</a:t>
            </a:r>
          </a:p>
          <a:p>
            <a:pPr lvl="1"/>
            <a:r>
              <a:rPr lang="en-US" altLang="zh-CN" dirty="0"/>
              <a:t>The conversion costs between HE and Yao’s Garbled Circuit are relatively expensive</a:t>
            </a:r>
          </a:p>
          <a:p>
            <a:pPr lvl="1"/>
            <a:r>
              <a:rPr lang="en-US" altLang="zh-CN" dirty="0"/>
              <a:t>And the performance of HE scales very poorly.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304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B4263-20AD-49F4-B2D6-23E3C1F4A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Arithmetic Circuit and Boolean Circuit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5F992F-7389-4345-B4D5-34DE615E7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Two different Ways of Representation a computation.</a:t>
                </a:r>
              </a:p>
              <a:p>
                <a:r>
                  <a:rPr lang="en-US" altLang="zh-CN" dirty="0"/>
                  <a:t>The main difference is the input</a:t>
                </a:r>
              </a:p>
              <a:p>
                <a:pPr lvl="1"/>
                <a:r>
                  <a:rPr lang="en-US" altLang="zh-CN" dirty="0"/>
                  <a:t>Arithmetic: Elements of Some Field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r>
                  <a:rPr lang="en-US" altLang="zh-CN" dirty="0"/>
                  <a:t>,gates correspond to field operation.</a:t>
                </a:r>
              </a:p>
              <a:p>
                <a:pPr lvl="1"/>
                <a:r>
                  <a:rPr lang="en-US" altLang="zh-CN" dirty="0"/>
                  <a:t>Boolean: bits and gates correspond to Boolean operations.</a:t>
                </a:r>
              </a:p>
              <a:p>
                <a:r>
                  <a:rPr lang="en-US" altLang="zh-CN" dirty="0"/>
                  <a:t>Multiplication and Addition in Arithmetic equals to AND </a:t>
                </a:r>
                <a:r>
                  <a:rPr lang="en-US" altLang="zh-CN" dirty="0" err="1"/>
                  <a:t>and</a:t>
                </a:r>
                <a:r>
                  <a:rPr lang="en-US" altLang="zh-CN" dirty="0"/>
                  <a:t> XOR in Boolean.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5F992F-7389-4345-B4D5-34DE615E7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7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58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5F60E-4731-4909-AC3B-B0F24355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ABY </a:t>
            </a:r>
            <a:r>
              <a:rPr lang="en-US" altLang="zh-CN" dirty="0" err="1"/>
              <a:t>Sharings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DC7AA2-E80B-4322-8CFF-9317EB14C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353" y="1617090"/>
            <a:ext cx="5305680" cy="4229493"/>
          </a:xfrm>
        </p:spPr>
        <p:txBody>
          <a:bodyPr/>
          <a:lstStyle/>
          <a:p>
            <a:r>
              <a:rPr lang="en-US" altLang="zh-CN" b="1" dirty="0"/>
              <a:t>A</a:t>
            </a:r>
            <a:r>
              <a:rPr lang="en-US" altLang="zh-CN" dirty="0"/>
              <a:t>rithmetic </a:t>
            </a:r>
            <a:r>
              <a:rPr lang="en-US" altLang="zh-CN" dirty="0" err="1"/>
              <a:t>Sharings</a:t>
            </a:r>
            <a:r>
              <a:rPr lang="en-US" altLang="zh-CN" dirty="0"/>
              <a:t> based on </a:t>
            </a:r>
            <a:r>
              <a:rPr lang="en-US" altLang="zh-CN" dirty="0">
                <a:hlinkClick r:id="rId2"/>
              </a:rPr>
              <a:t>Beaver’s multiplication triples</a:t>
            </a:r>
            <a:r>
              <a:rPr lang="en-US" altLang="zh-CN" dirty="0"/>
              <a:t>.</a:t>
            </a:r>
          </a:p>
          <a:p>
            <a:r>
              <a:rPr lang="en-US" altLang="zh-CN" b="1" dirty="0"/>
              <a:t>B</a:t>
            </a:r>
            <a:r>
              <a:rPr lang="en-US" altLang="zh-CN" dirty="0"/>
              <a:t>oolean </a:t>
            </a:r>
            <a:r>
              <a:rPr lang="en-US" altLang="zh-CN" dirty="0" err="1"/>
              <a:t>Sharings</a:t>
            </a:r>
            <a:r>
              <a:rPr lang="en-US" altLang="zh-CN" dirty="0"/>
              <a:t> Based on </a:t>
            </a:r>
            <a:r>
              <a:rPr lang="en-US" altLang="zh-CN" dirty="0">
                <a:hlinkClick r:id="rId3"/>
              </a:rPr>
              <a:t>Protocol of GMW</a:t>
            </a:r>
            <a:r>
              <a:rPr lang="en-US" altLang="zh-CN" dirty="0"/>
              <a:t>.</a:t>
            </a:r>
          </a:p>
          <a:p>
            <a:r>
              <a:rPr lang="en-US" altLang="zh-CN" b="1" dirty="0"/>
              <a:t>Y</a:t>
            </a:r>
            <a:r>
              <a:rPr lang="en-US" altLang="zh-CN" dirty="0"/>
              <a:t>ao </a:t>
            </a:r>
            <a:r>
              <a:rPr lang="en-US" altLang="zh-CN" dirty="0" err="1"/>
              <a:t>Sharings</a:t>
            </a:r>
            <a:r>
              <a:rPr lang="en-US" altLang="zh-CN" dirty="0"/>
              <a:t> based on </a:t>
            </a:r>
            <a:r>
              <a:rPr lang="en-US" altLang="zh-CN" dirty="0">
                <a:hlinkClick r:id="rId4"/>
              </a:rPr>
              <a:t>Yao’s garbled circuit protocol</a:t>
            </a:r>
            <a:r>
              <a:rPr lang="en-US" altLang="zh-CN" dirty="0"/>
              <a:t>.</a:t>
            </a:r>
          </a:p>
          <a:p>
            <a:r>
              <a:rPr lang="en-US" altLang="zh-CN" b="1" dirty="0"/>
              <a:t>C</a:t>
            </a:r>
            <a:r>
              <a:rPr lang="en-US" altLang="zh-CN" dirty="0"/>
              <a:t>leartexts based on plaintext.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3B0071-F4DB-48CD-9DD3-293F12705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6027" y="1740606"/>
            <a:ext cx="4173814" cy="369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4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76189-706D-45A6-B000-36336372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Yao’s GC protocol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92EEFA6-6148-4F75-9297-AC3C8F27B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0249" y="1617663"/>
            <a:ext cx="6923415" cy="4229100"/>
          </a:xfrm>
        </p:spPr>
      </p:pic>
    </p:spTree>
    <p:extLst>
      <p:ext uri="{BB962C8B-B14F-4D97-AF65-F5344CB8AC3E}">
        <p14:creationId xmlns:p14="http://schemas.microsoft.com/office/powerpoint/2010/main" val="181402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76189-706D-45A6-B000-36336372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GMW protocol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8F9D156-77B3-4D43-AC6A-854F60B25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6385" y="1617663"/>
            <a:ext cx="6791143" cy="4229100"/>
          </a:xfrm>
        </p:spPr>
      </p:pic>
    </p:spTree>
    <p:extLst>
      <p:ext uri="{BB962C8B-B14F-4D97-AF65-F5344CB8AC3E}">
        <p14:creationId xmlns:p14="http://schemas.microsoft.com/office/powerpoint/2010/main" val="3905908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D585B-EB0B-4B1A-9BB8-CC1DD9DF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OT: </a:t>
            </a:r>
            <a:r>
              <a:rPr lang="en-US" altLang="zh-CN" dirty="0" err="1"/>
              <a:t>Bellare-Micali</a:t>
            </a:r>
            <a:r>
              <a:rPr lang="en-US" altLang="zh-CN" dirty="0"/>
              <a:t> </a:t>
            </a:r>
            <a:r>
              <a:rPr lang="en-US" altLang="zh-CN" dirty="0" err="1"/>
              <a:t>COnstruction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C73316-836E-413B-AFB0-15CA878DC1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34905" y="1698365"/>
                <a:ext cx="9980919" cy="43238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Random Self-reduction: We have tuple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, Then to perform a random self reduction. Pick random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/>
                  <a:t>, and output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𝑏𝑦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C73316-836E-413B-AFB0-15CA878DC1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34905" y="1698365"/>
                <a:ext cx="9980919" cy="4323894"/>
              </a:xfrm>
              <a:blipFill>
                <a:blip r:embed="rId2"/>
                <a:stretch>
                  <a:fillRect l="-611" r="-1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CF1505AC-6249-4136-AFE5-26861948BFB8}"/>
              </a:ext>
            </a:extLst>
          </p:cNvPr>
          <p:cNvSpPr/>
          <p:nvPr/>
        </p:nvSpPr>
        <p:spPr>
          <a:xfrm>
            <a:off x="1222374" y="1698365"/>
            <a:ext cx="10693450" cy="3011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4D27C2D-FB95-485B-94CF-DA603B6C1883}"/>
                  </a:ext>
                </a:extLst>
              </p:cNvPr>
              <p:cNvSpPr txBox="1"/>
              <p:nvPr/>
            </p:nvSpPr>
            <p:spPr>
              <a:xfrm>
                <a:off x="2525149" y="1766708"/>
                <a:ext cx="18582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A: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4D27C2D-FB95-485B-94CF-DA603B6C1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149" y="1766708"/>
                <a:ext cx="1858296" cy="523220"/>
              </a:xfrm>
              <a:prstGeom prst="rect">
                <a:avLst/>
              </a:prstGeom>
              <a:blipFill>
                <a:blip r:embed="rId3"/>
                <a:stretch>
                  <a:fillRect l="-6557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4454E24-639A-4357-A5F2-004A3A5566D8}"/>
                  </a:ext>
                </a:extLst>
              </p:cNvPr>
              <p:cNvSpPr txBox="1"/>
              <p:nvPr/>
            </p:nvSpPr>
            <p:spPr>
              <a:xfrm>
                <a:off x="9876501" y="1802267"/>
                <a:ext cx="19713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B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4454E24-639A-4357-A5F2-004A3A556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01" y="1802267"/>
                <a:ext cx="1971367" cy="523220"/>
              </a:xfrm>
              <a:prstGeom prst="rect">
                <a:avLst/>
              </a:prstGeom>
              <a:blipFill>
                <a:blip r:embed="rId4"/>
                <a:stretch>
                  <a:fillRect l="-6173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286D1FF-D4B2-4234-B459-DBA2ED0667C0}"/>
              </a:ext>
            </a:extLst>
          </p:cNvPr>
          <p:cNvCxnSpPr>
            <a:cxnSpLocks/>
          </p:cNvCxnSpPr>
          <p:nvPr/>
        </p:nvCxnSpPr>
        <p:spPr>
          <a:xfrm flipH="1">
            <a:off x="5052040" y="2969777"/>
            <a:ext cx="4498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3B05D77-D3D8-4117-8265-2E5513DF95C0}"/>
                  </a:ext>
                </a:extLst>
              </p:cNvPr>
              <p:cNvSpPr txBox="1"/>
              <p:nvPr/>
            </p:nvSpPr>
            <p:spPr>
              <a:xfrm>
                <a:off x="5237022" y="2474122"/>
                <a:ext cx="4090219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3B05D77-D3D8-4117-8265-2E5513DF9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022" y="2474122"/>
                <a:ext cx="4090219" cy="374270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0E389F1-5AB2-4E58-B8A3-A0604E0BAEB0}"/>
                  </a:ext>
                </a:extLst>
              </p:cNvPr>
              <p:cNvSpPr txBox="1"/>
              <p:nvPr/>
            </p:nvSpPr>
            <p:spPr>
              <a:xfrm>
                <a:off x="2351342" y="2501956"/>
                <a:ext cx="20321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 random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0E389F1-5AB2-4E58-B8A3-A0604E0BA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342" y="2501956"/>
                <a:ext cx="2032103" cy="369332"/>
              </a:xfrm>
              <a:prstGeom prst="rect">
                <a:avLst/>
              </a:prstGeom>
              <a:blipFill>
                <a:blip r:embed="rId6"/>
                <a:stretch>
                  <a:fillRect l="-270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3EBFEC9-5F16-4B55-A1CF-F0565020286D}"/>
              </a:ext>
            </a:extLst>
          </p:cNvPr>
          <p:cNvCxnSpPr>
            <a:cxnSpLocks/>
          </p:cNvCxnSpPr>
          <p:nvPr/>
        </p:nvCxnSpPr>
        <p:spPr>
          <a:xfrm>
            <a:off x="5105156" y="3784184"/>
            <a:ext cx="4558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92DD68B-CA2A-41D4-B729-A97DAA860610}"/>
                  </a:ext>
                </a:extLst>
              </p:cNvPr>
              <p:cNvSpPr txBox="1"/>
              <p:nvPr/>
            </p:nvSpPr>
            <p:spPr>
              <a:xfrm>
                <a:off x="5301737" y="3295894"/>
                <a:ext cx="4090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92DD68B-CA2A-41D4-B729-A97DAA860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737" y="3295894"/>
                <a:ext cx="4090219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829CF22-B340-4B9B-9898-7054E2CADB39}"/>
                  </a:ext>
                </a:extLst>
              </p:cNvPr>
              <p:cNvSpPr txBox="1"/>
              <p:nvPr/>
            </p:nvSpPr>
            <p:spPr>
              <a:xfrm>
                <a:off x="10021372" y="3665226"/>
                <a:ext cx="15190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Decrypt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dirty="0"/>
                  <a:t>,using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829CF22-B340-4B9B-9898-7054E2CAD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372" y="3665226"/>
                <a:ext cx="1519085" cy="646331"/>
              </a:xfrm>
              <a:prstGeom prst="rect">
                <a:avLst/>
              </a:prstGeom>
              <a:blipFill>
                <a:blip r:embed="rId8"/>
                <a:stretch>
                  <a:fillRect l="-3614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0BF864E-B9B1-4E67-B176-E2B42C34AE5C}"/>
                  </a:ext>
                </a:extLst>
              </p:cNvPr>
              <p:cNvSpPr txBox="1"/>
              <p:nvPr/>
            </p:nvSpPr>
            <p:spPr>
              <a:xfrm>
                <a:off x="9550297" y="2536733"/>
                <a:ext cx="2659627" cy="683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⇐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0" dirty="0">
                  <a:latin typeface="+mj-lt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0BF864E-B9B1-4E67-B176-E2B42C34A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297" y="2536733"/>
                <a:ext cx="2659627" cy="683970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F5DAA3F-7A5B-4785-A5E6-F8398E5B2285}"/>
                  </a:ext>
                </a:extLst>
              </p:cNvPr>
              <p:cNvSpPr txBox="1"/>
              <p:nvPr/>
            </p:nvSpPr>
            <p:spPr>
              <a:xfrm>
                <a:off x="2319387" y="2940806"/>
                <a:ext cx="2269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Check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F5DAA3F-7A5B-4785-A5E6-F8398E5B2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387" y="2940806"/>
                <a:ext cx="2269819" cy="369332"/>
              </a:xfrm>
              <a:prstGeom prst="rect">
                <a:avLst/>
              </a:prstGeom>
              <a:blipFill>
                <a:blip r:embed="rId10"/>
                <a:stretch>
                  <a:fillRect l="-214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DEEB235-3BF4-4271-9923-6E96BE2AAA5D}"/>
                  </a:ext>
                </a:extLst>
              </p:cNvPr>
              <p:cNvSpPr txBox="1"/>
              <p:nvPr/>
            </p:nvSpPr>
            <p:spPr>
              <a:xfrm>
                <a:off x="1870078" y="3314604"/>
                <a:ext cx="4090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Enc(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),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Enc(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DEEB235-3BF4-4271-9923-6E96BE2AA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078" y="3314604"/>
                <a:ext cx="4090219" cy="369332"/>
              </a:xfrm>
              <a:prstGeom prst="rect">
                <a:avLst/>
              </a:prstGeom>
              <a:blipFill>
                <a:blip r:embed="rId11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180512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1290</TotalTime>
  <Words>446</Words>
  <Application>Microsoft Office PowerPoint</Application>
  <PresentationFormat>宽屏</PresentationFormat>
  <Paragraphs>72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Arial</vt:lpstr>
      <vt:lpstr>Cambria Math</vt:lpstr>
      <vt:lpstr>Century Gothic</vt:lpstr>
      <vt:lpstr>Wingdings 3</vt:lpstr>
      <vt:lpstr>丝状</vt:lpstr>
      <vt:lpstr>The Introduction of ABY </vt:lpstr>
      <vt:lpstr>Framework of 2PC with GC &amp; OT</vt:lpstr>
      <vt:lpstr>Simple Introduction Of ABY</vt:lpstr>
      <vt:lpstr>Target of ABY</vt:lpstr>
      <vt:lpstr>Arithmetic Circuit and Boolean Circuit</vt:lpstr>
      <vt:lpstr>ABY Sharings</vt:lpstr>
      <vt:lpstr>Yao’s GC protocol</vt:lpstr>
      <vt:lpstr>GMW protocol</vt:lpstr>
      <vt:lpstr>OT: Bellare-Micali COnstruction</vt:lpstr>
      <vt:lpstr>OT: Naor-Pinkas construction</vt:lpstr>
      <vt:lpstr>Process of ABY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SoK : MPC</dc:title>
  <dc:creator>Wang Kaixuan</dc:creator>
  <cp:lastModifiedBy>Wang Kaixuan</cp:lastModifiedBy>
  <cp:revision>50</cp:revision>
  <dcterms:created xsi:type="dcterms:W3CDTF">2021-03-08T06:04:27Z</dcterms:created>
  <dcterms:modified xsi:type="dcterms:W3CDTF">2021-03-16T10:35:43Z</dcterms:modified>
</cp:coreProperties>
</file>