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2"/>
  </p:notesMasterIdLst>
  <p:handoutMasterIdLst>
    <p:handoutMasterId r:id="rId33"/>
  </p:handoutMasterIdLst>
  <p:sldIdLst>
    <p:sldId id="259" r:id="rId2"/>
    <p:sldId id="260" r:id="rId3"/>
    <p:sldId id="261" r:id="rId4"/>
    <p:sldId id="283" r:id="rId5"/>
    <p:sldId id="300" r:id="rId6"/>
    <p:sldId id="299" r:id="rId7"/>
    <p:sldId id="284" r:id="rId8"/>
    <p:sldId id="286" r:id="rId9"/>
    <p:sldId id="302" r:id="rId10"/>
    <p:sldId id="285" r:id="rId11"/>
    <p:sldId id="303" r:id="rId12"/>
    <p:sldId id="304" r:id="rId13"/>
    <p:sldId id="305" r:id="rId14"/>
    <p:sldId id="264" r:id="rId15"/>
    <p:sldId id="288" r:id="rId16"/>
    <p:sldId id="306" r:id="rId17"/>
    <p:sldId id="289" r:id="rId18"/>
    <p:sldId id="291" r:id="rId19"/>
    <p:sldId id="290" r:id="rId20"/>
    <p:sldId id="298" r:id="rId21"/>
    <p:sldId id="292" r:id="rId22"/>
    <p:sldId id="270" r:id="rId23"/>
    <p:sldId id="293" r:id="rId24"/>
    <p:sldId id="294" r:id="rId25"/>
    <p:sldId id="295" r:id="rId26"/>
    <p:sldId id="296" r:id="rId27"/>
    <p:sldId id="276" r:id="rId28"/>
    <p:sldId id="297" r:id="rId29"/>
    <p:sldId id="280" r:id="rId30"/>
    <p:sldId id="282"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72" y="92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3" y="4006448"/>
            <a:ext cx="8357885" cy="1114192"/>
          </a:xfrm>
        </p:spPr>
        <p:txBody>
          <a:bodyPr/>
          <a:lstStyle/>
          <a:p>
            <a:r>
              <a:rPr lang="en-US" altLang="zh-CN" dirty="0"/>
              <a:t>Some details about </a:t>
            </a:r>
            <a:r>
              <a:rPr lang="en-US" altLang="zh-CN" dirty="0" err="1"/>
              <a:t>Polkadot</a:t>
            </a:r>
            <a:endParaRPr lang="zh-CN" altLang="en-US" sz="2000" dirty="0"/>
          </a:p>
        </p:txBody>
      </p:sp>
      <p:sp>
        <p:nvSpPr>
          <p:cNvPr id="5" name="副标题 4"/>
          <p:cNvSpPr>
            <a:spLocks noGrp="1"/>
          </p:cNvSpPr>
          <p:nvPr>
            <p:ph type="subTitle" idx="1"/>
          </p:nvPr>
        </p:nvSpPr>
        <p:spPr/>
        <p:txBody>
          <a:bodyPr/>
          <a:lstStyle/>
          <a:p>
            <a:r>
              <a:rPr lang="en-US" altLang="zh-CN" dirty="0"/>
              <a:t>Wang Kaixuan</a:t>
            </a:r>
            <a:endParaRPr lang="zh-CN" altLang="en-US" dirty="0"/>
          </a:p>
        </p:txBody>
      </p:sp>
      <p:sp>
        <p:nvSpPr>
          <p:cNvPr id="6" name="文本占位符 5"/>
          <p:cNvSpPr>
            <a:spLocks noGrp="1"/>
          </p:cNvSpPr>
          <p:nvPr>
            <p:ph type="body" sz="quarter" idx="10"/>
          </p:nvPr>
        </p:nvSpPr>
        <p:spPr/>
        <p:txBody>
          <a:bodyPr/>
          <a:lstStyle/>
          <a:p>
            <a:r>
              <a:rPr lang="en-US" altLang="zh-CN" dirty="0"/>
              <a:t>December, 2020</a:t>
            </a:r>
            <a:endParaRPr lang="zh-CN" altLang="en-US" dirty="0"/>
          </a:p>
        </p:txBody>
      </p:sp>
      <p:sp>
        <p:nvSpPr>
          <p:cNvPr id="2" name="矩形 1">
            <a:extLst>
              <a:ext uri="{FF2B5EF4-FFF2-40B4-BE49-F238E27FC236}">
                <a16:creationId xmlns:a16="http://schemas.microsoft.com/office/drawing/2014/main" id="{8E6F6DC7-ABF5-4659-8C19-B393508271A3}"/>
              </a:ext>
            </a:extLst>
          </p:cNvPr>
          <p:cNvSpPr/>
          <p:nvPr/>
        </p:nvSpPr>
        <p:spPr>
          <a:xfrm>
            <a:off x="469123" y="4845136"/>
            <a:ext cx="3892412" cy="400110"/>
          </a:xfrm>
          <a:prstGeom prst="rect">
            <a:avLst/>
          </a:prstGeom>
        </p:spPr>
        <p:txBody>
          <a:bodyPr wrap="none">
            <a:spAutoFit/>
          </a:bodyPr>
          <a:lstStyle/>
          <a:p>
            <a:r>
              <a:rPr lang="en-US" altLang="zh-CN" sz="2000" b="1" dirty="0">
                <a:solidFill>
                  <a:schemeClr val="bg1"/>
                </a:solidFill>
                <a:latin typeface="+mj-lt"/>
              </a:rPr>
              <a:t>Components and sub-protocols</a:t>
            </a:r>
            <a:endParaRPr lang="zh-CN" altLang="en-US" sz="2000" b="1" dirty="0">
              <a:solidFill>
                <a:schemeClr val="bg1"/>
              </a:solidFill>
              <a:latin typeface="+mj-lt"/>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Security: To make these validators’ supports as </a:t>
                </a:r>
                <a:r>
                  <a:rPr lang="en-US" altLang="zh-CN" b="1" dirty="0"/>
                  <a:t>high and balanced </a:t>
                </a:r>
                <a:r>
                  <a:rPr lang="en-US" altLang="zh-CN" dirty="0"/>
                  <a:t>as possible.</a:t>
                </a:r>
              </a:p>
              <a:p>
                <a:pPr lvl="1"/>
                <a:r>
                  <a:rPr lang="en-US" altLang="zh-CN" dirty="0"/>
                  <a:t>Focus on maximizing the </a:t>
                </a:r>
                <a:r>
                  <a:rPr lang="en-US" altLang="zh-CN" i="1" dirty="0"/>
                  <a:t>minimum validator support</a:t>
                </a:r>
                <a:r>
                  <a:rPr lang="en-US" altLang="zh-CN" dirty="0"/>
                  <a:t>. </a:t>
                </a:r>
              </a:p>
              <a:p>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a:t>
                </a:r>
                <a14:m>
                  <m:oMath xmlns:m="http://schemas.openxmlformats.org/officeDocument/2006/math">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oMath>
                </a14:m>
                <a:r>
                  <a:rPr lang="zh-CN" altLang="en-US" dirty="0"/>
                  <a:t> </a:t>
                </a:r>
                <a:r>
                  <a:rPr lang="en-US" altLang="zh-CN" dirty="0"/>
                  <a:t>and backs a candidate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 the protocol must not only elect a set</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zh-CN" altLang="en-US" dirty="0"/>
                  <a:t> </a:t>
                </a:r>
                <a:r>
                  <a:rPr lang="en-US" altLang="zh-CN" dirty="0"/>
                  <a:t>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zh-CN" altLang="en-US" dirty="0"/>
                  <a:t> </a:t>
                </a:r>
                <a:r>
                  <a:rPr lang="en-US" altLang="zh-CN" dirty="0"/>
                  <a:t>validators with the PJR property, but also define a distribution of each nominator’s stake among the elected validators that she backs, i.e. 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ℝ</m:t>
                        </m:r>
                      </m:e>
                      <m:sub>
                        <m:r>
                          <a:rPr lang="en-US" altLang="zh-CN" b="0" i="1" smtClean="0">
                            <a:latin typeface="Cambria Math" panose="02040503050406030204" pitchFamily="18" charset="0"/>
                          </a:rPr>
                          <m:t>≥0</m:t>
                        </m:r>
                      </m:sub>
                    </m:sSub>
                  </m:oMath>
                </a14:m>
                <a:r>
                  <a:rPr lang="zh-CN" altLang="en-US" dirty="0"/>
                  <a:t> </a:t>
                </a:r>
                <a:r>
                  <a:rPr lang="en-US" altLang="zh-CN" dirty="0"/>
                  <a:t>so that,</a:t>
                </a:r>
                <a:r>
                  <a:rPr lang="en-US" altLang="zh-CN" i="1" dirty="0">
                    <a:latin typeface="Cambria Math" panose="02040503050406030204" pitchFamily="18" charset="0"/>
                  </a:rPr>
                  <a:t>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  </m:t>
                    </m:r>
                  </m:oMath>
                </a14:m>
                <a:r>
                  <a:rPr lang="en-US" altLang="zh-CN" dirty="0"/>
                  <a:t>,for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oMath>
                </a14:m>
                <a:r>
                  <a:rPr lang="en-US" altLang="zh-CN" dirty="0"/>
                  <a:t>,and the objective is then:</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lim>
                          </m:limLow>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lim>
                              </m:limLow>
                            </m:fName>
                            <m:e>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e>
                              </m:nary>
                            </m:e>
                          </m:func>
                        </m:e>
                      </m:func>
                    </m:oMath>
                  </m:oMathPara>
                </a14:m>
                <a:endParaRPr lang="en-US" altLang="zh-CN" dirty="0"/>
              </a:p>
              <a:p>
                <a:r>
                  <a:rPr lang="en-US" altLang="zh-CN" dirty="0"/>
                  <a:t>This is a NP-hard problem called </a:t>
                </a:r>
                <a:r>
                  <a:rPr lang="en-US" altLang="zh-CN" b="1" i="1" dirty="0"/>
                  <a:t>maximin support</a:t>
                </a:r>
                <a:endParaRPr lang="en-US" altLang="zh-CN" b="1"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331" b="-161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Tree>
    <p:extLst>
      <p:ext uri="{BB962C8B-B14F-4D97-AF65-F5344CB8AC3E}">
        <p14:creationId xmlns:p14="http://schemas.microsoft.com/office/powerpoint/2010/main" val="257455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
        <p:nvSpPr>
          <p:cNvPr id="5" name="内容占位符 4">
            <a:extLst>
              <a:ext uri="{FF2B5EF4-FFF2-40B4-BE49-F238E27FC236}">
                <a16:creationId xmlns:a16="http://schemas.microsoft.com/office/drawing/2014/main" id="{0E1DD124-0866-4806-91C2-82E1639DA3F7}"/>
              </a:ext>
            </a:extLst>
          </p:cNvPr>
          <p:cNvSpPr>
            <a:spLocks noGrp="1"/>
          </p:cNvSpPr>
          <p:nvPr>
            <p:ph sz="quarter" idx="10"/>
          </p:nvPr>
        </p:nvSpPr>
        <p:spPr/>
        <p:txBody>
          <a:bodyPr/>
          <a:lstStyle/>
          <a:p>
            <a:r>
              <a:rPr lang="en-US" altLang="zh-CN" dirty="0"/>
              <a:t>The stake distributions which show that they achieve security levels of 6 and 9 respectively.</a:t>
            </a:r>
            <a:endParaRPr lang="zh-CN" altLang="en-US" dirty="0"/>
          </a:p>
        </p:txBody>
      </p:sp>
      <p:pic>
        <p:nvPicPr>
          <p:cNvPr id="7" name="Picture 2" descr="../../_images/NPoS_5.png">
            <a:extLst>
              <a:ext uri="{FF2B5EF4-FFF2-40B4-BE49-F238E27FC236}">
                <a16:creationId xmlns:a16="http://schemas.microsoft.com/office/drawing/2014/main" id="{D2B0C33C-0879-40F5-A8E3-AB5A4A055F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647" y="2649385"/>
            <a:ext cx="7716706" cy="362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71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B6664D18-C24E-44BB-9961-8B19A319425B}"/>
                  </a:ext>
                </a:extLst>
              </p:cNvPr>
              <p:cNvSpPr>
                <a:spLocks noGrp="1"/>
              </p:cNvSpPr>
              <p:nvPr>
                <p:ph sz="quarter" idx="10"/>
              </p:nvPr>
            </p:nvSpPr>
            <p:spPr/>
            <p:txBody>
              <a:bodyPr/>
              <a:lstStyle/>
              <a:p>
                <a:r>
                  <a:rPr lang="en-US" altLang="zh-CN" dirty="0"/>
                  <a:t>Justified representation(JR)</a:t>
                </a:r>
              </a:p>
              <a:p>
                <a:pPr lvl="1"/>
                <a:r>
                  <a:rPr lang="en-US" altLang="zh-CN" dirty="0"/>
                  <a:t>If a large enough group of voters exhibits agreement by supporting the same candidate, then at least one voter in this group has an approved candidate in the winning committee.</a:t>
                </a:r>
              </a:p>
              <a:p>
                <a:r>
                  <a:rPr lang="en-US" altLang="zh-CN" dirty="0"/>
                  <a:t>Proportional justified representation(PJR)</a:t>
                </a:r>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zh-CN" altLang="en-US" dirty="0"/>
                  <a:t> </a:t>
                </a:r>
                <a:r>
                  <a:rPr lang="en-US" altLang="zh-CN" dirty="0"/>
                  <a:t>deserves not just one but certain number of representatives according its vote strength, where a committee member represent the group as long as it represents any voter in it.</a:t>
                </a:r>
              </a:p>
              <a:p>
                <a:r>
                  <a:rPr lang="en-US" altLang="zh-CN" dirty="0"/>
                  <a:t>Extended justified representation(EJR)</a:t>
                </a:r>
              </a:p>
              <a:p>
                <a:pPr lvl="1"/>
                <a:r>
                  <a:rPr lang="en-US" altLang="zh-CN" dirty="0"/>
                  <a:t>Required not only that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en-US" altLang="zh-CN" dirty="0"/>
                  <a:t> have enough representatives as a group, but some voter in it must have enough representatives individually.</a:t>
                </a:r>
              </a:p>
              <a:p>
                <a:pPr lvl="2"/>
                <a:endParaRPr lang="zh-CN" altLang="en-US" dirty="0"/>
              </a:p>
            </p:txBody>
          </p:sp>
        </mc:Choice>
        <mc:Fallback xmlns="">
          <p:sp>
            <p:nvSpPr>
              <p:cNvPr id="2" name="内容占位符 1">
                <a:extLst>
                  <a:ext uri="{FF2B5EF4-FFF2-40B4-BE49-F238E27FC236}">
                    <a16:creationId xmlns:a16="http://schemas.microsoft.com/office/drawing/2014/main" id="{B6664D18-C24E-44BB-9961-8B19A319425B}"/>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14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62ABB27-AA8C-4F42-9531-91B0E89774C4}"/>
              </a:ext>
            </a:extLst>
          </p:cNvPr>
          <p:cNvSpPr>
            <a:spLocks noGrp="1"/>
          </p:cNvSpPr>
          <p:nvPr>
            <p:ph type="title"/>
          </p:nvPr>
        </p:nvSpPr>
        <p:spPr/>
        <p:txBody>
          <a:bodyPr/>
          <a:lstStyle/>
          <a:p>
            <a:r>
              <a:rPr lang="en-US" altLang="zh-CN" dirty="0"/>
              <a:t>Related axioms about </a:t>
            </a:r>
            <a:r>
              <a:rPr lang="en-US" altLang="zh-CN" dirty="0" err="1"/>
              <a:t>NPoS</a:t>
            </a:r>
            <a:endParaRPr lang="zh-CN" altLang="en-US" dirty="0"/>
          </a:p>
        </p:txBody>
      </p:sp>
    </p:spTree>
    <p:extLst>
      <p:ext uri="{BB962C8B-B14F-4D97-AF65-F5344CB8AC3E}">
        <p14:creationId xmlns:p14="http://schemas.microsoft.com/office/powerpoint/2010/main" val="347006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B6664D18-C24E-44BB-9961-8B19A319425B}"/>
                  </a:ext>
                </a:extLst>
              </p:cNvPr>
              <p:cNvSpPr>
                <a:spLocks noGrp="1"/>
              </p:cNvSpPr>
              <p:nvPr>
                <p:ph sz="quarter" idx="10"/>
              </p:nvPr>
            </p:nvSpPr>
            <p:spPr/>
            <p:txBody>
              <a:bodyPr/>
              <a:lstStyle/>
              <a:p>
                <a:r>
                  <a:rPr lang="en-US" altLang="zh-CN" dirty="0"/>
                  <a:t>Preliminary</a:t>
                </a:r>
              </a:p>
              <a:p>
                <a:pPr lvl="1"/>
                <a:r>
                  <a:rPr lang="en-US" altLang="zh-CN" dirty="0"/>
                  <a:t>Each voter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oMath>
                </a14:m>
                <a:r>
                  <a:rPr lang="en-US" altLang="zh-CN" dirty="0"/>
                  <a:t> has a vote strength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en-US" altLang="zh-CN" dirty="0"/>
                  <a:t> and a list of approved candidates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dirty="0"/>
                  <a:t>.</a:t>
                </a:r>
              </a:p>
              <a:p>
                <a:pPr lvl="1"/>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dirty="0"/>
                  <a:t> is the committee, and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oMath>
                </a14:m>
                <a:r>
                  <a:rPr lang="en-US" altLang="zh-CN" dirty="0"/>
                  <a:t> is the group of representatives that </a:t>
                </a:r>
                <a:r>
                  <a:rPr lang="en-US" altLang="zh-CN"/>
                  <a:t>an adversary </a:t>
                </a:r>
                <a:r>
                  <a:rPr lang="en-US" altLang="zh-CN" dirty="0"/>
                  <a:t>gain </a:t>
                </a:r>
              </a:p>
              <a:p>
                <a:pPr lvl="1"/>
                <a:r>
                  <a:rPr lang="en-US" altLang="zh-CN" dirty="0"/>
                  <a:t>Maximize </a:t>
                </a:r>
                <a:r>
                  <a:rPr lang="en-US" altLang="zh-CN" i="1" dirty="0"/>
                  <a:t>the least possible per-validator cost over all thresholds</a:t>
                </a:r>
                <a:r>
                  <a:rPr lang="zh-CN" altLang="en-US" dirty="0"/>
                  <a:t>：</a:t>
                </a:r>
                <a:endParaRPr lang="en-US" altLang="zh-CN" dirty="0"/>
              </a:p>
              <a:p>
                <a:pPr marL="914400" lvl="2" indent="0">
                  <a:buNone/>
                </a:pPr>
                <a14:m>
                  <m:oMath xmlns:m="http://schemas.openxmlformats.org/officeDocument/2006/math">
                    <m:r>
                      <m:rPr>
                        <m:sty m:val="p"/>
                      </m:rPr>
                      <a:rPr lang="en-US" altLang="zh-CN" i="0" dirty="0">
                        <a:latin typeface="Cambria Math" panose="02040503050406030204" pitchFamily="18" charset="0"/>
                      </a:rPr>
                      <m:t>Maximize</m:t>
                    </m:r>
                    <m:limLow>
                      <m:limLowPr>
                        <m:ctrlPr>
                          <a:rPr lang="en-US" altLang="zh-CN" b="0" i="1" dirty="0" smtClean="0">
                            <a:latin typeface="Cambria Math" panose="02040503050406030204" pitchFamily="18" charset="0"/>
                          </a:rPr>
                        </m:ctrlPr>
                      </m:limLowPr>
                      <m:e>
                        <m:r>
                          <a:rPr lang="en-US" altLang="zh-CN" b="0" i="1" dirty="0" smtClean="0">
                            <a:latin typeface="Cambria Math" panose="02040503050406030204" pitchFamily="18" charset="0"/>
                          </a:rPr>
                          <m:t>𝑚𝑖𝑛</m:t>
                        </m:r>
                      </m:e>
                      <m:lim>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 </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𝜙</m:t>
                        </m:r>
                      </m:lim>
                    </m:limLow>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e>
                        </m:d>
                      </m:den>
                    </m:f>
                    <m:nary>
                      <m:naryPr>
                        <m:chr m:val="∑"/>
                        <m:supHide m:val="on"/>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𝜙</m:t>
                        </m:r>
                      </m:sub>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𝑛</m:t>
                            </m:r>
                          </m:sub>
                        </m:sSub>
                      </m:e>
                    </m:nary>
                    <m:r>
                      <a:rPr lang="en-US" altLang="zh-CN" b="0" i="1" dirty="0" smtClean="0">
                        <a:latin typeface="Cambria Math" panose="02040503050406030204" pitchFamily="18" charset="0"/>
                      </a:rPr>
                      <m:t> , </m:t>
                    </m:r>
                    <m:r>
                      <m:rPr>
                        <m:sty m:val="p"/>
                      </m:rPr>
                      <a:rPr lang="en-US" altLang="zh-CN" b="0" i="0" dirty="0" smtClean="0">
                        <a:latin typeface="Cambria Math" panose="02040503050406030204" pitchFamily="18" charset="0"/>
                      </a:rPr>
                      <m:t>over</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all</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commitees</m:t>
                    </m:r>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𝐶</m:t>
                    </m:r>
                    <m:r>
                      <a:rPr lang="en-US" altLang="zh-CN" b="0" i="1" dirty="0" smtClean="0">
                        <a:latin typeface="Cambria Math" panose="02040503050406030204" pitchFamily="18" charset="0"/>
                      </a:rPr>
                      <m:t> </m:t>
                    </m:r>
                    <m:r>
                      <m:rPr>
                        <m:sty m:val="p"/>
                      </m:rPr>
                      <a:rPr lang="en-US" altLang="zh-CN" b="0" i="0" dirty="0" smtClean="0">
                        <a:latin typeface="Cambria Math" panose="02040503050406030204" pitchFamily="18" charset="0"/>
                      </a:rPr>
                      <m:t>with</m:t>
                    </m:r>
                    <m:r>
                      <a:rPr lang="en-US" altLang="zh-CN" b="0" i="0" dirty="0" smtClean="0">
                        <a:latin typeface="Cambria Math" panose="02040503050406030204" pitchFamily="18" charset="0"/>
                      </a:rPr>
                      <m:t> </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𝐴</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oMath>
                </a14:m>
                <a:r>
                  <a:rPr lang="en-US" altLang="zh-CN" dirty="0"/>
                  <a:t> </a:t>
                </a:r>
              </a:p>
              <a:p>
                <a:pPr lvl="2"/>
                <a:endParaRPr lang="zh-CN" altLang="en-US" dirty="0"/>
              </a:p>
            </p:txBody>
          </p:sp>
        </mc:Choice>
        <mc:Fallback xmlns="">
          <p:sp>
            <p:nvSpPr>
              <p:cNvPr id="2" name="内容占位符 1">
                <a:extLst>
                  <a:ext uri="{FF2B5EF4-FFF2-40B4-BE49-F238E27FC236}">
                    <a16:creationId xmlns:a16="http://schemas.microsoft.com/office/drawing/2014/main" id="{B6664D18-C24E-44BB-9961-8B19A319425B}"/>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62ABB27-AA8C-4F42-9531-91B0E89774C4}"/>
              </a:ext>
            </a:extLst>
          </p:cNvPr>
          <p:cNvSpPr>
            <a:spLocks noGrp="1"/>
          </p:cNvSpPr>
          <p:nvPr>
            <p:ph type="title"/>
          </p:nvPr>
        </p:nvSpPr>
        <p:spPr/>
        <p:txBody>
          <a:bodyPr/>
          <a:lstStyle/>
          <a:p>
            <a:r>
              <a:rPr lang="en-US" altLang="zh-CN" dirty="0"/>
              <a:t>The objective of </a:t>
            </a:r>
            <a:r>
              <a:rPr lang="en-US" altLang="zh-CN" dirty="0" err="1"/>
              <a:t>NPoS</a:t>
            </a:r>
            <a:endParaRPr lang="zh-CN" altLang="en-US" dirty="0"/>
          </a:p>
        </p:txBody>
      </p:sp>
    </p:spTree>
    <p:extLst>
      <p:ext uri="{BB962C8B-B14F-4D97-AF65-F5344CB8AC3E}">
        <p14:creationId xmlns:p14="http://schemas.microsoft.com/office/powerpoint/2010/main" val="402239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3740C1C-61C9-47D8-9E2A-A2444B479AD1}"/>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7" name="文本框 26">
            <a:extLst>
              <a:ext uri="{FF2B5EF4-FFF2-40B4-BE49-F238E27FC236}">
                <a16:creationId xmlns:a16="http://schemas.microsoft.com/office/drawing/2014/main" id="{38F10A68-B2BB-4E03-BEE7-ACF1D623248C}"/>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29" name="文本框 28">
            <a:extLst>
              <a:ext uri="{FF2B5EF4-FFF2-40B4-BE49-F238E27FC236}">
                <a16:creationId xmlns:a16="http://schemas.microsoft.com/office/drawing/2014/main" id="{C1B15F69-6774-4175-B851-B16CD1E49593}"/>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0" name="文本框 29">
            <a:extLst>
              <a:ext uri="{FF2B5EF4-FFF2-40B4-BE49-F238E27FC236}">
                <a16:creationId xmlns:a16="http://schemas.microsoft.com/office/drawing/2014/main" id="{B807BB52-D038-4AAF-8C7E-43CD09DECD5C}"/>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9527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8"/>
            <a:ext cx="5467863" cy="4562722"/>
          </a:xfrm>
        </p:spPr>
        <p:txBody>
          <a:bodyPr/>
          <a:lstStyle/>
          <a:p>
            <a:r>
              <a:rPr lang="en-US" altLang="zh-CN" dirty="0"/>
              <a:t>State</a:t>
            </a:r>
          </a:p>
          <a:p>
            <a:pPr lvl="1"/>
            <a:r>
              <a:rPr lang="en-US" altLang="zh-CN" dirty="0"/>
              <a:t>Represented by an </a:t>
            </a:r>
            <a:r>
              <a:rPr lang="en-US" altLang="zh-CN" b="1" i="1" dirty="0"/>
              <a:t>associative array </a:t>
            </a:r>
            <a:r>
              <a:rPr lang="en-US" altLang="zh-CN" dirty="0"/>
              <a:t>data structure, composed by a collection of </a:t>
            </a:r>
            <a:r>
              <a:rPr lang="en-US" altLang="zh-CN" b="1" dirty="0"/>
              <a:t>key-value pairs</a:t>
            </a:r>
            <a:r>
              <a:rPr lang="en-US" altLang="zh-CN" dirty="0"/>
              <a:t> where each key is unique.</a:t>
            </a:r>
          </a:p>
          <a:p>
            <a:pPr lvl="1"/>
            <a:r>
              <a:rPr lang="en-US" altLang="zh-CN" dirty="0"/>
              <a:t>Both key and value need to be </a:t>
            </a:r>
            <a:r>
              <a:rPr lang="en-US" altLang="zh-CN" b="1" dirty="0"/>
              <a:t>finite byte arrays</a:t>
            </a:r>
          </a:p>
          <a:p>
            <a:pPr lvl="1"/>
            <a:r>
              <a:rPr lang="en-US" altLang="zh-CN" dirty="0"/>
              <a:t>K-V pairs are arranged in a </a:t>
            </a:r>
            <a:r>
              <a:rPr lang="en-US" altLang="zh-CN" b="1" dirty="0"/>
              <a:t>Merkel radix-16 tree</a:t>
            </a:r>
          </a:p>
          <a:p>
            <a:pPr lvl="2"/>
            <a:r>
              <a:rPr lang="en-US" altLang="zh-CN" dirty="0"/>
              <a:t>whose root identifies the current state of the relay chain.</a:t>
            </a:r>
          </a:p>
          <a:p>
            <a:pPr lvl="2"/>
            <a:r>
              <a:rPr lang="en-US" altLang="zh-CN" dirty="0"/>
              <a:t>provides an efficient mean to produce the proof of inclusion for an individual pair in the state.</a:t>
            </a:r>
          </a:p>
          <a:p>
            <a:pPr lvl="2"/>
            <a:r>
              <a:rPr lang="en-US" altLang="zh-CN" dirty="0"/>
              <a:t>Shouldn’t store any information regarding the internal operation of the </a:t>
            </a:r>
            <a:r>
              <a:rPr lang="en-US" altLang="zh-CN" dirty="0" err="1"/>
              <a:t>parachains</a:t>
            </a:r>
            <a:r>
              <a:rPr lang="en-US" altLang="zh-CN" dirty="0"/>
              <a:t>.</a:t>
            </a:r>
            <a:endParaRPr lang="en-US" altLang="zh-CN" b="1"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1028" name="Picture 4" descr="Image for post">
            <a:extLst>
              <a:ext uri="{FF2B5EF4-FFF2-40B4-BE49-F238E27FC236}">
                <a16:creationId xmlns:a16="http://schemas.microsoft.com/office/drawing/2014/main" id="{894962E4-700B-49B9-872D-84F3BCB9FB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370" y="1826391"/>
            <a:ext cx="3232630" cy="2056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这里插入图片描述">
            <a:extLst>
              <a:ext uri="{FF2B5EF4-FFF2-40B4-BE49-F238E27FC236}">
                <a16:creationId xmlns:a16="http://schemas.microsoft.com/office/drawing/2014/main" id="{9AD33FE6-61C2-437A-B21E-9A57BE1D547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34" b="5235"/>
          <a:stretch/>
        </p:blipFill>
        <p:spPr bwMode="auto">
          <a:xfrm>
            <a:off x="5961888" y="4161083"/>
            <a:ext cx="2791719" cy="169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1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4885843" cy="4990329"/>
          </a:xfrm>
        </p:spPr>
        <p:txBody>
          <a:bodyPr>
            <a:normAutofit fontScale="92500" lnSpcReduction="10000"/>
          </a:bodyPr>
          <a:lstStyle/>
          <a:p>
            <a:r>
              <a:rPr lang="en-US" altLang="zh-CN" dirty="0"/>
              <a:t>State category</a:t>
            </a:r>
          </a:p>
          <a:p>
            <a:pPr lvl="1"/>
            <a:r>
              <a:rPr lang="en-US" altLang="zh-CN" dirty="0"/>
              <a:t>Authorship</a:t>
            </a:r>
          </a:p>
          <a:p>
            <a:pPr lvl="1"/>
            <a:r>
              <a:rPr lang="en-US" altLang="zh-CN" dirty="0"/>
              <a:t>Babe</a:t>
            </a:r>
          </a:p>
          <a:p>
            <a:pPr lvl="1"/>
            <a:r>
              <a:rPr lang="en-US" altLang="zh-CN" dirty="0"/>
              <a:t>Balances</a:t>
            </a:r>
          </a:p>
          <a:p>
            <a:pPr lvl="1"/>
            <a:r>
              <a:rPr lang="en-US" altLang="zh-CN" dirty="0"/>
              <a:t>Claims</a:t>
            </a:r>
          </a:p>
          <a:p>
            <a:pPr lvl="1"/>
            <a:r>
              <a:rPr lang="en-US" altLang="zh-CN" dirty="0"/>
              <a:t>Council</a:t>
            </a:r>
          </a:p>
          <a:p>
            <a:pPr lvl="1"/>
            <a:r>
              <a:rPr lang="en-US" altLang="zh-CN" dirty="0"/>
              <a:t>Democracy</a:t>
            </a:r>
          </a:p>
          <a:p>
            <a:pPr lvl="1"/>
            <a:r>
              <a:rPr lang="en-US" altLang="zh-CN" dirty="0" err="1"/>
              <a:t>electionsPhragmen</a:t>
            </a:r>
            <a:endParaRPr lang="en-US" altLang="zh-CN" dirty="0"/>
          </a:p>
          <a:p>
            <a:pPr lvl="1"/>
            <a:r>
              <a:rPr lang="en-US" altLang="zh-CN" dirty="0"/>
              <a:t>Grandpa</a:t>
            </a:r>
          </a:p>
          <a:p>
            <a:pPr lvl="1"/>
            <a:r>
              <a:rPr lang="en-US" altLang="zh-CN" dirty="0"/>
              <a:t>Identity</a:t>
            </a:r>
          </a:p>
          <a:p>
            <a:pPr lvl="1"/>
            <a:r>
              <a:rPr lang="en-US" altLang="zh-CN" dirty="0" err="1"/>
              <a:t>technicalCommittee&amp;techinicalMembership</a:t>
            </a:r>
            <a:endParaRPr lang="en-US" altLang="zh-CN" dirty="0"/>
          </a:p>
          <a:p>
            <a:pPr lvl="1"/>
            <a:r>
              <a:rPr lang="en-US" altLang="zh-CN" dirty="0" err="1"/>
              <a:t>transactionPayment</a:t>
            </a:r>
            <a:endParaRPr lang="en-US" altLang="zh-CN" dirty="0"/>
          </a:p>
          <a:p>
            <a:pPr lvl="1"/>
            <a:r>
              <a:rPr lang="en-US" altLang="zh-CN" dirty="0"/>
              <a:t>Treasury</a:t>
            </a:r>
          </a:p>
          <a:p>
            <a:pPr lvl="1"/>
            <a:r>
              <a:rPr lang="en-US" altLang="zh-CN" dirty="0"/>
              <a:t>vesting</a:t>
            </a:r>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
        <p:nvSpPr>
          <p:cNvPr id="6" name="内容占位符 1">
            <a:extLst>
              <a:ext uri="{FF2B5EF4-FFF2-40B4-BE49-F238E27FC236}">
                <a16:creationId xmlns:a16="http://schemas.microsoft.com/office/drawing/2014/main" id="{653727E6-0074-481F-8744-109222EE8D48}"/>
              </a:ext>
            </a:extLst>
          </p:cNvPr>
          <p:cNvSpPr txBox="1">
            <a:spLocks/>
          </p:cNvSpPr>
          <p:nvPr/>
        </p:nvSpPr>
        <p:spPr>
          <a:xfrm>
            <a:off x="5262813" y="1685678"/>
            <a:ext cx="3603374" cy="49903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err="1"/>
              <a:t>imOnline</a:t>
            </a:r>
            <a:endParaRPr lang="en-US" altLang="zh-CN" dirty="0"/>
          </a:p>
          <a:p>
            <a:pPr lvl="1"/>
            <a:r>
              <a:rPr lang="en-US" altLang="zh-CN" dirty="0" err="1"/>
              <a:t>Indeices</a:t>
            </a:r>
            <a:endParaRPr lang="en-US" altLang="zh-CN" dirty="0"/>
          </a:p>
          <a:p>
            <a:pPr lvl="1"/>
            <a:r>
              <a:rPr lang="en-US" altLang="zh-CN" dirty="0" err="1"/>
              <a:t>Multisig</a:t>
            </a:r>
            <a:endParaRPr lang="en-US" altLang="zh-CN" dirty="0"/>
          </a:p>
          <a:p>
            <a:pPr lvl="1"/>
            <a:r>
              <a:rPr lang="en-US" altLang="zh-CN" dirty="0"/>
              <a:t>Offences</a:t>
            </a:r>
          </a:p>
          <a:p>
            <a:pPr lvl="1"/>
            <a:r>
              <a:rPr lang="en-US" altLang="zh-CN" dirty="0"/>
              <a:t>Proxy</a:t>
            </a:r>
          </a:p>
          <a:p>
            <a:pPr lvl="1"/>
            <a:r>
              <a:rPr lang="en-US" altLang="zh-CN" dirty="0" err="1"/>
              <a:t>randomnessCollectiveFlip</a:t>
            </a:r>
            <a:endParaRPr lang="en-US" altLang="zh-CN" dirty="0"/>
          </a:p>
          <a:p>
            <a:pPr lvl="1"/>
            <a:r>
              <a:rPr lang="en-US" altLang="zh-CN" dirty="0"/>
              <a:t>Scheduler</a:t>
            </a:r>
          </a:p>
          <a:p>
            <a:pPr lvl="1"/>
            <a:r>
              <a:rPr lang="en-US" altLang="zh-CN" dirty="0"/>
              <a:t>Session</a:t>
            </a:r>
          </a:p>
          <a:p>
            <a:pPr lvl="1"/>
            <a:r>
              <a:rPr lang="en-US" altLang="zh-CN" dirty="0"/>
              <a:t>Staking</a:t>
            </a:r>
          </a:p>
          <a:p>
            <a:pPr lvl="1"/>
            <a:r>
              <a:rPr lang="en-US" altLang="zh-CN" dirty="0"/>
              <a:t>Substrate</a:t>
            </a:r>
          </a:p>
          <a:p>
            <a:pPr lvl="1"/>
            <a:r>
              <a:rPr lang="en-US" altLang="zh-CN" dirty="0"/>
              <a:t>System</a:t>
            </a:r>
          </a:p>
          <a:p>
            <a:pPr lvl="1"/>
            <a:r>
              <a:rPr lang="en-US" altLang="zh-CN" dirty="0"/>
              <a:t>Timestamp</a:t>
            </a:r>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417710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State transition</a:t>
            </a:r>
          </a:p>
          <a:p>
            <a:pPr lvl="1"/>
            <a:r>
              <a:rPr lang="en-US" altLang="zh-CN" dirty="0"/>
              <a:t>Via an executing ordered set of instructions, known as </a:t>
            </a:r>
            <a:r>
              <a:rPr lang="en-US" altLang="zh-CN" dirty="0" err="1"/>
              <a:t>extrinsics</a:t>
            </a:r>
            <a:r>
              <a:rPr lang="en-US" altLang="zh-CN" dirty="0"/>
              <a:t>, which include transactions submitted by the public and any data which can affect state transition.</a:t>
            </a:r>
          </a:p>
          <a:p>
            <a:pPr lvl="1"/>
            <a:r>
              <a:rPr lang="en-US" altLang="zh-CN" dirty="0"/>
              <a:t>Relay chain is divided into “Runtime” and the “Runtime environment”</a:t>
            </a:r>
          </a:p>
          <a:p>
            <a:pPr lvl="2"/>
            <a:r>
              <a:rPr lang="en-US" altLang="zh-CN" dirty="0"/>
              <a:t>The execution logic of State-transition function is encapsulated in Runtime</a:t>
            </a:r>
          </a:p>
          <a:p>
            <a:pPr lvl="2"/>
            <a:r>
              <a:rPr lang="en-US" altLang="zh-CN" dirty="0"/>
              <a:t>Other generic operation are embedded into the runtime environment</a:t>
            </a:r>
          </a:p>
          <a:p>
            <a:pPr lvl="1"/>
            <a:r>
              <a:rPr lang="en-US" altLang="zh-CN" dirty="0"/>
              <a:t>Runtime function</a:t>
            </a:r>
          </a:p>
          <a:p>
            <a:pPr lvl="2"/>
            <a:r>
              <a:rPr lang="en-US" altLang="zh-CN" dirty="0"/>
              <a:t>Compiled into a </a:t>
            </a:r>
            <a:r>
              <a:rPr lang="en-US" altLang="zh-CN" dirty="0" err="1"/>
              <a:t>WebAssembly</a:t>
            </a:r>
            <a:r>
              <a:rPr lang="en-US" altLang="zh-CN" dirty="0"/>
              <a:t> module</a:t>
            </a:r>
          </a:p>
          <a:p>
            <a:pPr lvl="2"/>
            <a:r>
              <a:rPr lang="en-US" altLang="zh-CN" dirty="0"/>
              <a:t>Stored as part of the state</a:t>
            </a:r>
          </a:p>
          <a:p>
            <a:pPr lvl="1"/>
            <a:r>
              <a:rPr lang="en-US" altLang="zh-CN" dirty="0"/>
              <a:t>The Runtime environment communicates the </a:t>
            </a:r>
            <a:r>
              <a:rPr lang="en-US" altLang="zh-CN" dirty="0" err="1"/>
              <a:t>extrinsics</a:t>
            </a:r>
            <a:r>
              <a:rPr lang="en-US" altLang="zh-CN" dirty="0"/>
              <a:t> to the Runtime and interacts with it to execute the state transition. </a:t>
            </a:r>
          </a:p>
          <a:p>
            <a:pPr lvl="2"/>
            <a:r>
              <a:rPr lang="en-US" altLang="zh-CN" dirty="0"/>
              <a:t>the state transition logic itself can be upgraded as a part of the state transition.</a:t>
            </a:r>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745560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Relay chain block format</a:t>
            </a:r>
          </a:p>
          <a:p>
            <a:pPr lvl="1"/>
            <a:r>
              <a:rPr lang="en-US" altLang="zh-CN" dirty="0"/>
              <a:t>Header</a:t>
            </a:r>
          </a:p>
          <a:p>
            <a:pPr lvl="2"/>
            <a:r>
              <a:rPr lang="en-US" altLang="zh-CN" dirty="0"/>
              <a:t>Hash of parent block</a:t>
            </a:r>
          </a:p>
          <a:p>
            <a:pPr lvl="2"/>
            <a:r>
              <a:rPr lang="en-US" altLang="zh-CN" dirty="0"/>
              <a:t>Block number</a:t>
            </a:r>
          </a:p>
          <a:p>
            <a:pPr lvl="2"/>
            <a:r>
              <a:rPr lang="en-US" altLang="zh-CN" dirty="0"/>
              <a:t>The root of the state tree</a:t>
            </a:r>
          </a:p>
          <a:p>
            <a:pPr lvl="2"/>
            <a:r>
              <a:rPr lang="en-US" altLang="zh-CN" dirty="0"/>
              <a:t>The root of the Merkle tree</a:t>
            </a:r>
          </a:p>
          <a:p>
            <a:pPr lvl="2"/>
            <a:r>
              <a:rPr lang="en-US" altLang="zh-CN" dirty="0"/>
              <a:t>Digest</a:t>
            </a:r>
          </a:p>
          <a:p>
            <a:pPr lvl="3"/>
            <a:r>
              <a:rPr lang="en-US" altLang="zh-CN" dirty="0"/>
              <a:t>Store auxiliary information from the consensus engines for validating the block</a:t>
            </a:r>
          </a:p>
          <a:p>
            <a:pPr lvl="1"/>
            <a:r>
              <a:rPr lang="en-US" altLang="zh-CN" dirty="0"/>
              <a:t>Body</a:t>
            </a:r>
          </a:p>
          <a:p>
            <a:pPr lvl="2"/>
            <a:r>
              <a:rPr lang="en-US" altLang="zh-CN" dirty="0"/>
              <a:t>A list of </a:t>
            </a:r>
            <a:r>
              <a:rPr lang="en-US" altLang="zh-CN" dirty="0" err="1"/>
              <a:t>extrinsics</a:t>
            </a:r>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9F7B1D4-8F6C-433F-9CF6-A8CF4EFD1362}"/>
              </a:ext>
            </a:extLst>
          </p:cNvPr>
          <p:cNvPicPr>
            <a:picLocks noChangeAspect="1"/>
          </p:cNvPicPr>
          <p:nvPr/>
        </p:nvPicPr>
        <p:blipFill>
          <a:blip r:embed="rId2"/>
          <a:stretch>
            <a:fillRect/>
          </a:stretch>
        </p:blipFill>
        <p:spPr>
          <a:xfrm>
            <a:off x="4736606" y="1629654"/>
            <a:ext cx="4072113" cy="2607066"/>
          </a:xfrm>
          <a:prstGeom prst="rect">
            <a:avLst/>
          </a:prstGeom>
        </p:spPr>
      </p:pic>
    </p:spTree>
    <p:extLst>
      <p:ext uri="{BB962C8B-B14F-4D97-AF65-F5344CB8AC3E}">
        <p14:creationId xmlns:p14="http://schemas.microsoft.com/office/powerpoint/2010/main" val="84829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pPr lvl="1"/>
            <a:r>
              <a:rPr lang="en-US" altLang="zh-CN" dirty="0"/>
              <a:t>are the input data supplied to the Relay-chain state machine to transition to new states.</a:t>
            </a:r>
          </a:p>
          <a:p>
            <a:pPr lvl="1"/>
            <a:r>
              <a:rPr lang="en-US" altLang="zh-CN" dirty="0"/>
              <a:t> be stored into blocks of the relay chain  to achieve consensus among the state machine replica.</a:t>
            </a:r>
          </a:p>
          <a:p>
            <a:r>
              <a:rPr lang="en-US" altLang="zh-CN" dirty="0"/>
              <a:t>Two categories of </a:t>
            </a:r>
            <a:r>
              <a:rPr lang="en-US" altLang="zh-CN" dirty="0" err="1"/>
              <a:t>Extrinsics</a:t>
            </a:r>
            <a:endParaRPr lang="en-US" altLang="zh-CN" dirty="0"/>
          </a:p>
          <a:p>
            <a:pPr lvl="1"/>
            <a:r>
              <a:rPr lang="en-US" altLang="zh-CN" dirty="0"/>
              <a:t>Transactions</a:t>
            </a:r>
          </a:p>
          <a:p>
            <a:pPr lvl="2"/>
            <a:r>
              <a:rPr lang="en-US" altLang="zh-CN" dirty="0"/>
              <a:t>Examples: </a:t>
            </a:r>
            <a:r>
              <a:rPr lang="en-US" altLang="zh-CN" dirty="0" err="1"/>
              <a:t>set_code</a:t>
            </a:r>
            <a:r>
              <a:rPr lang="en-US" altLang="zh-CN" dirty="0"/>
              <a:t>, transfer, bond, validate, nominate, vote</a:t>
            </a:r>
          </a:p>
          <a:p>
            <a:pPr lvl="2"/>
            <a:r>
              <a:rPr lang="en-US" altLang="zh-CN" dirty="0"/>
              <a:t>Signed and unsigned</a:t>
            </a:r>
          </a:p>
          <a:p>
            <a:pPr lvl="1"/>
            <a:r>
              <a:rPr lang="en-US" altLang="zh-CN" dirty="0"/>
              <a:t>“</a:t>
            </a:r>
            <a:r>
              <a:rPr lang="en-US" altLang="zh-CN" dirty="0" err="1"/>
              <a:t>inherents</a:t>
            </a:r>
            <a:r>
              <a:rPr lang="en-US" altLang="zh-CN" dirty="0"/>
              <a:t>”, the data that is inherent to a relay chain block. </a:t>
            </a:r>
          </a:p>
          <a:p>
            <a:pPr lvl="2"/>
            <a:r>
              <a:rPr lang="en-US" altLang="zh-CN" dirty="0"/>
              <a:t>Example: The timestamp t of blocks</a:t>
            </a:r>
          </a:p>
          <a:p>
            <a:pPr lvl="2"/>
            <a:r>
              <a:rPr lang="en-US" altLang="zh-CN" dirty="0"/>
              <a:t>Not signed and not gossiped, rather only when they are included in a block</a:t>
            </a:r>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418583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29" name="文本框 28">
            <a:extLst>
              <a:ext uri="{FF2B5EF4-FFF2-40B4-BE49-F238E27FC236}">
                <a16:creationId xmlns:a16="http://schemas.microsoft.com/office/drawing/2014/main" id="{BF2171C6-D7F2-48F4-B228-E0F77001591E}"/>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FBEB4A9-6A7A-48CE-B2FD-5FD9E7D41D22}"/>
              </a:ext>
            </a:extLst>
          </p:cNvPr>
          <p:cNvPicPr>
            <a:picLocks noChangeAspect="1"/>
          </p:cNvPicPr>
          <p:nvPr/>
        </p:nvPicPr>
        <p:blipFill>
          <a:blip r:embed="rId2"/>
          <a:stretch>
            <a:fillRect/>
          </a:stretch>
        </p:blipFill>
        <p:spPr>
          <a:xfrm>
            <a:off x="1549400" y="2107024"/>
            <a:ext cx="6334760" cy="4440057"/>
          </a:xfrm>
          <a:prstGeom prst="rect">
            <a:avLst/>
          </a:prstGeom>
        </p:spPr>
      </p:pic>
      <p:sp>
        <p:nvSpPr>
          <p:cNvPr id="5" name="矩形 4">
            <a:extLst>
              <a:ext uri="{FF2B5EF4-FFF2-40B4-BE49-F238E27FC236}">
                <a16:creationId xmlns:a16="http://schemas.microsoft.com/office/drawing/2014/main" id="{24F6A571-1999-43FE-B0BF-818338B9AAC1}"/>
              </a:ext>
            </a:extLst>
          </p:cNvPr>
          <p:cNvSpPr/>
          <p:nvPr/>
        </p:nvSpPr>
        <p:spPr>
          <a:xfrm>
            <a:off x="1600200" y="2489200"/>
            <a:ext cx="4577080" cy="16713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352E759-A2BC-4B18-8B20-138E0288FA59}"/>
              </a:ext>
            </a:extLst>
          </p:cNvPr>
          <p:cNvCxnSpPr>
            <a:cxnSpLocks/>
            <a:stCxn id="5" idx="1"/>
          </p:cNvCxnSpPr>
          <p:nvPr/>
        </p:nvCxnSpPr>
        <p:spPr>
          <a:xfrm flipH="1" flipV="1">
            <a:off x="1143000" y="3141980"/>
            <a:ext cx="457200" cy="1828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BA36DF0-F244-4244-A480-0A2590783C80}"/>
              </a:ext>
            </a:extLst>
          </p:cNvPr>
          <p:cNvSpPr txBox="1"/>
          <p:nvPr/>
        </p:nvSpPr>
        <p:spPr>
          <a:xfrm>
            <a:off x="0" y="2704040"/>
            <a:ext cx="1452880" cy="369332"/>
          </a:xfrm>
          <a:prstGeom prst="rect">
            <a:avLst/>
          </a:prstGeom>
          <a:noFill/>
        </p:spPr>
        <p:txBody>
          <a:bodyPr wrap="square" rtlCol="0">
            <a:spAutoFit/>
          </a:bodyPr>
          <a:lstStyle/>
          <a:p>
            <a:r>
              <a:rPr lang="en-US" altLang="zh-CN" dirty="0"/>
              <a:t>“</a:t>
            </a:r>
            <a:r>
              <a:rPr lang="en-US" altLang="zh-CN" dirty="0" err="1"/>
              <a:t>Inherents</a:t>
            </a:r>
            <a:r>
              <a:rPr lang="en-US" altLang="zh-CN" dirty="0"/>
              <a:t>”</a:t>
            </a:r>
            <a:endParaRPr lang="zh-CN" altLang="en-US" dirty="0"/>
          </a:p>
        </p:txBody>
      </p:sp>
      <p:sp>
        <p:nvSpPr>
          <p:cNvPr id="15" name="矩形 14">
            <a:extLst>
              <a:ext uri="{FF2B5EF4-FFF2-40B4-BE49-F238E27FC236}">
                <a16:creationId xmlns:a16="http://schemas.microsoft.com/office/drawing/2014/main" id="{9D527624-D4C4-41EB-ACAC-11C762D8F29E}"/>
              </a:ext>
            </a:extLst>
          </p:cNvPr>
          <p:cNvSpPr/>
          <p:nvPr/>
        </p:nvSpPr>
        <p:spPr>
          <a:xfrm>
            <a:off x="1600200" y="4272280"/>
            <a:ext cx="6223000" cy="21996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F1AED48E-0F4F-44BA-A1E5-C5A44F4916A4}"/>
              </a:ext>
            </a:extLst>
          </p:cNvPr>
          <p:cNvCxnSpPr>
            <a:stCxn id="15" idx="1"/>
          </p:cNvCxnSpPr>
          <p:nvPr/>
        </p:nvCxnSpPr>
        <p:spPr>
          <a:xfrm flipH="1" flipV="1">
            <a:off x="919480" y="5267960"/>
            <a:ext cx="680720" cy="104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F8E7907-92E5-46F5-A6B7-D5121945C169}"/>
              </a:ext>
            </a:extLst>
          </p:cNvPr>
          <p:cNvSpPr txBox="1"/>
          <p:nvPr/>
        </p:nvSpPr>
        <p:spPr>
          <a:xfrm>
            <a:off x="96520" y="4551345"/>
            <a:ext cx="1452880" cy="646331"/>
          </a:xfrm>
          <a:prstGeom prst="rect">
            <a:avLst/>
          </a:prstGeom>
          <a:noFill/>
        </p:spPr>
        <p:txBody>
          <a:bodyPr wrap="square" rtlCol="0">
            <a:spAutoFit/>
          </a:bodyPr>
          <a:lstStyle/>
          <a:p>
            <a:r>
              <a:rPr lang="en-US" altLang="zh-CN" dirty="0"/>
              <a:t>Signed transaction</a:t>
            </a:r>
            <a:endParaRPr lang="zh-CN" altLang="en-US" dirty="0"/>
          </a:p>
        </p:txBody>
      </p:sp>
      <p:sp>
        <p:nvSpPr>
          <p:cNvPr id="20" name="矩形 19">
            <a:extLst>
              <a:ext uri="{FF2B5EF4-FFF2-40B4-BE49-F238E27FC236}">
                <a16:creationId xmlns:a16="http://schemas.microsoft.com/office/drawing/2014/main" id="{9DCB6E6E-59CF-480D-B366-E2B97235D783}"/>
              </a:ext>
            </a:extLst>
          </p:cNvPr>
          <p:cNvSpPr/>
          <p:nvPr/>
        </p:nvSpPr>
        <p:spPr>
          <a:xfrm>
            <a:off x="4033520" y="2250440"/>
            <a:ext cx="2479040" cy="3708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2" name="直接箭头连接符 21">
            <a:extLst>
              <a:ext uri="{FF2B5EF4-FFF2-40B4-BE49-F238E27FC236}">
                <a16:creationId xmlns:a16="http://schemas.microsoft.com/office/drawing/2014/main" id="{B5E4A5EC-0404-450A-983C-78929E9220B6}"/>
              </a:ext>
            </a:extLst>
          </p:cNvPr>
          <p:cNvCxnSpPr/>
          <p:nvPr/>
        </p:nvCxnSpPr>
        <p:spPr>
          <a:xfrm flipV="1">
            <a:off x="6512560" y="3570300"/>
            <a:ext cx="1600200" cy="5480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1E1D524-DE41-4F13-B62A-D3FEA785C7EE}"/>
              </a:ext>
            </a:extLst>
          </p:cNvPr>
          <p:cNvSpPr txBox="1"/>
          <p:nvPr/>
        </p:nvSpPr>
        <p:spPr>
          <a:xfrm>
            <a:off x="8219440" y="3429000"/>
            <a:ext cx="803425" cy="369332"/>
          </a:xfrm>
          <a:prstGeom prst="rect">
            <a:avLst/>
          </a:prstGeom>
          <a:noFill/>
        </p:spPr>
        <p:txBody>
          <a:bodyPr wrap="none" rtlCol="0">
            <a:spAutoFit/>
          </a:bodyPr>
          <a:lstStyle/>
          <a:p>
            <a:r>
              <a:rPr lang="en-US" altLang="zh-CN" dirty="0"/>
              <a:t>Events</a:t>
            </a:r>
            <a:endParaRPr lang="zh-CN" altLang="en-US" dirty="0"/>
          </a:p>
        </p:txBody>
      </p:sp>
    </p:spTree>
    <p:extLst>
      <p:ext uri="{BB962C8B-B14F-4D97-AF65-F5344CB8AC3E}">
        <p14:creationId xmlns:p14="http://schemas.microsoft.com/office/powerpoint/2010/main" val="1167778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the validator’s operations for building relay chain block</a:t>
            </a:r>
          </a:p>
          <a:p>
            <a:pPr lvl="1"/>
            <a:r>
              <a:rPr lang="en-US" altLang="zh-CN" dirty="0"/>
              <a:t>Step one: each relay chain Validators privately knows the time when they should produce a block </a:t>
            </a:r>
          </a:p>
          <a:p>
            <a:pPr lvl="1"/>
            <a:r>
              <a:rPr lang="en-US" altLang="zh-CN" dirty="0"/>
              <a:t>Step two: transactions (validated </a:t>
            </a:r>
            <a:r>
              <a:rPr lang="en-US" altLang="zh-CN" dirty="0" err="1"/>
              <a:t>parachain</a:t>
            </a:r>
            <a:r>
              <a:rPr lang="en-US" altLang="zh-CN" dirty="0"/>
              <a:t> block hash, transfer, staking, nomination or slashing for violation) are submitted to relay chain validators.</a:t>
            </a:r>
          </a:p>
          <a:p>
            <a:pPr lvl="1"/>
            <a:r>
              <a:rPr lang="en-US" altLang="zh-CN" dirty="0"/>
              <a:t>Step three: relay chain validators examine the validity and store them in their transaction pool</a:t>
            </a:r>
          </a:p>
          <a:p>
            <a:pPr lvl="1"/>
            <a:r>
              <a:rPr lang="en-US" altLang="zh-CN" dirty="0"/>
              <a:t>Step four: When the validator should produce a block, it will estimate the block which most likely represents the state which is going to be finalized by the finality protocol and set it as the current state of the relay chain.</a:t>
            </a:r>
          </a:p>
          <a:p>
            <a:pPr lvl="1"/>
            <a:r>
              <a:rPr lang="en-US" altLang="zh-CN" dirty="0"/>
              <a:t>Step five: Validator select and executes transactions and updates the state.</a:t>
            </a:r>
          </a:p>
          <a:p>
            <a:pPr lvl="1"/>
            <a:r>
              <a:rPr lang="en-US" altLang="zh-CN" dirty="0"/>
              <a:t>Step Six: Validator attaches a digest of the final stage of relay chain, then signs and publishes the built block.</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338967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293F93C-C1A3-439F-A262-E1905B2857D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99EAB6ED-066D-4735-9417-28930BB854F6}"/>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8FBC93C7-C074-4E41-BD1E-A1FC8D2C52AD}"/>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5929A1A1-8BEE-485E-AEA4-46D245D14C99}"/>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4B1788CD-ACAF-4A8E-BDE5-F7C5AF27E736}"/>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2473960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1A5915-23F6-4A10-9412-0C3A4CDDAD4D}"/>
              </a:ext>
            </a:extLst>
          </p:cNvPr>
          <p:cNvSpPr>
            <a:spLocks noGrp="1"/>
          </p:cNvSpPr>
          <p:nvPr>
            <p:ph sz="quarter" idx="10"/>
          </p:nvPr>
        </p:nvSpPr>
        <p:spPr>
          <a:xfrm>
            <a:off x="494025" y="1685678"/>
            <a:ext cx="8479287" cy="4921498"/>
          </a:xfrm>
        </p:spPr>
        <p:txBody>
          <a:bodyPr>
            <a:normAutofit lnSpcReduction="10000"/>
          </a:bodyPr>
          <a:lstStyle/>
          <a:p>
            <a:r>
              <a:rPr lang="en-US" altLang="zh-CN" dirty="0"/>
              <a:t>Separate</a:t>
            </a:r>
            <a:r>
              <a:rPr lang="zh-CN" altLang="en-US" dirty="0"/>
              <a:t> </a:t>
            </a:r>
            <a:r>
              <a:rPr lang="en-US" altLang="zh-CN" dirty="0"/>
              <a:t>the</a:t>
            </a:r>
            <a:r>
              <a:rPr lang="zh-CN" altLang="en-US" dirty="0"/>
              <a:t> </a:t>
            </a:r>
            <a:r>
              <a:rPr lang="en-US" altLang="zh-CN" dirty="0"/>
              <a:t>mechanisms</a:t>
            </a:r>
            <a:r>
              <a:rPr lang="zh-CN" altLang="en-US" dirty="0"/>
              <a:t> </a:t>
            </a:r>
            <a:r>
              <a:rPr lang="en-US" altLang="zh-CN" dirty="0"/>
              <a:t>for</a:t>
            </a:r>
            <a:r>
              <a:rPr lang="zh-CN" altLang="en-US" dirty="0"/>
              <a:t> </a:t>
            </a:r>
            <a:r>
              <a:rPr lang="en-US" altLang="zh-CN" dirty="0"/>
              <a:t>block</a:t>
            </a:r>
            <a:r>
              <a:rPr lang="zh-CN" altLang="en-US" dirty="0"/>
              <a:t> </a:t>
            </a:r>
            <a:r>
              <a:rPr lang="en-US" altLang="zh-CN" dirty="0"/>
              <a:t>production</a:t>
            </a:r>
            <a:r>
              <a:rPr lang="zh-CN" altLang="en-US" dirty="0"/>
              <a:t> </a:t>
            </a:r>
            <a:r>
              <a:rPr lang="en-US" altLang="zh-CN" dirty="0"/>
              <a:t>and</a:t>
            </a:r>
            <a:r>
              <a:rPr lang="zh-CN" altLang="en-US" dirty="0"/>
              <a:t> </a:t>
            </a:r>
            <a:r>
              <a:rPr lang="en-US" altLang="zh-CN" dirty="0" err="1"/>
              <a:t>finalising</a:t>
            </a:r>
            <a:r>
              <a:rPr lang="zh-CN" altLang="en-US" dirty="0"/>
              <a:t> </a:t>
            </a:r>
            <a:r>
              <a:rPr lang="en-US" altLang="zh-CN" dirty="0"/>
              <a:t>blocks.</a:t>
            </a:r>
          </a:p>
          <a:p>
            <a:pPr lvl="1"/>
            <a:r>
              <a:rPr lang="en-US" altLang="zh-CN" dirty="0"/>
              <a:t>The Byzantine agreement among the validators on the state of </a:t>
            </a:r>
            <a:r>
              <a:rPr lang="en-US" altLang="zh-CN" dirty="0" err="1"/>
              <a:t>Polkadot</a:t>
            </a:r>
            <a:r>
              <a:rPr lang="en-US" altLang="zh-CN" dirty="0"/>
              <a:t> and its </a:t>
            </a:r>
            <a:r>
              <a:rPr lang="en-US" altLang="zh-CN" dirty="0" err="1"/>
              <a:t>parachains</a:t>
            </a:r>
            <a:r>
              <a:rPr lang="en-US" altLang="zh-CN" dirty="0"/>
              <a:t> is needed. But the availability and validity scheme may require us to revert blocks.</a:t>
            </a:r>
          </a:p>
          <a:p>
            <a:pPr lvl="1"/>
            <a:r>
              <a:rPr lang="en-US" altLang="zh-CN" dirty="0"/>
              <a:t>Because XCMP, message passing speed is dependent on block time ,not finality time. Thus if we delay finality but do not revert, the message passing is still fast.  </a:t>
            </a:r>
          </a:p>
          <a:p>
            <a:r>
              <a:rPr lang="en-US" altLang="zh-CN" dirty="0"/>
              <a:t>Blind Assignment for Blockchain Extension (BABE)</a:t>
            </a:r>
          </a:p>
          <a:p>
            <a:pPr lvl="1"/>
            <a:r>
              <a:rPr lang="en-US" altLang="zh-CN" dirty="0"/>
              <a:t>A block production mechanism of the relay chain that provide </a:t>
            </a:r>
            <a:r>
              <a:rPr lang="en-US" altLang="zh-CN" b="1" dirty="0"/>
              <a:t>probabilistic finality( a</a:t>
            </a:r>
            <a:r>
              <a:rPr lang="en-US" altLang="zh-CN" dirty="0"/>
              <a:t>fter certain time passes, a block in the relay chain will be </a:t>
            </a:r>
            <a:r>
              <a:rPr lang="en-US" altLang="zh-CN" dirty="0" err="1"/>
              <a:t>finalised</a:t>
            </a:r>
            <a:r>
              <a:rPr lang="en-US" altLang="zh-CN" dirty="0"/>
              <a:t> with very high probability)</a:t>
            </a:r>
          </a:p>
          <a:p>
            <a:r>
              <a:rPr lang="en-US" altLang="zh-CN" dirty="0"/>
              <a:t>GRANDPA</a:t>
            </a:r>
          </a:p>
          <a:p>
            <a:pPr lvl="1"/>
            <a:r>
              <a:rPr lang="en-US" altLang="zh-CN" dirty="0"/>
              <a:t>Provides provable, </a:t>
            </a:r>
            <a:r>
              <a:rPr lang="en-US" altLang="zh-CN" b="1" dirty="0"/>
              <a:t>deterministic finality</a:t>
            </a:r>
            <a:r>
              <a:rPr lang="en-US" altLang="zh-CN" dirty="0"/>
              <a:t>( a finalized block stays final forever)</a:t>
            </a:r>
            <a:r>
              <a:rPr lang="en-US" altLang="zh-CN" b="1" dirty="0"/>
              <a:t> </a:t>
            </a:r>
            <a:r>
              <a:rPr lang="en-US" altLang="zh-CN" dirty="0"/>
              <a:t>and works independently from BABE</a:t>
            </a:r>
          </a:p>
        </p:txBody>
      </p:sp>
      <p:sp>
        <p:nvSpPr>
          <p:cNvPr id="3" name="标题 2">
            <a:extLst>
              <a:ext uri="{FF2B5EF4-FFF2-40B4-BE49-F238E27FC236}">
                <a16:creationId xmlns:a16="http://schemas.microsoft.com/office/drawing/2014/main" id="{EEE48B09-B8C1-4AD7-938D-28D33DC7D35D}"/>
              </a:ext>
            </a:extLst>
          </p:cNvPr>
          <p:cNvSpPr>
            <a:spLocks noGrp="1"/>
          </p:cNvSpPr>
          <p:nvPr>
            <p:ph type="title"/>
          </p:nvPr>
        </p:nvSpPr>
        <p:spPr/>
        <p:txBody>
          <a:bodyPr/>
          <a:lstStyle/>
          <a:p>
            <a:r>
              <a:rPr lang="en-US" altLang="zh-CN" dirty="0"/>
              <a:t>Consensus </a:t>
            </a:r>
            <a:endParaRPr lang="zh-CN" altLang="en-US" dirty="0"/>
          </a:p>
        </p:txBody>
      </p:sp>
    </p:spTree>
    <p:extLst>
      <p:ext uri="{BB962C8B-B14F-4D97-AF65-F5344CB8AC3E}">
        <p14:creationId xmlns:p14="http://schemas.microsoft.com/office/powerpoint/2010/main" val="1441610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a:xfrm>
                <a:off x="494025" y="1685678"/>
                <a:ext cx="8372163" cy="5056498"/>
              </a:xfrm>
            </p:spPr>
            <p:txBody>
              <a:bodyPr>
                <a:normAutofit/>
              </a:bodyPr>
              <a:lstStyle/>
              <a:p>
                <a:r>
                  <a:rPr lang="en-US" altLang="zh-CN" dirty="0"/>
                  <a:t>BABE</a:t>
                </a:r>
              </a:p>
              <a:p>
                <a:pPr lvl="1"/>
                <a:r>
                  <a:rPr lang="en-US" altLang="zh-CN" dirty="0"/>
                  <a:t>Assigns validators randomly to block production </a:t>
                </a:r>
                <a:r>
                  <a:rPr lang="en-US" altLang="zh-CN" i="1" dirty="0"/>
                  <a:t>slots </a:t>
                </a:r>
                <a:r>
                  <a:rPr lang="en-US" altLang="zh-CN" dirty="0"/>
                  <a:t>(Nominally 6s, and the time is not universally agreed on) using the randomness generated with blocks.</a:t>
                </a:r>
              </a:p>
              <a:p>
                <a:pPr lvl="1"/>
                <a:r>
                  <a:rPr lang="en-US" altLang="zh-CN" dirty="0"/>
                  <a:t>The assignments are private until the assigned validators produce their blocks, So “Blind Assignment” is used in the protocol name.</a:t>
                </a:r>
              </a:p>
              <a:p>
                <a:pPr lvl="1"/>
                <a:r>
                  <a:rPr lang="en-US" altLang="zh-CN" dirty="0"/>
                  <a:t>In BABE, there will be some empty slots. But there is a secondary mechanism to assign validators to slots publicly.</a:t>
                </a:r>
              </a:p>
              <a:p>
                <a:r>
                  <a:rPr lang="en-US" altLang="zh-CN" dirty="0"/>
                  <a:t>  BABE consists of </a:t>
                </a:r>
                <a:r>
                  <a:rPr lang="en-US" altLang="zh-CN" i="1" dirty="0"/>
                  <a:t>epochs </a:t>
                </a:r>
                <a:r>
                  <a:rPr lang="en-US" altLang="zh-CN"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t>), where each epoch consists of a number of sequential slots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oMath>
                </a14:m>
                <a:r>
                  <a:rPr lang="en-US" altLang="zh-CN" dirty="0"/>
                  <a:t>) up to the bound R.</a:t>
                </a:r>
              </a:p>
              <a:p>
                <a:pPr lvl="1"/>
                <a:r>
                  <a:rPr lang="en-US" altLang="zh-CN" dirty="0"/>
                  <a:t>Each validator knows in which slots it should produce a block at the beginning of every epoch. </a:t>
                </a:r>
              </a:p>
              <a:p>
                <a:pPr lvl="1"/>
                <a:r>
                  <a:rPr lang="en-US" altLang="zh-CN" dirty="0"/>
                  <a:t>When the time for its slot comes, the validator produces the block for proving that it is assigned to this slot.</a:t>
                </a:r>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xfrm>
                <a:off x="494025" y="1685678"/>
                <a:ext cx="8372163" cy="5056498"/>
              </a:xfrm>
              <a:blipFill>
                <a:blip r:embed="rId2"/>
                <a:stretch>
                  <a:fillRect l="-801" t="-121" r="-116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3040317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A validator learn if it is eligible to produce a block in slot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r>
                  <a:rPr lang="zh-CN" altLang="en-US" dirty="0"/>
                  <a:t> </a:t>
                </a:r>
                <a:r>
                  <a:rPr lang="en-US" altLang="zh-CN" dirty="0"/>
                  <a:t>in epoch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endParaRPr lang="en-US" altLang="zh-CN" b="0" dirty="0"/>
              </a:p>
              <a:p>
                <a:pPr lvl="1"/>
                <a:r>
                  <a:rPr lang="en-US" altLang="zh-CN" dirty="0"/>
                  <a:t>If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 </m:t>
                    </m:r>
                    <m:r>
                      <m:rPr>
                        <m:nor/>
                      </m:rPr>
                      <a:rPr lang="en-US" altLang="zh-CN" b="0" i="0" smtClean="0">
                        <a:latin typeface="Cambria Math" panose="02040503050406030204" pitchFamily="18" charset="0"/>
                      </a:rPr>
                      <m:t>or</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oMath>
                </a14:m>
                <a:r>
                  <a:rPr lang="en-US" altLang="zh-CN" dirty="0"/>
                  <a:t>, it obtains the randomness in the genesis block. Otherwise, it obtains the randomness generated two epochs before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−2</m:t>
                        </m:r>
                      </m:sub>
                    </m:sSub>
                  </m:oMath>
                </a14:m>
                <a:r>
                  <a:rPr lang="en-US" altLang="zh-CN" dirty="0"/>
                  <a:t>).</a:t>
                </a:r>
              </a:p>
              <a:p>
                <a:pPr lvl="2"/>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smtClean="0">
                            <a:latin typeface="Cambria Math" panose="02040503050406030204" pitchFamily="18" charset="0"/>
                          </a:rPr>
                          <m:t>r</m:t>
                        </m:r>
                      </m:e>
                      <m:sub>
                        <m:r>
                          <a:rPr lang="en-US" altLang="zh-CN" b="0" i="1" dirty="0" smtClean="0">
                            <a:latin typeface="Cambria Math" panose="02040503050406030204" pitchFamily="18" charset="0"/>
                          </a:rPr>
                          <m:t>𝑚</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𝜌</m:t>
                    </m:r>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𝜌</m:t>
                    </m:r>
                  </m:oMath>
                </a14:m>
                <a:r>
                  <a:rPr lang="en-US" altLang="zh-CN" dirty="0"/>
                  <a:t> is the concatenation of all VRF values in BABE blocks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r>
                  <a:rPr lang="en-US" altLang="zh-CN" dirty="0"/>
                  <a:t> </a:t>
                </a:r>
              </a:p>
              <a:p>
                <a:pPr lvl="1"/>
                <a:r>
                  <a:rPr lang="en-US" altLang="zh-CN" dirty="0"/>
                  <a:t>It runs the VRF with its secret key and the input: randomness and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endParaRPr lang="en-US" altLang="zh-CN" dirty="0"/>
              </a:p>
              <a:p>
                <a:pPr lvl="1"/>
                <a:r>
                  <a:rPr lang="en-US" altLang="zh-CN" dirty="0"/>
                  <a:t>If </a:t>
                </a:r>
                <a14:m>
                  <m:oMath xmlns:m="http://schemas.openxmlformats.org/officeDocument/2006/math">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&lt;</m:t>
                    </m:r>
                    <m:r>
                      <a:rPr lang="en-US" altLang="zh-CN" b="0" i="1" smtClean="0">
                        <a:latin typeface="Cambria Math" panose="02040503050406030204" pitchFamily="18" charset="0"/>
                      </a:rPr>
                      <m:t>𝜏</m:t>
                    </m:r>
                  </m:oMath>
                </a14:m>
                <a:r>
                  <a:rPr lang="en-US" altLang="zh-CN" dirty="0"/>
                  <a:t>, the validator is eligible to produce a block for this slot.</a:t>
                </a:r>
              </a:p>
              <a:p>
                <a:pPr lvl="2"/>
                <a14:m>
                  <m:oMath xmlns:m="http://schemas.openxmlformats.org/officeDocument/2006/math">
                    <m:r>
                      <a:rPr lang="en-US" altLang="zh-CN" b="0" i="1" smtClean="0">
                        <a:latin typeface="Cambria Math" panose="02040503050406030204" pitchFamily="18" charset="0"/>
                      </a:rPr>
                      <m:t>𝜏</m:t>
                    </m:r>
                  </m:oMath>
                </a14:m>
                <a:r>
                  <a:rPr lang="en-US" altLang="zh-CN" dirty="0"/>
                  <a:t> is selected with respect to security requirements of BABE. Bigger </a:t>
                </a:r>
                <a14:m>
                  <m:oMath xmlns:m="http://schemas.openxmlformats.org/officeDocument/2006/math">
                    <m:r>
                      <a:rPr lang="en-US" altLang="zh-CN" b="0" i="1" smtClean="0">
                        <a:latin typeface="Cambria Math" panose="02040503050406030204" pitchFamily="18" charset="0"/>
                      </a:rPr>
                      <m:t>𝜏</m:t>
                    </m:r>
                  </m:oMath>
                </a14:m>
                <a:r>
                  <a:rPr lang="en-US" altLang="zh-CN" dirty="0"/>
                  <a:t>, less probable to select only honest validators for a slot.</a:t>
                </a:r>
              </a:p>
              <a:p>
                <a:r>
                  <a:rPr lang="en-US" altLang="zh-CN" dirty="0"/>
                  <a:t>When a validator produces a block, the output of VRF and its proof to the block will be added.</a:t>
                </a:r>
              </a:p>
              <a:p>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9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2036020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Purpose:</a:t>
            </a:r>
          </a:p>
          <a:p>
            <a:pPr lvl="1"/>
            <a:r>
              <a:rPr lang="en-US" altLang="zh-CN" dirty="0"/>
              <a:t>Change the fork-choice rule : instead of building on the longest chain, a validator producing a block should build on the longest chain including all blocks that it sees as finalized.</a:t>
            </a:r>
          </a:p>
          <a:p>
            <a:r>
              <a:rPr lang="en-US" altLang="zh-CN" dirty="0"/>
              <a:t>To make this more robust, we try to agree on the prefix of the chain that 2/3 of validators agree on.</a:t>
            </a:r>
          </a:p>
          <a:p>
            <a:endParaRPr lang="zh-CN" altLang="en-US" dirty="0"/>
          </a:p>
        </p:txBody>
      </p:sp>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GRANDPA</a:t>
            </a:r>
            <a:endParaRPr lang="zh-CN" altLang="en-US" dirty="0"/>
          </a:p>
        </p:txBody>
      </p:sp>
      <p:pic>
        <p:nvPicPr>
          <p:cNvPr id="4" name="图片 3">
            <a:extLst>
              <a:ext uri="{FF2B5EF4-FFF2-40B4-BE49-F238E27FC236}">
                <a16:creationId xmlns:a16="http://schemas.microsoft.com/office/drawing/2014/main" id="{E828FF1B-43F8-4708-AAD2-67FB453FAEDD}"/>
              </a:ext>
            </a:extLst>
          </p:cNvPr>
          <p:cNvPicPr>
            <a:picLocks noChangeAspect="1"/>
          </p:cNvPicPr>
          <p:nvPr/>
        </p:nvPicPr>
        <p:blipFill>
          <a:blip r:embed="rId2"/>
          <a:stretch>
            <a:fillRect/>
          </a:stretch>
        </p:blipFill>
        <p:spPr>
          <a:xfrm>
            <a:off x="2481394" y="4030339"/>
            <a:ext cx="5150798" cy="2576837"/>
          </a:xfrm>
          <a:prstGeom prst="rect">
            <a:avLst/>
          </a:prstGeom>
        </p:spPr>
      </p:pic>
    </p:spTree>
    <p:extLst>
      <p:ext uri="{BB962C8B-B14F-4D97-AF65-F5344CB8AC3E}">
        <p14:creationId xmlns:p14="http://schemas.microsoft.com/office/powerpoint/2010/main" val="433964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9E08AC9-4FB0-4550-A1CB-816188F7BA4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DCEE20DD-9900-4544-99E0-9CF98F12850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F8A501EB-494C-402A-B6AA-166DC15EC702}"/>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FAEEC2EF-63E0-41AC-8096-B58B0901F43E}"/>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5B1E82B5-785F-4746-8986-90B1431A45D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78238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548508-DD86-443D-A98C-0D26CE09E53D}"/>
              </a:ext>
            </a:extLst>
          </p:cNvPr>
          <p:cNvSpPr>
            <a:spLocks noGrp="1"/>
          </p:cNvSpPr>
          <p:nvPr>
            <p:ph sz="quarter" idx="10"/>
          </p:nvPr>
        </p:nvSpPr>
        <p:spPr/>
        <p:txBody>
          <a:bodyPr/>
          <a:lstStyle/>
          <a:p>
            <a:r>
              <a:rPr lang="en-US" altLang="zh-CN" dirty="0"/>
              <a:t>General </a:t>
            </a:r>
            <a:r>
              <a:rPr lang="en-US" altLang="zh-CN" dirty="0" err="1"/>
              <a:t>parachains</a:t>
            </a:r>
            <a:endParaRPr lang="en-US" altLang="zh-CN" dirty="0"/>
          </a:p>
        </p:txBody>
      </p:sp>
      <p:sp>
        <p:nvSpPr>
          <p:cNvPr id="3" name="标题 2">
            <a:extLst>
              <a:ext uri="{FF2B5EF4-FFF2-40B4-BE49-F238E27FC236}">
                <a16:creationId xmlns:a16="http://schemas.microsoft.com/office/drawing/2014/main" id="{FC36AE11-1E6D-4449-BDC7-6403AFDC25CA}"/>
              </a:ext>
            </a:extLst>
          </p:cNvPr>
          <p:cNvSpPr>
            <a:spLocks noGrp="1"/>
          </p:cNvSpPr>
          <p:nvPr>
            <p:ph type="title"/>
          </p:nvPr>
        </p:nvSpPr>
        <p:spPr/>
        <p:txBody>
          <a:bodyPr/>
          <a:lstStyle/>
          <a:p>
            <a:r>
              <a:rPr lang="en-US" altLang="zh-CN" dirty="0" err="1"/>
              <a:t>Parachains</a:t>
            </a:r>
            <a:r>
              <a:rPr lang="en-US" altLang="zh-CN" dirty="0"/>
              <a:t>: Block Production</a:t>
            </a:r>
            <a:endParaRPr lang="zh-CN" altLang="en-US" dirty="0"/>
          </a:p>
        </p:txBody>
      </p:sp>
    </p:spTree>
    <p:extLst>
      <p:ext uri="{BB962C8B-B14F-4D97-AF65-F5344CB8AC3E}">
        <p14:creationId xmlns:p14="http://schemas.microsoft.com/office/powerpoint/2010/main" val="148213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67E0138-5215-460C-8807-841852973E45}"/>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0FFA6AC-4156-4BE7-81FC-FB9E0DB50B7C}"/>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9" name="文本框 28">
            <a:extLst>
              <a:ext uri="{FF2B5EF4-FFF2-40B4-BE49-F238E27FC236}">
                <a16:creationId xmlns:a16="http://schemas.microsoft.com/office/drawing/2014/main" id="{88940596-F3BD-4F05-9966-2D763E066895}"/>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61A8F5F0-4E1D-4D1B-A162-0F0BA62E3FA2}"/>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0047BF2E-4148-4A4D-B0D6-DD4D44FED3E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6" name="标题 5">
            <a:extLst>
              <a:ext uri="{FF2B5EF4-FFF2-40B4-BE49-F238E27FC236}">
                <a16:creationId xmlns:a16="http://schemas.microsoft.com/office/drawing/2014/main" id="{E6886549-E124-47E4-9E2A-3658BCDF64FD}"/>
              </a:ext>
            </a:extLst>
          </p:cNvPr>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25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5418159"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C8DA445-92E8-40C0-868E-F5D95757462D}"/>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标题 1">
            <a:extLst>
              <a:ext uri="{FF2B5EF4-FFF2-40B4-BE49-F238E27FC236}">
                <a16:creationId xmlns:a16="http://schemas.microsoft.com/office/drawing/2014/main" id="{EF0D622F-4C92-4D81-AD2A-E7072DE87A64}"/>
              </a:ext>
            </a:extLst>
          </p:cNvPr>
          <p:cNvSpPr>
            <a:spLocks noGrp="1"/>
          </p:cNvSpPr>
          <p:nvPr>
            <p:ph type="title"/>
          </p:nvPr>
        </p:nvSpPr>
        <p:spPr>
          <a:xfrm>
            <a:off x="323850" y="235137"/>
            <a:ext cx="6474515" cy="337358"/>
          </a:xfrm>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33DD9C39-069B-4BE3-9468-D9A4567725F7}"/>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4648E780-24D5-4C51-B768-63C60ED6B6CC}"/>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2" name="文本框 31">
            <a:extLst>
              <a:ext uri="{FF2B5EF4-FFF2-40B4-BE49-F238E27FC236}">
                <a16:creationId xmlns:a16="http://schemas.microsoft.com/office/drawing/2014/main" id="{FEBDDB1C-D4FC-44A6-909B-23FE25C7F23A}"/>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p:txBody>
          <a:bodyPr>
            <a:normAutofit/>
          </a:bodyPr>
          <a:lstStyle/>
          <a:p>
            <a:r>
              <a:rPr lang="en-GB" altLang="zh-CN" dirty="0" err="1"/>
              <a:t>NPoS</a:t>
            </a:r>
            <a:r>
              <a:rPr lang="en-GB" altLang="zh-CN" dirty="0"/>
              <a:t>(Nominated proof-of-state) is a new type of scheme used to select the validators who are allowed to participate in the consensus protocol.</a:t>
            </a:r>
          </a:p>
          <a:p>
            <a:r>
              <a:rPr lang="en-GB" altLang="zh-CN" dirty="0" err="1"/>
              <a:t>NPoS’s</a:t>
            </a:r>
            <a:r>
              <a:rPr lang="en-GB" altLang="zh-CN" dirty="0"/>
              <a:t> </a:t>
            </a:r>
            <a:r>
              <a:rPr lang="en-GB" altLang="zh-CN" dirty="0" err="1"/>
              <a:t>Adventages</a:t>
            </a:r>
            <a:r>
              <a:rPr lang="en-GB" altLang="zh-CN" dirty="0"/>
              <a:t>:</a:t>
            </a:r>
          </a:p>
          <a:p>
            <a:pPr lvl="1"/>
            <a:r>
              <a:rPr lang="en-GB" altLang="zh-CN" b="1" dirty="0"/>
              <a:t>more efficient </a:t>
            </a:r>
            <a:r>
              <a:rPr lang="en-GB" altLang="zh-CN" dirty="0"/>
              <a:t>than </a:t>
            </a:r>
            <a:r>
              <a:rPr lang="en-GB" altLang="zh-CN" dirty="0" err="1"/>
              <a:t>PoW</a:t>
            </a:r>
            <a:endParaRPr lang="en-GB" altLang="zh-CN" dirty="0"/>
          </a:p>
          <a:p>
            <a:pPr lvl="1"/>
            <a:r>
              <a:rPr lang="en-GB" altLang="zh-CN" dirty="0"/>
              <a:t>considerably </a:t>
            </a:r>
            <a:r>
              <a:rPr lang="en-GB" altLang="zh-CN" b="1" dirty="0"/>
              <a:t>more secure than conventional </a:t>
            </a:r>
            <a:r>
              <a:rPr lang="en-GB" altLang="zh-CN" dirty="0"/>
              <a:t>forms of </a:t>
            </a:r>
            <a:r>
              <a:rPr lang="en-GB" altLang="zh-CN" dirty="0" err="1"/>
              <a:t>PoS</a:t>
            </a:r>
            <a:r>
              <a:rPr lang="en-GB" altLang="zh-CN" dirty="0"/>
              <a:t> such as </a:t>
            </a:r>
            <a:r>
              <a:rPr lang="en-GB" altLang="zh-CN" dirty="0" err="1"/>
              <a:t>DPoS</a:t>
            </a:r>
            <a:r>
              <a:rPr lang="en-GB" altLang="zh-CN" dirty="0"/>
              <a:t>(Delegated </a:t>
            </a:r>
            <a:r>
              <a:rPr lang="en-GB" altLang="zh-CN" dirty="0" err="1"/>
              <a:t>PoS</a:t>
            </a:r>
            <a:r>
              <a:rPr lang="en-GB" altLang="zh-CN" dirty="0"/>
              <a:t>) and </a:t>
            </a:r>
            <a:r>
              <a:rPr lang="en-GB" altLang="zh-CN" dirty="0" err="1"/>
              <a:t>BPoS</a:t>
            </a:r>
            <a:r>
              <a:rPr lang="en-GB" altLang="zh-CN" dirty="0"/>
              <a:t>(Bonded </a:t>
            </a:r>
            <a:r>
              <a:rPr lang="en-GB" altLang="zh-CN" dirty="0" err="1"/>
              <a:t>PoS</a:t>
            </a:r>
            <a:r>
              <a:rPr lang="en-GB" altLang="zh-CN" dirty="0"/>
              <a:t>) in Cosmos.</a:t>
            </a:r>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pic>
        <p:nvPicPr>
          <p:cNvPr id="4" name="图片 3">
            <a:extLst>
              <a:ext uri="{FF2B5EF4-FFF2-40B4-BE49-F238E27FC236}">
                <a16:creationId xmlns:a16="http://schemas.microsoft.com/office/drawing/2014/main" id="{B6FFC837-9D88-4F10-9741-97E7418A1B06}"/>
              </a:ext>
            </a:extLst>
          </p:cNvPr>
          <p:cNvPicPr>
            <a:picLocks noChangeAspect="1"/>
          </p:cNvPicPr>
          <p:nvPr/>
        </p:nvPicPr>
        <p:blipFill>
          <a:blip r:embed="rId2"/>
          <a:stretch>
            <a:fillRect/>
          </a:stretch>
        </p:blipFill>
        <p:spPr>
          <a:xfrm>
            <a:off x="2592044" y="4511494"/>
            <a:ext cx="4176122" cy="2095682"/>
          </a:xfrm>
          <a:prstGeom prst="rect">
            <a:avLst/>
          </a:prstGeom>
        </p:spPr>
      </p:pic>
    </p:spTree>
    <p:extLst>
      <p:ext uri="{BB962C8B-B14F-4D97-AF65-F5344CB8AC3E}">
        <p14:creationId xmlns:p14="http://schemas.microsoft.com/office/powerpoint/2010/main" val="19199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
        <p:nvSpPr>
          <p:cNvPr id="10" name="内容占位符 9">
            <a:extLst>
              <a:ext uri="{FF2B5EF4-FFF2-40B4-BE49-F238E27FC236}">
                <a16:creationId xmlns:a16="http://schemas.microsoft.com/office/drawing/2014/main" id="{3E81D55B-972B-4AE0-8338-6C5CC3C71C36}"/>
              </a:ext>
            </a:extLst>
          </p:cNvPr>
          <p:cNvSpPr>
            <a:spLocks noGrp="1"/>
          </p:cNvSpPr>
          <p:nvPr>
            <p:ph sz="quarter" idx="10"/>
          </p:nvPr>
        </p:nvSpPr>
        <p:spPr/>
        <p:txBody>
          <a:bodyPr/>
          <a:lstStyle/>
          <a:p>
            <a:r>
              <a:rPr lang="en-US" altLang="zh-CN" dirty="0"/>
              <a:t>Staking Overview</a:t>
            </a:r>
          </a:p>
          <a:p>
            <a:endParaRPr lang="zh-CN" altLang="en-US" dirty="0"/>
          </a:p>
        </p:txBody>
      </p:sp>
      <p:pic>
        <p:nvPicPr>
          <p:cNvPr id="11" name="内容占位符 7">
            <a:extLst>
              <a:ext uri="{FF2B5EF4-FFF2-40B4-BE49-F238E27FC236}">
                <a16:creationId xmlns:a16="http://schemas.microsoft.com/office/drawing/2014/main" id="{50FE2372-6FBC-464B-9FD2-7976CB923EF8}"/>
              </a:ext>
            </a:extLst>
          </p:cNvPr>
          <p:cNvPicPr>
            <a:picLocks noChangeAspect="1"/>
          </p:cNvPicPr>
          <p:nvPr/>
        </p:nvPicPr>
        <p:blipFill>
          <a:blip r:embed="rId2"/>
          <a:stretch>
            <a:fillRect/>
          </a:stretch>
        </p:blipFill>
        <p:spPr>
          <a:xfrm>
            <a:off x="493713" y="2285689"/>
            <a:ext cx="8372475" cy="3721721"/>
          </a:xfrm>
          <a:prstGeom prst="rect">
            <a:avLst/>
          </a:prstGeom>
        </p:spPr>
      </p:pic>
    </p:spTree>
    <p:extLst>
      <p:ext uri="{BB962C8B-B14F-4D97-AF65-F5344CB8AC3E}">
        <p14:creationId xmlns:p14="http://schemas.microsoft.com/office/powerpoint/2010/main" val="411588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a:xfrm>
            <a:off x="494025" y="1685678"/>
            <a:ext cx="8372163" cy="4921498"/>
          </a:xfrm>
        </p:spPr>
        <p:txBody>
          <a:bodyPr>
            <a:normAutofit/>
          </a:bodyPr>
          <a:lstStyle/>
          <a:p>
            <a:r>
              <a:rPr lang="en-GB" altLang="zh-CN" dirty="0"/>
              <a:t>Validator election:</a:t>
            </a:r>
          </a:p>
          <a:p>
            <a:pPr lvl="1"/>
            <a:r>
              <a:rPr lang="en-GB" altLang="zh-CN" dirty="0"/>
              <a:t>A new set of validators is elected at the beginning of every era( about one day)</a:t>
            </a:r>
          </a:p>
          <a:p>
            <a:pPr lvl="2"/>
            <a:r>
              <a:rPr lang="en-GB" altLang="zh-CN" dirty="0"/>
              <a:t>Any DOT holder could become a validator candidate or a nominator.</a:t>
            </a:r>
          </a:p>
          <a:p>
            <a:pPr lvl="2"/>
            <a:r>
              <a:rPr lang="en-GB" altLang="zh-CN" dirty="0"/>
              <a:t>Candidate need stake the amount of stake and spend commission fee for operational costs</a:t>
            </a:r>
          </a:p>
          <a:p>
            <a:pPr lvl="2"/>
            <a:r>
              <a:rPr lang="en-GB" altLang="zh-CN" dirty="0"/>
              <a:t>Nominator locks some stake and published a list with any number of candidates</a:t>
            </a:r>
          </a:p>
          <a:p>
            <a:pPr lvl="1"/>
            <a:r>
              <a:rPr lang="en-GB" altLang="zh-CN" dirty="0"/>
              <a:t>A public protocol takes these lists as input and elects the candidates with the most backing to serve as validators for the next era.</a:t>
            </a:r>
          </a:p>
          <a:p>
            <a:r>
              <a:rPr lang="en-GB" altLang="zh-CN" dirty="0"/>
              <a:t>About once per day, the system elects a group of entities called validators</a:t>
            </a:r>
          </a:p>
          <a:p>
            <a:r>
              <a:rPr lang="en-US" altLang="zh-CN" dirty="0"/>
              <a:t>An unlimited number of parties can participate as nominators</a:t>
            </a:r>
            <a:endParaRPr lang="en-GB" altLang="zh-CN" dirty="0"/>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Tree>
    <p:extLst>
      <p:ext uri="{BB962C8B-B14F-4D97-AF65-F5344CB8AC3E}">
        <p14:creationId xmlns:p14="http://schemas.microsoft.com/office/powerpoint/2010/main" val="357812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A committee should represent each minority in the electorate proportional to their aggregate vote strength(their stake), with no minority being under-represented.</a:t>
            </a:r>
          </a:p>
          <a:p>
            <a:r>
              <a:rPr lang="en-US" altLang="zh-CN" dirty="0"/>
              <a:t>Related works:</a:t>
            </a:r>
          </a:p>
          <a:p>
            <a:pPr lvl="1"/>
            <a:r>
              <a:rPr lang="en-US" altLang="zh-CN" dirty="0"/>
              <a:t>in late 19</a:t>
            </a:r>
            <a:r>
              <a:rPr lang="en-US" altLang="zh-CN" baseline="30000" dirty="0"/>
              <a:t>th</a:t>
            </a:r>
            <a:r>
              <a:rPr lang="en-US" altLang="zh-CN" dirty="0"/>
              <a:t> century. Edvard </a:t>
            </a:r>
            <a:r>
              <a:rPr lang="en-US" altLang="zh-CN" dirty="0" err="1"/>
              <a:t>Phragmén</a:t>
            </a:r>
            <a:r>
              <a:rPr lang="en-US" altLang="zh-CN" dirty="0"/>
              <a:t> proposed a method for electing members to country’s parliament, which ensured that seats assigned to each party were proportional to the votes given to them</a:t>
            </a:r>
          </a:p>
          <a:p>
            <a:r>
              <a:rPr lang="en-US" altLang="zh-CN" dirty="0"/>
              <a:t>Validator selection protocol in </a:t>
            </a:r>
            <a:r>
              <a:rPr lang="en-US" altLang="zh-CN" dirty="0" err="1"/>
              <a:t>Polkadot</a:t>
            </a:r>
            <a:r>
              <a:rPr lang="en-US" altLang="zh-CN" dirty="0"/>
              <a:t> is an adaptation of </a:t>
            </a:r>
            <a:r>
              <a:rPr lang="en-US" altLang="zh-CN" dirty="0" err="1"/>
              <a:t>Phragmén’s</a:t>
            </a:r>
            <a:r>
              <a:rPr lang="en-US" altLang="zh-CN" dirty="0"/>
              <a:t> methods and is guaranteed to observe the technical property of </a:t>
            </a:r>
            <a:r>
              <a:rPr lang="en-US" altLang="zh-CN" i="1" dirty="0"/>
              <a:t>proportional justified representation </a:t>
            </a:r>
            <a:r>
              <a:rPr lang="en-US" altLang="zh-CN" dirty="0"/>
              <a:t>(PJR).</a:t>
            </a:r>
            <a:endParaRPr lang="zh-CN" altLang="en-US"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Proportionality</a:t>
            </a:r>
            <a:endParaRPr lang="zh-CN" altLang="en-US" dirty="0"/>
          </a:p>
        </p:txBody>
      </p:sp>
    </p:spTree>
    <p:extLst>
      <p:ext uri="{BB962C8B-B14F-4D97-AF65-F5344CB8AC3E}">
        <p14:creationId xmlns:p14="http://schemas.microsoft.com/office/powerpoint/2010/main" val="249446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normAutofit/>
              </a:bodyPr>
              <a:lstStyle/>
              <a:p>
                <a:r>
                  <a:rPr lang="en-US" altLang="zh-CN" dirty="0"/>
                  <a:t>the technical property of </a:t>
                </a:r>
                <a:r>
                  <a:rPr lang="en-US" altLang="zh-CN" i="1" dirty="0"/>
                  <a:t>proportional justified representation </a:t>
                </a:r>
                <a:r>
                  <a:rPr lang="en-US" altLang="zh-CN" dirty="0"/>
                  <a:t>(PJR).</a:t>
                </a:r>
              </a:p>
              <a:p>
                <a:pPr lvl="1"/>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stake </a:t>
                </a:r>
                <a14:m>
                  <m:oMath xmlns:m="http://schemas.openxmlformats.org/officeDocument/2006/math">
                    <m:r>
                      <a:rPr lang="en-US" altLang="zh-CN" i="1" dirty="0" smtClean="0">
                        <a:latin typeface="Cambria Math" panose="02040503050406030204" pitchFamily="18" charset="0"/>
                      </a:rPr>
                      <m:t>𝑠𝑡𝑎𝑘</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b="0" i="1" dirty="0" smtClean="0">
                            <a:latin typeface="Cambria Math" panose="02040503050406030204" pitchFamily="18" charset="0"/>
                          </a:rPr>
                          <m:t>𝑛</m:t>
                        </m:r>
                      </m:sub>
                    </m:sSub>
                  </m:oMath>
                </a14:m>
                <a:r>
                  <a:rPr lang="en-US" altLang="zh-CN" dirty="0"/>
                  <a:t> and backs a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of candidates. The protocol will elect a set </a:t>
                </a:r>
                <a14:m>
                  <m:oMath xmlns:m="http://schemas.openxmlformats.org/officeDocument/2006/math">
                    <m:r>
                      <a:rPr lang="en-US" altLang="zh-CN" b="0" i="1" dirty="0" smtClean="0">
                        <a:latin typeface="Cambria Math" panose="02040503050406030204" pitchFamily="18" charset="0"/>
                      </a:rPr>
                      <m:t>𝒱</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𝒞</m:t>
                    </m:r>
                    <m:r>
                      <a:rPr lang="en-US" altLang="zh-CN" i="1" dirty="0" smtClean="0">
                        <a:latin typeface="Cambria Math" panose="02040503050406030204" pitchFamily="18" charset="0"/>
                      </a:rPr>
                      <m:t> </m:t>
                    </m:r>
                  </m:oMath>
                </a14:m>
                <a:r>
                  <a:rPr lang="en-US" altLang="zh-CN" dirty="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𝑣𝑎𝑙</m:t>
                        </m:r>
                      </m:sub>
                    </m:sSub>
                  </m:oMath>
                </a14:m>
                <a:r>
                  <a:rPr lang="en-US" altLang="zh-CN" dirty="0"/>
                  <a:t> validators such that, if there is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𝒩</m:t>
                    </m:r>
                  </m:oMath>
                </a14:m>
                <a:r>
                  <a:rPr lang="en-US" altLang="zh-CN" dirty="0"/>
                  <a:t>of nominators such that:</a:t>
                </a:r>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m:rPr>
                        <m:nor/>
                      </m:rPr>
                      <a:rPr lang="en-US" altLang="zh-CN" b="0" i="0" smtClean="0">
                        <a:latin typeface="Cambria Math" panose="02040503050406030204" pitchFamily="18" charset="0"/>
                      </a:rPr>
                      <m:t> </m:t>
                    </m:r>
                    <m:r>
                      <m:rPr>
                        <m:nor/>
                      </m:rPr>
                      <a:rPr lang="en-US" altLang="zh-CN" dirty="0"/>
                      <m:t>and</m:t>
                    </m:r>
                    <m:r>
                      <a:rPr lang="en-US" altLang="zh-CN" b="0" i="1" dirty="0"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𝑡</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oMath>
                </a14:m>
                <a:endParaRPr lang="en-US" altLang="zh-CN" b="0" dirty="0"/>
              </a:p>
              <a:p>
                <a:pPr marL="457200" lvl="1" indent="0">
                  <a:buNone/>
                </a:pPr>
                <a:r>
                  <a:rPr lang="en-US" altLang="zh-CN" dirty="0"/>
                  <a:t>for some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en-US" altLang="zh-CN" dirty="0"/>
                  <a:t>, then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p>
              <a:p>
                <a:pPr lvl="1"/>
                <a:r>
                  <a:rPr lang="en-US" altLang="zh-CN" dirty="0"/>
                  <a:t>In words, If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oMath>
                </a14:m>
                <a:r>
                  <a:rPr lang="en-US" altLang="zh-CN" dirty="0"/>
                  <a:t> has at least </a:t>
                </a:r>
                <a14:m>
                  <m:oMath xmlns:m="http://schemas.openxmlformats.org/officeDocument/2006/math">
                    <m:r>
                      <a:rPr lang="en-US" altLang="zh-CN" b="0" i="1" smtClean="0">
                        <a:latin typeface="Cambria Math" panose="02040503050406030204" pitchFamily="18" charset="0"/>
                      </a:rPr>
                      <m:t>𝑡</m:t>
                    </m:r>
                  </m:oMath>
                </a14:m>
                <a:r>
                  <a:rPr lang="en-US" altLang="zh-CN" dirty="0"/>
                  <a:t> commonly trusted candidates, to whom it could “afford” to provide with an average support of at least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e>
                    </m:nary>
                  </m:oMath>
                </a14:m>
                <a:r>
                  <a:rPr lang="en-US" altLang="zh-CN" dirty="0"/>
                  <a:t>(which in turn is an upper bound on the average validator support in the elected set </a:t>
                </a:r>
                <a14:m>
                  <m:oMath xmlns:m="http://schemas.openxmlformats.org/officeDocument/2006/math">
                    <m:r>
                      <a:rPr lang="en-US" altLang="zh-CN" b="0" i="1" smtClean="0">
                        <a:latin typeface="Cambria Math" panose="02040503050406030204" pitchFamily="18" charset="0"/>
                      </a:rPr>
                      <m:t>𝒱</m:t>
                    </m:r>
                  </m:oMath>
                </a14:m>
                <a:r>
                  <a:rPr lang="en-US" altLang="zh-CN" dirty="0"/>
                  <a:t>). then this minority has a justified claim to be represented in </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 </m:t>
                    </m:r>
                  </m:oMath>
                </a14:m>
                <a:r>
                  <a:rPr lang="en-US" altLang="zh-CN" dirty="0"/>
                  <a:t>by at least  </a:t>
                </a:r>
                <a14:m>
                  <m:oMath xmlns:m="http://schemas.openxmlformats.org/officeDocument/2006/math">
                    <m:r>
                      <a:rPr lang="en-US" altLang="zh-CN" b="0" i="1" smtClean="0">
                        <a:latin typeface="Cambria Math" panose="02040503050406030204" pitchFamily="18" charset="0"/>
                      </a:rPr>
                      <m:t>𝑡</m:t>
                    </m:r>
                  </m:oMath>
                </a14:m>
                <a:r>
                  <a:rPr lang="en-US" altLang="zh-CN" dirty="0"/>
                  <a:t> candidates, though not necessarily commonly trusted.</a:t>
                </a:r>
              </a:p>
              <a:p>
                <a:pPr lvl="1"/>
                <a:endParaRPr lang="zh-CN" altLang="en-US"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Proportionality</a:t>
            </a:r>
            <a:endParaRPr lang="zh-CN" altLang="en-US" dirty="0"/>
          </a:p>
        </p:txBody>
      </p:sp>
    </p:spTree>
    <p:extLst>
      <p:ext uri="{BB962C8B-B14F-4D97-AF65-F5344CB8AC3E}">
        <p14:creationId xmlns:p14="http://schemas.microsoft.com/office/powerpoint/2010/main" val="26952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5EB409-2729-41B1-B25C-E06BDEE080E2}"/>
              </a:ext>
            </a:extLst>
          </p:cNvPr>
          <p:cNvSpPr>
            <a:spLocks noGrp="1"/>
          </p:cNvSpPr>
          <p:nvPr>
            <p:ph sz="quarter" idx="10"/>
          </p:nvPr>
        </p:nvSpPr>
        <p:spPr/>
        <p:txBody>
          <a:bodyPr/>
          <a:lstStyle/>
          <a:p>
            <a:r>
              <a:rPr lang="en-US" altLang="zh-CN" dirty="0"/>
              <a:t>In order to elect k = 4 validators</a:t>
            </a:r>
          </a:p>
          <a:p>
            <a:r>
              <a:rPr lang="en-US" altLang="zh-CN" dirty="0"/>
              <a:t>Fair representation: any nominator holding at least one k-</a:t>
            </a:r>
            <a:r>
              <a:rPr lang="en-US" altLang="zh-CN" dirty="0" err="1"/>
              <a:t>th</a:t>
            </a:r>
            <a:r>
              <a:rPr lang="en-US" altLang="zh-CN" dirty="0"/>
              <a:t> of the total stake is guaranteed to have at least one of their trusted validators elected.</a:t>
            </a:r>
          </a:p>
          <a:p>
            <a:endParaRPr lang="zh-CN" altLang="en-US" dirty="0"/>
          </a:p>
        </p:txBody>
      </p:sp>
      <p:sp>
        <p:nvSpPr>
          <p:cNvPr id="3" name="标题 2">
            <a:extLst>
              <a:ext uri="{FF2B5EF4-FFF2-40B4-BE49-F238E27FC236}">
                <a16:creationId xmlns:a16="http://schemas.microsoft.com/office/drawing/2014/main" id="{9C66B120-DE04-41A1-9FA8-1212A07333BE}"/>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pic>
        <p:nvPicPr>
          <p:cNvPr id="4" name="Picture 4" descr="../../_images/NPoS_4.png">
            <a:extLst>
              <a:ext uri="{FF2B5EF4-FFF2-40B4-BE49-F238E27FC236}">
                <a16:creationId xmlns:a16="http://schemas.microsoft.com/office/drawing/2014/main" id="{7E9F3E00-AE9F-4168-8F0E-CBDDF17CD1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1206" y="3102147"/>
            <a:ext cx="6741588" cy="316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444622"/>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1840</TotalTime>
  <Words>1933</Words>
  <Application>Microsoft Office PowerPoint</Application>
  <PresentationFormat>全屏显示(4:3)</PresentationFormat>
  <Paragraphs>246</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等线</vt:lpstr>
      <vt:lpstr>等线 Light</vt:lpstr>
      <vt:lpstr>微软雅黑</vt:lpstr>
      <vt:lpstr>Arial</vt:lpstr>
      <vt:lpstr>Calibri</vt:lpstr>
      <vt:lpstr>Cambria Math</vt:lpstr>
      <vt:lpstr>2016-VI主题-蓝</vt:lpstr>
      <vt:lpstr>Some details about Polkadot</vt:lpstr>
      <vt:lpstr> Contents</vt:lpstr>
      <vt:lpstr> Contents</vt:lpstr>
      <vt:lpstr>NPoS and Validator election</vt:lpstr>
      <vt:lpstr>NPoS and Validator election</vt:lpstr>
      <vt:lpstr>NPoS and Validator election</vt:lpstr>
      <vt:lpstr>The goals of validator election: Proportionality</vt:lpstr>
      <vt:lpstr>The goals of validator election: Proportionality</vt:lpstr>
      <vt:lpstr>The goals of validator election: Decentralisation</vt:lpstr>
      <vt:lpstr>The goals of validator election: Security</vt:lpstr>
      <vt:lpstr>The goals of validator election: Security</vt:lpstr>
      <vt:lpstr>Related axioms about NPoS</vt:lpstr>
      <vt:lpstr>The objective of NPoS</vt:lpstr>
      <vt:lpstr>目录 Contents</vt:lpstr>
      <vt:lpstr>Relay Chain protocol: A state machine</vt:lpstr>
      <vt:lpstr>Relay Chain protocol: A state machine</vt:lpstr>
      <vt:lpstr>Relay Chain protocol: A state machine</vt:lpstr>
      <vt:lpstr>Relay Chain protocol: A state machine</vt:lpstr>
      <vt:lpstr>Relay Chain protocol: A state machine</vt:lpstr>
      <vt:lpstr>Relay Chain protocol: A state machine</vt:lpstr>
      <vt:lpstr>Relay Chain protocol: A state machine</vt:lpstr>
      <vt:lpstr>目录 Contents</vt:lpstr>
      <vt:lpstr>Consensus </vt:lpstr>
      <vt:lpstr>Blind Assignment for Blockchain Extension</vt:lpstr>
      <vt:lpstr>Blind Assignment for Blockchain Extension</vt:lpstr>
      <vt:lpstr>GRANDPA</vt:lpstr>
      <vt:lpstr>Contents</vt:lpstr>
      <vt:lpstr>Parachains: Block Production</vt:lpstr>
      <vt:lpstr>Contents</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上海交通大学PPT模板（学术）</dc:title>
  <dc:creator>Wang Kaixuan</dc:creator>
  <cp:lastModifiedBy>Wang Kaixuan</cp:lastModifiedBy>
  <cp:revision>83</cp:revision>
  <dcterms:created xsi:type="dcterms:W3CDTF">2020-12-11T12:34:34Z</dcterms:created>
  <dcterms:modified xsi:type="dcterms:W3CDTF">2020-12-18T07:07:42Z</dcterms:modified>
</cp:coreProperties>
</file>