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0"/>
  </p:notesMasterIdLst>
  <p:handoutMasterIdLst>
    <p:handoutMasterId r:id="rId31"/>
  </p:handoutMasterIdLst>
  <p:sldIdLst>
    <p:sldId id="259" r:id="rId2"/>
    <p:sldId id="285" r:id="rId3"/>
    <p:sldId id="286" r:id="rId4"/>
    <p:sldId id="260" r:id="rId5"/>
    <p:sldId id="261" r:id="rId6"/>
    <p:sldId id="262" r:id="rId7"/>
    <p:sldId id="263" r:id="rId8"/>
    <p:sldId id="264" r:id="rId9"/>
    <p:sldId id="265" r:id="rId10"/>
    <p:sldId id="266" r:id="rId11"/>
    <p:sldId id="283" r:id="rId12"/>
    <p:sldId id="267" r:id="rId13"/>
    <p:sldId id="268" r:id="rId14"/>
    <p:sldId id="269" r:id="rId15"/>
    <p:sldId id="270" r:id="rId16"/>
    <p:sldId id="271" r:id="rId17"/>
    <p:sldId id="272" r:id="rId18"/>
    <p:sldId id="284"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5" d="100"/>
          <a:sy n="85" d="100"/>
        </p:scale>
        <p:origin x="67" y="94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3BA8E87-B1B9-4724-B58A-324CDBD72631}"/>
              </a:ext>
            </a:extLst>
          </p:cNvPr>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3" name="灯片编号占位符 5">
            <a:extLst>
              <a:ext uri="{FF2B5EF4-FFF2-40B4-BE49-F238E27FC236}">
                <a16:creationId xmlns:a16="http://schemas.microsoft.com/office/drawing/2014/main" id="{42C0CF85-AE0B-4D75-8F38-D200C7E0DCDB}"/>
              </a:ext>
            </a:extLst>
          </p:cNvPr>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29423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35DA815-3D8B-4596-A99A-B64BA23ADA85}"/>
              </a:ext>
            </a:extLst>
          </p:cNvPr>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25" name="灯片编号占位符 5">
            <a:extLst>
              <a:ext uri="{FF2B5EF4-FFF2-40B4-BE49-F238E27FC236}">
                <a16:creationId xmlns:a16="http://schemas.microsoft.com/office/drawing/2014/main" id="{54F9E33D-5E06-495F-A8BA-3C122A8E1865}"/>
              </a:ext>
            </a:extLst>
          </p:cNvPr>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双行">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4" name="内容占位符 2">
            <a:extLst>
              <a:ext uri="{FF2B5EF4-FFF2-40B4-BE49-F238E27FC236}">
                <a16:creationId xmlns:a16="http://schemas.microsoft.com/office/drawing/2014/main" id="{977D35AF-9868-40E8-B080-F68139890EA4}"/>
              </a:ext>
            </a:extLst>
          </p:cNvPr>
          <p:cNvSpPr>
            <a:spLocks noGrp="1"/>
          </p:cNvSpPr>
          <p:nvPr>
            <p:ph sz="quarter" idx="11"/>
          </p:nvPr>
        </p:nvSpPr>
        <p:spPr>
          <a:xfrm>
            <a:off x="494025" y="4198484"/>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01936802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平行双行-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4" name="内容占位符 2">
            <a:extLst>
              <a:ext uri="{FF2B5EF4-FFF2-40B4-BE49-F238E27FC236}">
                <a16:creationId xmlns:a16="http://schemas.microsoft.com/office/drawing/2014/main" id="{977D35AF-9868-40E8-B080-F68139890EA4}"/>
              </a:ext>
            </a:extLst>
          </p:cNvPr>
          <p:cNvSpPr>
            <a:spLocks noGrp="1"/>
          </p:cNvSpPr>
          <p:nvPr>
            <p:ph sz="quarter" idx="11"/>
          </p:nvPr>
        </p:nvSpPr>
        <p:spPr>
          <a:xfrm>
            <a:off x="494025" y="4198484"/>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5">
            <a:extLst>
              <a:ext uri="{FF2B5EF4-FFF2-40B4-BE49-F238E27FC236}">
                <a16:creationId xmlns:a16="http://schemas.microsoft.com/office/drawing/2014/main" id="{4DDEBEDE-B6CD-43FF-93BD-AFFE33D7E988}"/>
              </a:ext>
            </a:extLst>
          </p:cNvPr>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7" name="文本框 6">
            <a:extLst>
              <a:ext uri="{FF2B5EF4-FFF2-40B4-BE49-F238E27FC236}">
                <a16:creationId xmlns:a16="http://schemas.microsoft.com/office/drawing/2014/main" id="{0903E3F0-26F2-47C4-8FC3-D0564B444DC0}"/>
              </a:ext>
            </a:extLst>
          </p:cNvPr>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10008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20"/>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3"/>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20"/>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3"/>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19" r:id="rId4"/>
    <p:sldLayoutId id="2147483820"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An Introduction to Substrate</a:t>
            </a:r>
            <a:endParaRPr lang="zh-CN" altLang="en-US" sz="2400" dirty="0"/>
          </a:p>
        </p:txBody>
      </p:sp>
      <p:sp>
        <p:nvSpPr>
          <p:cNvPr id="5" name="副标题 4"/>
          <p:cNvSpPr>
            <a:spLocks noGrp="1"/>
          </p:cNvSpPr>
          <p:nvPr>
            <p:ph type="subTitle" idx="1"/>
          </p:nvPr>
        </p:nvSpPr>
        <p:spPr/>
        <p:txBody>
          <a:bodyPr/>
          <a:lstStyle/>
          <a:p>
            <a:r>
              <a:rPr lang="zh-CN" altLang="en-US" dirty="0"/>
              <a:t>主讲人姓名</a:t>
            </a:r>
          </a:p>
        </p:txBody>
      </p:sp>
      <p:sp>
        <p:nvSpPr>
          <p:cNvPr id="6" name="文本占位符 5"/>
          <p:cNvSpPr>
            <a:spLocks noGrp="1"/>
          </p:cNvSpPr>
          <p:nvPr>
            <p:ph type="body" sz="quarter" idx="10"/>
          </p:nvPr>
        </p:nvSpPr>
        <p:spPr/>
        <p:txBody>
          <a:bodyPr/>
          <a:lstStyle/>
          <a:p>
            <a:r>
              <a:rPr lang="en-US" altLang="zh-CN" dirty="0"/>
              <a:t>2016</a:t>
            </a:r>
            <a:r>
              <a:rPr lang="zh-CN" altLang="en-US" dirty="0"/>
              <a:t>年</a:t>
            </a:r>
            <a:r>
              <a:rPr lang="en-US" altLang="zh-CN" dirty="0"/>
              <a:t>4</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62410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使用场合较为严肃，不适合复杂图片出现的情况下。</a:t>
            </a:r>
            <a:endParaRPr lang="en-US" altLang="zh-CN" dirty="0"/>
          </a:p>
          <a:p>
            <a:r>
              <a:rPr lang="zh-CN" altLang="en-US" dirty="0"/>
              <a:t>如需使用，建议</a:t>
            </a:r>
            <a:r>
              <a:rPr lang="en-US" altLang="zh-CN" dirty="0"/>
              <a:t>PPT</a:t>
            </a:r>
            <a:r>
              <a:rPr lang="zh-CN" altLang="en-US" dirty="0"/>
              <a:t>所有内页均使用极简版式，可以达到更简洁清爽的效果。</a:t>
            </a:r>
          </a:p>
        </p:txBody>
      </p:sp>
      <p:sp>
        <p:nvSpPr>
          <p:cNvPr id="3" name="标题 2"/>
          <p:cNvSpPr>
            <a:spLocks noGrp="1"/>
          </p:cNvSpPr>
          <p:nvPr>
            <p:ph type="title"/>
          </p:nvPr>
        </p:nvSpPr>
        <p:spPr/>
        <p:txBody>
          <a:bodyPr/>
          <a:lstStyle/>
          <a:p>
            <a:r>
              <a:rPr lang="zh-CN" altLang="en-US" dirty="0"/>
              <a:t>极简版内页</a:t>
            </a:r>
          </a:p>
        </p:txBody>
      </p:sp>
    </p:spTree>
    <p:extLst>
      <p:ext uri="{BB962C8B-B14F-4D97-AF65-F5344CB8AC3E}">
        <p14:creationId xmlns:p14="http://schemas.microsoft.com/office/powerpoint/2010/main" val="130582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47396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18</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19</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21F60C-7DB3-4780-86DA-5E428C2A81DE}"/>
              </a:ext>
            </a:extLst>
          </p:cNvPr>
          <p:cNvSpPr>
            <a:spLocks noGrp="1"/>
          </p:cNvSpPr>
          <p:nvPr>
            <p:ph sz="quarter" idx="10"/>
          </p:nvPr>
        </p:nvSpPr>
        <p:spPr/>
        <p:txBody>
          <a:bodyPr/>
          <a:lstStyle/>
          <a:p>
            <a:r>
              <a:rPr lang="en-US" altLang="zh-CN" dirty="0"/>
              <a:t>What is Substrate?</a:t>
            </a:r>
          </a:p>
          <a:p>
            <a:pPr lvl="1"/>
            <a:r>
              <a:rPr lang="en-US" altLang="zh-CN" dirty="0"/>
              <a:t>Substrate is an open source, modular, and extensible framework for building blockchains.</a:t>
            </a:r>
          </a:p>
          <a:p>
            <a:r>
              <a:rPr lang="en-US" altLang="zh-CN" dirty="0"/>
              <a:t>Substrate provides the core components of a blockchain:</a:t>
            </a:r>
          </a:p>
          <a:p>
            <a:pPr lvl="1"/>
            <a:r>
              <a:rPr lang="en-US" altLang="zh-CN" dirty="0"/>
              <a:t>Database Layer</a:t>
            </a:r>
          </a:p>
          <a:p>
            <a:pPr lvl="1"/>
            <a:r>
              <a:rPr lang="en-US" altLang="zh-CN" dirty="0"/>
              <a:t>Networking Layer</a:t>
            </a:r>
          </a:p>
          <a:p>
            <a:pPr lvl="1"/>
            <a:r>
              <a:rPr lang="en-US" altLang="zh-CN" dirty="0"/>
              <a:t>Transaction Queue</a:t>
            </a:r>
          </a:p>
          <a:p>
            <a:pPr lvl="1"/>
            <a:r>
              <a:rPr lang="en-US" altLang="zh-CN" dirty="0"/>
              <a:t>Consensus Engine</a:t>
            </a:r>
          </a:p>
          <a:p>
            <a:pPr lvl="1"/>
            <a:r>
              <a:rPr lang="en-US" altLang="zh-CN" dirty="0"/>
              <a:t>Framework for Runtime Development</a:t>
            </a:r>
          </a:p>
          <a:p>
            <a:r>
              <a:rPr lang="en-US" altLang="zh-CN" dirty="0"/>
              <a:t>Each of Which can be customized and extended</a:t>
            </a:r>
            <a:endParaRPr lang="zh-CN" altLang="en-US" dirty="0"/>
          </a:p>
        </p:txBody>
      </p:sp>
      <p:sp>
        <p:nvSpPr>
          <p:cNvPr id="3" name="标题 2">
            <a:extLst>
              <a:ext uri="{FF2B5EF4-FFF2-40B4-BE49-F238E27FC236}">
                <a16:creationId xmlns:a16="http://schemas.microsoft.com/office/drawing/2014/main" id="{9919C416-2FF9-4F50-B809-2714FDD23208}"/>
              </a:ext>
            </a:extLst>
          </p:cNvPr>
          <p:cNvSpPr>
            <a:spLocks noGrp="1"/>
          </p:cNvSpPr>
          <p:nvPr>
            <p:ph type="title"/>
          </p:nvPr>
        </p:nvSpPr>
        <p:spPr/>
        <p:txBody>
          <a:bodyPr/>
          <a:lstStyle/>
          <a:p>
            <a:r>
              <a:rPr lang="en-US" altLang="zh-CN" dirty="0"/>
              <a:t>Substrate</a:t>
            </a:r>
            <a:endParaRPr lang="zh-CN" altLang="en-US" dirty="0"/>
          </a:p>
        </p:txBody>
      </p:sp>
    </p:spTree>
    <p:extLst>
      <p:ext uri="{BB962C8B-B14F-4D97-AF65-F5344CB8AC3E}">
        <p14:creationId xmlns:p14="http://schemas.microsoft.com/office/powerpoint/2010/main" val="2296177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21</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0500FF-D533-4BC5-8F69-C799DC317C58}"/>
              </a:ext>
            </a:extLst>
          </p:cNvPr>
          <p:cNvSpPr>
            <a:spLocks noGrp="1"/>
          </p:cNvSpPr>
          <p:nvPr>
            <p:ph sz="quarter" idx="10"/>
          </p:nvPr>
        </p:nvSpPr>
        <p:spPr/>
        <p:txBody>
          <a:bodyPr/>
          <a:lstStyle/>
          <a:p>
            <a:r>
              <a:rPr lang="en-US" altLang="zh-CN" dirty="0"/>
              <a:t>Runtime</a:t>
            </a:r>
          </a:p>
          <a:p>
            <a:pPr lvl="1"/>
            <a:r>
              <a:rPr lang="en-US" altLang="zh-CN" dirty="0"/>
              <a:t>The runtime is the block execution logic of the blockchain, </a:t>
            </a:r>
            <a:r>
              <a:rPr lang="en-US" altLang="zh-CN" dirty="0" err="1"/>
              <a:t>a.k.a</a:t>
            </a:r>
            <a:r>
              <a:rPr lang="en-US" altLang="zh-CN" dirty="0"/>
              <a:t> the State Transition Function.</a:t>
            </a:r>
          </a:p>
          <a:p>
            <a:pPr lvl="1"/>
            <a:r>
              <a:rPr lang="en-US" altLang="zh-CN" dirty="0"/>
              <a:t>It is composed of FRAME Pallets</a:t>
            </a:r>
            <a:endParaRPr lang="zh-CN" altLang="en-US" dirty="0"/>
          </a:p>
        </p:txBody>
      </p:sp>
      <p:sp>
        <p:nvSpPr>
          <p:cNvPr id="3" name="内容占位符 2">
            <a:extLst>
              <a:ext uri="{FF2B5EF4-FFF2-40B4-BE49-F238E27FC236}">
                <a16:creationId xmlns:a16="http://schemas.microsoft.com/office/drawing/2014/main" id="{93B93FFE-F2F9-45D5-9F24-6E7E4EE7FD0C}"/>
              </a:ext>
            </a:extLst>
          </p:cNvPr>
          <p:cNvSpPr>
            <a:spLocks noGrp="1"/>
          </p:cNvSpPr>
          <p:nvPr>
            <p:ph sz="quarter" idx="11"/>
          </p:nvPr>
        </p:nvSpPr>
        <p:spPr/>
        <p:txBody>
          <a:bodyPr/>
          <a:lstStyle/>
          <a:p>
            <a:endParaRPr lang="zh-CN" altLang="en-US"/>
          </a:p>
        </p:txBody>
      </p:sp>
      <p:sp>
        <p:nvSpPr>
          <p:cNvPr id="4" name="标题 3">
            <a:extLst>
              <a:ext uri="{FF2B5EF4-FFF2-40B4-BE49-F238E27FC236}">
                <a16:creationId xmlns:a16="http://schemas.microsoft.com/office/drawing/2014/main" id="{0FE23963-FE62-46BC-86A7-9FEC47C14899}"/>
              </a:ext>
            </a:extLst>
          </p:cNvPr>
          <p:cNvSpPr>
            <a:spLocks noGrp="1"/>
          </p:cNvSpPr>
          <p:nvPr>
            <p:ph type="title"/>
          </p:nvPr>
        </p:nvSpPr>
        <p:spPr/>
        <p:txBody>
          <a:bodyPr/>
          <a:lstStyle/>
          <a:p>
            <a:r>
              <a:rPr lang="en-US" altLang="zh-CN" dirty="0"/>
              <a:t>The Substrate Runtime</a:t>
            </a:r>
            <a:endParaRPr lang="zh-CN" altLang="en-US" dirty="0"/>
          </a:p>
        </p:txBody>
      </p:sp>
    </p:spTree>
    <p:extLst>
      <p:ext uri="{BB962C8B-B14F-4D97-AF65-F5344CB8AC3E}">
        <p14:creationId xmlns:p14="http://schemas.microsoft.com/office/powerpoint/2010/main" val="333416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latin typeface="微软雅黑" panose="020B0503020204020204" pitchFamily="34" charset="-122"/>
                <a:ea typeface="微软雅黑" panose="020B0503020204020204" pitchFamily="34" charset="-122"/>
              </a:rPr>
              <a:t>目录 </a:t>
            </a:r>
            <a:r>
              <a:rPr lang="en-US" altLang="zh-CN">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无页码版式</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有页码版式</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图形与配色</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图片处理及排版</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t>点击开始</a:t>
            </a:r>
            <a:r>
              <a:rPr lang="en-US" altLang="zh-CN" dirty="0"/>
              <a:t>-</a:t>
            </a:r>
            <a:r>
              <a:rPr lang="zh-CN" altLang="en-US" dirty="0"/>
              <a:t>新增幻灯片的下拉按钮可以看到本</a:t>
            </a:r>
            <a:r>
              <a:rPr lang="en-US" altLang="zh-CN" dirty="0"/>
              <a:t>PPT</a:t>
            </a:r>
            <a:r>
              <a:rPr lang="zh-CN" altLang="en-US" dirty="0"/>
              <a:t>所包含的版式。</a:t>
            </a:r>
            <a:endParaRPr lang="en-US" altLang="zh-CN" dirty="0"/>
          </a:p>
          <a:p>
            <a:pPr>
              <a:lnSpc>
                <a:spcPct val="150000"/>
              </a:lnSpc>
            </a:pPr>
            <a:r>
              <a:rPr lang="zh-CN" altLang="en-US" dirty="0"/>
              <a:t>版式分为有页码版和没有页码版，供使用者选择。其中有页码的版式会自动添加页码。</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5" name="图片 4"/>
          <p:cNvPicPr>
            <a:picLocks noChangeAspect="1"/>
          </p:cNvPicPr>
          <p:nvPr/>
        </p:nvPicPr>
        <p:blipFill rotWithShape="1">
          <a:blip r:embed="rId2"/>
          <a:srcRect l="6347" t="6852" r="68334" b="13318"/>
          <a:stretch/>
        </p:blipFill>
        <p:spPr>
          <a:xfrm>
            <a:off x="6446886" y="1762704"/>
            <a:ext cx="2419301" cy="4767445"/>
          </a:xfrm>
          <a:prstGeom prst="rect">
            <a:avLst/>
          </a:prstGeom>
        </p:spPr>
      </p:pic>
    </p:spTree>
    <p:extLst>
      <p:ext uri="{BB962C8B-B14F-4D97-AF65-F5344CB8AC3E}">
        <p14:creationId xmlns:p14="http://schemas.microsoft.com/office/powerpoint/2010/main" val="2330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dirty="0"/>
              <a:t>后自动安装。</a:t>
            </a:r>
            <a:r>
              <a:rPr lang="zh-CN" altLang="en-US"/>
              <a:t>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9527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753666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1E7FB36B-C369-4F7A-8526-B8C65BB6DCA9}" vid="{AC03C7E2-E2E1-4A63-8136-348E7E6766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14</TotalTime>
  <Words>1183</Words>
  <Application>Microsoft Office PowerPoint</Application>
  <PresentationFormat>全屏显示(4:3)</PresentationFormat>
  <Paragraphs>204</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等线 Light</vt:lpstr>
      <vt:lpstr>微软雅黑</vt:lpstr>
      <vt:lpstr>Arial</vt:lpstr>
      <vt:lpstr>Calibri</vt:lpstr>
      <vt:lpstr>2016-VI主题-蓝</vt:lpstr>
      <vt:lpstr>An Introduction to Substrate</vt:lpstr>
      <vt:lpstr>Substrate</vt:lpstr>
      <vt:lpstr>The Substrate Runtime</vt:lpstr>
      <vt:lpstr>目录 Contents</vt:lpstr>
      <vt:lpstr>目录 Contents</vt:lpstr>
      <vt:lpstr>关于模板的使用说明</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Substrate</dc:title>
  <dc:creator>Wang Kaixuan</dc:creator>
  <cp:lastModifiedBy>Wang Kaixuan</cp:lastModifiedBy>
  <cp:revision>1</cp:revision>
  <dcterms:created xsi:type="dcterms:W3CDTF">2020-12-15T11:13:36Z</dcterms:created>
  <dcterms:modified xsi:type="dcterms:W3CDTF">2020-12-15T11:27:41Z</dcterms:modified>
</cp:coreProperties>
</file>