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83" r:id="rId3"/>
    <p:sldId id="284" r:id="rId4"/>
    <p:sldId id="296" r:id="rId5"/>
    <p:sldId id="306" r:id="rId6"/>
    <p:sldId id="297" r:id="rId7"/>
    <p:sldId id="341" r:id="rId8"/>
    <p:sldId id="305" r:id="rId9"/>
    <p:sldId id="298" r:id="rId10"/>
    <p:sldId id="343" r:id="rId11"/>
    <p:sldId id="299" r:id="rId12"/>
    <p:sldId id="307" r:id="rId13"/>
    <p:sldId id="300" r:id="rId14"/>
    <p:sldId id="332" r:id="rId15"/>
    <p:sldId id="324" r:id="rId16"/>
    <p:sldId id="325" r:id="rId17"/>
    <p:sldId id="303" r:id="rId18"/>
    <p:sldId id="302" r:id="rId19"/>
    <p:sldId id="327" r:id="rId20"/>
    <p:sldId id="328" r:id="rId21"/>
    <p:sldId id="333" r:id="rId22"/>
    <p:sldId id="287" r:id="rId23"/>
    <p:sldId id="290" r:id="rId24"/>
    <p:sldId id="291" r:id="rId25"/>
    <p:sldId id="292" r:id="rId26"/>
    <p:sldId id="293" r:id="rId27"/>
    <p:sldId id="294" r:id="rId28"/>
    <p:sldId id="295" r:id="rId29"/>
    <p:sldId id="334" r:id="rId30"/>
    <p:sldId id="286" r:id="rId31"/>
    <p:sldId id="335" r:id="rId32"/>
    <p:sldId id="338" r:id="rId33"/>
    <p:sldId id="336" r:id="rId34"/>
    <p:sldId id="329" r:id="rId35"/>
    <p:sldId id="330" r:id="rId36"/>
    <p:sldId id="331" r:id="rId37"/>
    <p:sldId id="288" r:id="rId38"/>
    <p:sldId id="309" r:id="rId39"/>
    <p:sldId id="314" r:id="rId40"/>
    <p:sldId id="315" r:id="rId41"/>
    <p:sldId id="316" r:id="rId42"/>
    <p:sldId id="337" r:id="rId43"/>
    <p:sldId id="289" r:id="rId44"/>
    <p:sldId id="308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39" r:id="rId53"/>
    <p:sldId id="340" r:id="rId54"/>
    <p:sldId id="282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A"/>
    <a:srgbClr val="7FB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Overview of blockchain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2020.9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0E9EEA-3500-4272-9525-5A77793980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Focus on the privacy protection of transaction</a:t>
            </a:r>
          </a:p>
          <a:p>
            <a:r>
              <a:rPr lang="en-US" altLang="zh-CN" dirty="0"/>
              <a:t>Ring signature</a:t>
            </a:r>
          </a:p>
          <a:p>
            <a:pPr lvl="1"/>
            <a:r>
              <a:rPr lang="en-US" altLang="zh-CN" dirty="0"/>
              <a:t>Mixed input address and output address</a:t>
            </a:r>
          </a:p>
          <a:p>
            <a:r>
              <a:rPr lang="en-US" altLang="zh-CN" dirty="0"/>
              <a:t>Commitment</a:t>
            </a:r>
          </a:p>
          <a:p>
            <a:pPr lvl="1"/>
            <a:r>
              <a:rPr lang="en-US" altLang="zh-CN" dirty="0"/>
              <a:t>Hide the transaction fee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259C93-F5DE-4A38-A246-42504D7C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Monero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35B6D4-7AFE-49A9-8877-4ED80159A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555" y="3596780"/>
            <a:ext cx="3563420" cy="21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7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6BBD5E3-EA48-4D56-9564-74F2604EDB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World’s computer</a:t>
            </a:r>
          </a:p>
          <a:p>
            <a:r>
              <a:rPr lang="en-US" altLang="zh-CN" dirty="0"/>
              <a:t>Turing complete system</a:t>
            </a:r>
          </a:p>
          <a:p>
            <a:r>
              <a:rPr lang="en-US" altLang="zh-CN" dirty="0"/>
              <a:t>Ethereum Virtual Machine (EVM)</a:t>
            </a:r>
          </a:p>
          <a:p>
            <a:r>
              <a:rPr lang="en-US" altLang="zh-CN" b="1" dirty="0"/>
              <a:t>Smart contract</a:t>
            </a:r>
          </a:p>
          <a:p>
            <a:r>
              <a:rPr lang="en-US" altLang="zh-CN" dirty="0"/>
              <a:t>Can realize almost any legal program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21194A-5ADC-4327-9A53-5F68B78F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Ethereum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13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3A0FD9-880C-4ABE-9895-01AFF7FF399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" y="2930574"/>
            <a:ext cx="8372475" cy="2431952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9A94F89-014E-4D6A-9BBC-04BD31E9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 Technique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D9B9A4-3D2E-44BB-9E06-A1700F17DDDC}"/>
              </a:ext>
            </a:extLst>
          </p:cNvPr>
          <p:cNvSpPr txBox="1"/>
          <p:nvPr/>
        </p:nvSpPr>
        <p:spPr>
          <a:xfrm>
            <a:off x="493713" y="5362526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0" i="1" dirty="0">
                <a:solidFill>
                  <a:srgbClr val="757575"/>
                </a:solidFill>
                <a:effectLst/>
                <a:latin typeface="Source Sans Pro Web"/>
              </a:rPr>
              <a:t>Credit: NIST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7639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0ED571-AD79-4892-BD61-A21AFAD1E2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Abstract from bitcoin</a:t>
            </a:r>
          </a:p>
          <a:p>
            <a:r>
              <a:rPr lang="en-US" altLang="zh-CN" dirty="0"/>
              <a:t>Based on cryptography</a:t>
            </a:r>
          </a:p>
          <a:p>
            <a:r>
              <a:rPr lang="en-US" altLang="zh-CN" dirty="0"/>
              <a:t>Decentralized and public distributed ledger</a:t>
            </a:r>
          </a:p>
          <a:p>
            <a:r>
              <a:rPr lang="en-US" altLang="zh-CN" dirty="0"/>
              <a:t>The nodes do not trust each other</a:t>
            </a:r>
          </a:p>
          <a:p>
            <a:r>
              <a:rPr lang="en-US" altLang="zh-CN" dirty="0"/>
              <a:t>Do not care what the data is</a:t>
            </a:r>
          </a:p>
          <a:p>
            <a:r>
              <a:rPr lang="en-US" altLang="zh-CN" dirty="0"/>
              <a:t>Consider the chain structure and its property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BC72444-D9D1-4C63-AD7E-3C08C068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 Technique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60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EF8E13-72D3-41E3-A5B4-9BADC8FF26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History of blockchain</a:t>
            </a:r>
          </a:p>
          <a:p>
            <a:r>
              <a:rPr lang="en-US" altLang="zh-CN" b="1" dirty="0"/>
              <a:t>Definition of blockchain</a:t>
            </a:r>
          </a:p>
          <a:p>
            <a:r>
              <a:rPr lang="en-US" altLang="zh-CN" dirty="0"/>
              <a:t>Architecture of blockchain</a:t>
            </a:r>
          </a:p>
          <a:p>
            <a:r>
              <a:rPr lang="en-US" altLang="zh-CN" dirty="0"/>
              <a:t>Property requirement</a:t>
            </a:r>
          </a:p>
          <a:p>
            <a:r>
              <a:rPr lang="en-US" altLang="zh-CN" dirty="0"/>
              <a:t>Applications and Ecosystem</a:t>
            </a:r>
          </a:p>
          <a:p>
            <a:r>
              <a:rPr lang="en-US" altLang="zh-CN" dirty="0"/>
              <a:t>Key technology and challenges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48AB15-0F21-4CCF-BC77-5A618495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00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B092284-2525-4716-96A8-F7CF284EA2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Blockchain is a data structure that organizes and maintains large amounts of data in a decentralized manner based on cryptography technology</a:t>
            </a:r>
          </a:p>
          <a:p>
            <a:endParaRPr lang="en-US" altLang="zh-CN" dirty="0"/>
          </a:p>
          <a:p>
            <a:r>
              <a:rPr lang="en-US" altLang="zh-CN" dirty="0"/>
              <a:t>Blockchain is decentralized and the data is maintained by all nodes</a:t>
            </a:r>
          </a:p>
          <a:p>
            <a:r>
              <a:rPr lang="en-US" altLang="zh-CN" dirty="0"/>
              <a:t>Each node can obtain a copy of full data record</a:t>
            </a:r>
          </a:p>
          <a:p>
            <a:r>
              <a:rPr lang="en-US" altLang="zh-CN" dirty="0"/>
              <a:t>Based on consensus algorithm among nodes, blockchain can realize the completeness and immutable of data record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2EC346-3012-4E1A-8448-C251D47B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blockchain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512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B69FC8A-5516-4CC8-A5B4-3A06071A67A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Users use digital signature to sign their transactions and broadcast new transactions to all nodes.</a:t>
                </a:r>
              </a:p>
              <a:p>
                <a:r>
                  <a:rPr lang="en-US" altLang="zh-CN" dirty="0"/>
                  <a:t>Miners collect valid transactions into blocks, the block header contains the hash of previous block and the hash of its content.</a:t>
                </a:r>
              </a:p>
              <a:p>
                <a:r>
                  <a:rPr lang="en-US" altLang="zh-CN" dirty="0"/>
                  <a:t>In blockchain, a valid block should satisfy that its hash value is smaller than a predefined value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called the target value.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is adjustable to ensure the average block generation interval is a constant.</a:t>
                </a:r>
              </a:p>
              <a:p>
                <a:r>
                  <a:rPr lang="en-US" altLang="zh-CN" dirty="0"/>
                  <a:t>If forks appear, the majority decision is represented by the longest chain, which has the greatest proof-of-work effort invested in it.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B69FC8A-5516-4CC8-A5B4-3A06071A6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801" t="-124" r="-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3E24E32-9744-41B2-91EA-5151DC6D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 protocol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52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23B5F2-0C24-4CA5-9D43-C7EF8FCAE7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Blockchain can be regarded as multi-party computation</a:t>
            </a:r>
          </a:p>
          <a:p>
            <a:endParaRPr lang="en-US" altLang="zh-CN" dirty="0"/>
          </a:p>
          <a:p>
            <a:r>
              <a:rPr lang="en-US" altLang="zh-CN" dirty="0"/>
              <a:t>There are unknown number of parties</a:t>
            </a:r>
          </a:p>
          <a:p>
            <a:r>
              <a:rPr lang="en-US" altLang="zh-CN" dirty="0"/>
              <a:t>Some of them are honest and some are malicious</a:t>
            </a:r>
          </a:p>
          <a:p>
            <a:r>
              <a:rPr lang="en-US" altLang="zh-CN" dirty="0"/>
              <a:t>Each party has their own input (the current local state)</a:t>
            </a:r>
          </a:p>
          <a:p>
            <a:r>
              <a:rPr lang="en-US" altLang="zh-CN" dirty="0"/>
              <a:t>Run the MPC to get one output (the public ledger)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F03D0D8-2A69-4A44-92A8-8ABD33AF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 in cryptographic 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087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BBE54F5-F88D-489A-8E06-992DFA47EBA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Blockchain can be regarded as a state machine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4098"/>
                  </a:buClr>
                  <a:buSzPct val="100000"/>
                  <a:buFont typeface="Calibri" panose="020F0502020204030204" pitchFamily="34" charset="0"/>
                  <a:buChar char="▪"/>
                  <a:tabLst/>
                  <a:defRPr/>
                </a:pPr>
                <a:r>
                  <a:rPr lang="en-US" altLang="zh-CN" dirty="0"/>
                  <a:t>Append-only log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098"/>
                  </a:buClr>
                  <a:buSzPct val="100000"/>
                  <a:buFont typeface="Calibri" panose="020F0502020204030204" pitchFamily="34" charset="0"/>
                  <a:buChar char="▪"/>
                  <a:tabLst/>
                  <a:defRPr/>
                </a:pPr>
                <a:r>
                  <a:rPr lang="zh-CN" altLang="en-US" dirty="0"/>
                  <a:t> </a:t>
                </a:r>
                <a:r>
                  <a:rPr lang="en-US" altLang="zh-CN" dirty="0"/>
                  <a:t>every operation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appends a block of valid transactions (</a:t>
                </a:r>
                <a:r>
                  <a:rPr lang="en-US" altLang="zh-CN" dirty="0" err="1"/>
                  <a:t>tx</a:t>
                </a:r>
                <a:r>
                  <a:rPr lang="en-US" altLang="zh-CN" dirty="0"/>
                  <a:t>) to the log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098"/>
                  </a:buClr>
                  <a:buSzPct val="100000"/>
                  <a:buFont typeface="Calibri" panose="020F0502020204030204" pitchFamily="34" charset="0"/>
                  <a:buChar char="▪"/>
                  <a:tabLst/>
                  <a:defRPr/>
                </a:pPr>
                <a:endParaRPr lang="en-US" altLang="zh-CN" sz="2000" dirty="0"/>
              </a:p>
              <a:p>
                <a:pPr marL="685800" marR="0" lvl="1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098"/>
                  </a:buClr>
                  <a:buSzPct val="100000"/>
                  <a:buFont typeface="Calibri" panose="020F0502020204030204" pitchFamily="34" charset="0"/>
                  <a:buChar char="▪"/>
                  <a:tabLst/>
                  <a:defRPr/>
                </a:pPr>
                <a:endParaRPr lang="en-US" altLang="zh-CN" sz="2000" dirty="0"/>
              </a:p>
              <a:p>
                <a:pPr marL="685800" marR="0" lvl="1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098"/>
                  </a:buClr>
                  <a:buSzPct val="100000"/>
                  <a:buFont typeface="Calibri" panose="020F0502020204030204" pitchFamily="34" charset="0"/>
                  <a:buChar char="▪"/>
                  <a:tabLst/>
                  <a:defRPr/>
                </a:pPr>
                <a:endParaRPr lang="en-US" altLang="zh-CN" sz="2000" dirty="0"/>
              </a:p>
              <a:p>
                <a:pPr marL="685800" marR="0" lvl="1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098"/>
                  </a:buClr>
                  <a:buSzPct val="100000"/>
                  <a:buFont typeface="Calibri" panose="020F0502020204030204" pitchFamily="34" charset="0"/>
                  <a:buChar char="▪"/>
                  <a:tabLst/>
                  <a:defRPr/>
                </a:pPr>
                <a:endParaRPr lang="en-US" altLang="zh-CN" sz="2000" dirty="0"/>
              </a:p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4098"/>
                  </a:buClr>
                  <a:buSzPct val="100000"/>
                  <a:buFont typeface="Calibri" panose="020F0502020204030204" pitchFamily="34" charset="0"/>
                  <a:buChar char="▪"/>
                  <a:tabLst/>
                  <a:defRPr/>
                </a:pPr>
                <a:r>
                  <a:rPr lang="en-US" altLang="zh-CN" dirty="0"/>
                  <a:t> Log content is verifiable from the most recent element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4098"/>
                  </a:buClr>
                  <a:buSzPct val="100000"/>
                  <a:buFont typeface="Calibri" panose="020F0502020204030204" pitchFamily="34" charset="0"/>
                  <a:buChar char="▪"/>
                  <a:tabLst/>
                  <a:defRPr/>
                </a:pPr>
                <a:r>
                  <a:rPr lang="en-US" altLang="zh-CN" dirty="0"/>
                  <a:t> Log entries form a hash chain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4098"/>
                  </a:buClr>
                  <a:buSzPct val="100000"/>
                  <a:buFont typeface="Calibri" panose="020F050202020403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𝐻𝑎𝑠h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([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,…]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∥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∥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BBE54F5-F88D-489A-8E06-992DFA47E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801" t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A54C3C7B-DC88-443B-A8FF-2BC2F6BB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 as state machine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E5F3C6-E6F0-4554-855C-C39F78EB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84" y="3152989"/>
            <a:ext cx="2546951" cy="157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09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2F8BF-DE2B-4A05-870E-B8B3D3B3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94" y="960114"/>
            <a:ext cx="4309606" cy="574183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Basic property of blockchain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CCC3C-155D-41B0-A8AE-1529601641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Distributed</a:t>
            </a:r>
          </a:p>
          <a:p>
            <a:r>
              <a:rPr lang="en-US" altLang="zh-CN" sz="2000" dirty="0">
                <a:ea typeface="微软雅黑" panose="020B0503020204020204" pitchFamily="34" charset="-122"/>
              </a:rPr>
              <a:t>Autonomous</a:t>
            </a:r>
          </a:p>
          <a:p>
            <a:r>
              <a:rPr lang="en-US" altLang="zh-CN" sz="2000" dirty="0">
                <a:ea typeface="微软雅黑" panose="020B0503020204020204" pitchFamily="34" charset="-122"/>
              </a:rPr>
              <a:t>Contractual</a:t>
            </a:r>
          </a:p>
          <a:p>
            <a:r>
              <a:rPr lang="en-US" altLang="zh-CN" sz="2000" dirty="0">
                <a:ea typeface="微软雅黑" panose="020B0503020204020204" pitchFamily="34" charset="-122"/>
              </a:rPr>
              <a:t>Trackable</a:t>
            </a:r>
            <a:endParaRPr lang="zh-CN" altLang="en-US" sz="2000" dirty="0"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292040-796F-4BED-9CFD-81510BA388E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Share</a:t>
            </a:r>
          </a:p>
          <a:p>
            <a:r>
              <a:rPr lang="en-US" altLang="zh-CN" sz="2000" dirty="0">
                <a:latin typeface="+mn-lt"/>
                <a:ea typeface="微软雅黑" panose="020B0503020204020204" pitchFamily="34" charset="-122"/>
              </a:rPr>
              <a:t>Transparency</a:t>
            </a:r>
          </a:p>
          <a:p>
            <a:r>
              <a:rPr lang="en-US" altLang="zh-CN" dirty="0">
                <a:ea typeface="微软雅黑" panose="020B0503020204020204" pitchFamily="34" charset="-122"/>
              </a:rPr>
              <a:t>Fair</a:t>
            </a:r>
          </a:p>
          <a:p>
            <a:r>
              <a:rPr lang="en-US" altLang="zh-CN" dirty="0">
                <a:ea typeface="微软雅黑" panose="020B0503020204020204" pitchFamily="34" charset="-122"/>
              </a:rPr>
              <a:t>Public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39B528-B37D-480D-AC56-9907977EC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Features of Internet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806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EF8E13-72D3-41E3-A5B4-9BADC8FF26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History of blockchain</a:t>
            </a:r>
          </a:p>
          <a:p>
            <a:r>
              <a:rPr lang="en-US" altLang="zh-CN" dirty="0"/>
              <a:t>Definition of blockchain</a:t>
            </a:r>
          </a:p>
          <a:p>
            <a:r>
              <a:rPr lang="en-US" altLang="zh-CN" dirty="0"/>
              <a:t>Architecture of blockchain</a:t>
            </a:r>
          </a:p>
          <a:p>
            <a:r>
              <a:rPr lang="en-US" altLang="zh-CN" dirty="0"/>
              <a:t>Property requirement</a:t>
            </a:r>
          </a:p>
          <a:p>
            <a:r>
              <a:rPr lang="en-US" altLang="zh-CN" dirty="0"/>
              <a:t>Applications and Ecosystem</a:t>
            </a:r>
          </a:p>
          <a:p>
            <a:r>
              <a:rPr lang="en-US" altLang="zh-CN" dirty="0"/>
              <a:t>Key technology and challenges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48AB15-0F21-4CCF-BC77-5A618495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14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3E54D2-E705-4F01-AB5B-9218E10687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err="1"/>
              <a:t>Permissionless</a:t>
            </a:r>
            <a:endParaRPr lang="en-US" altLang="zh-CN" b="1" dirty="0"/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Any node can participate in the blockchain process </a:t>
            </a:r>
            <a:endParaRPr lang="zh-CN" altLang="en-US" dirty="0">
              <a:ea typeface="微软雅黑" panose="020B0503020204020204" pitchFamily="34" charset="-122"/>
            </a:endParaRPr>
          </a:p>
          <a:p>
            <a:r>
              <a:rPr lang="en-US" altLang="zh-CN" b="1" dirty="0"/>
              <a:t>Permissioned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Designated nodes can participate in the block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Designated/public nodes can participate in the transaction and access to blocks</a:t>
            </a:r>
          </a:p>
          <a:p>
            <a:r>
              <a:rPr lang="en-US" altLang="zh-CN" b="1" dirty="0"/>
              <a:t>Private</a:t>
            </a:r>
          </a:p>
          <a:p>
            <a:pPr lvl="1"/>
            <a:r>
              <a:rPr lang="en-US" altLang="zh-CN" dirty="0"/>
              <a:t>Nodes from single institution record blocks in the form of blockchain</a:t>
            </a:r>
          </a:p>
          <a:p>
            <a:pPr lvl="1"/>
            <a:r>
              <a:rPr lang="en-US" altLang="zh-CN" dirty="0"/>
              <a:t>No need of consensus process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73AF78F-A346-4AC4-95B6-BDA580AA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185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EF8E13-72D3-41E3-A5B4-9BADC8FF26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History of blockchain</a:t>
            </a:r>
          </a:p>
          <a:p>
            <a:r>
              <a:rPr lang="en-US" altLang="zh-CN" dirty="0"/>
              <a:t>Definition of blockchain</a:t>
            </a:r>
          </a:p>
          <a:p>
            <a:r>
              <a:rPr lang="en-US" altLang="zh-CN" b="1" dirty="0"/>
              <a:t>Architecture of blockchain</a:t>
            </a:r>
          </a:p>
          <a:p>
            <a:r>
              <a:rPr lang="en-US" altLang="zh-CN" dirty="0"/>
              <a:t>Property requirement</a:t>
            </a:r>
          </a:p>
          <a:p>
            <a:r>
              <a:rPr lang="en-US" altLang="zh-CN" dirty="0"/>
              <a:t>Applications and Ecosystem</a:t>
            </a:r>
          </a:p>
          <a:p>
            <a:r>
              <a:rPr lang="en-US" altLang="zh-CN" dirty="0"/>
              <a:t>Key technology and challenges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48AB15-0F21-4CCF-BC77-5A618495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318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0741D35-560D-4388-A8AC-F4FD375C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of Blockchain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536D54-0F9C-4188-8167-D51A191FFEF4}"/>
              </a:ext>
            </a:extLst>
          </p:cNvPr>
          <p:cNvSpPr txBox="1"/>
          <p:nvPr/>
        </p:nvSpPr>
        <p:spPr>
          <a:xfrm>
            <a:off x="714311" y="5282156"/>
            <a:ext cx="154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Network</a:t>
            </a:r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layer</a:t>
            </a:r>
            <a:endParaRPr lang="zh-CN" altLang="en-US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E4A4BA-F4FC-471F-BCA5-659AEC277805}"/>
              </a:ext>
            </a:extLst>
          </p:cNvPr>
          <p:cNvSpPr/>
          <p:nvPr/>
        </p:nvSpPr>
        <p:spPr>
          <a:xfrm>
            <a:off x="2780176" y="5175472"/>
            <a:ext cx="6166365" cy="5741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P2P, Broadcast, Transaction verification</a:t>
            </a:r>
            <a:endParaRPr lang="zh-CN" altLang="en-US" sz="2000" b="1" dirty="0">
              <a:solidFill>
                <a:schemeClr val="tx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383130-6F7A-41EF-9FC6-21BEE54CBAC0}"/>
              </a:ext>
            </a:extLst>
          </p:cNvPr>
          <p:cNvSpPr txBox="1"/>
          <p:nvPr/>
        </p:nvSpPr>
        <p:spPr>
          <a:xfrm>
            <a:off x="714311" y="6170032"/>
            <a:ext cx="11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Data layer</a:t>
            </a:r>
            <a:endParaRPr lang="zh-CN" altLang="en-US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8DEFD2-EDEE-4B0A-A750-CB2B2EFFE046}"/>
              </a:ext>
            </a:extLst>
          </p:cNvPr>
          <p:cNvSpPr/>
          <p:nvPr/>
        </p:nvSpPr>
        <p:spPr>
          <a:xfrm>
            <a:off x="2778465" y="6067607"/>
            <a:ext cx="6166365" cy="5741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Transaction, Merkle tree, Block, Timestamp</a:t>
            </a:r>
            <a:endParaRPr lang="zh-CN" altLang="en-US" sz="2000" b="1" dirty="0">
              <a:solidFill>
                <a:schemeClr val="tx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551C37-F48E-4C6F-9CCB-7C8194963501}"/>
              </a:ext>
            </a:extLst>
          </p:cNvPr>
          <p:cNvSpPr txBox="1"/>
          <p:nvPr/>
        </p:nvSpPr>
        <p:spPr>
          <a:xfrm>
            <a:off x="714311" y="4382336"/>
            <a:ext cx="178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Consensus</a:t>
            </a:r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layer</a:t>
            </a:r>
            <a:endParaRPr lang="zh-CN" altLang="en-US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47A877-2009-4391-AB6E-A9244F8E9068}"/>
              </a:ext>
            </a:extLst>
          </p:cNvPr>
          <p:cNvSpPr/>
          <p:nvPr/>
        </p:nvSpPr>
        <p:spPr>
          <a:xfrm>
            <a:off x="2778466" y="4279911"/>
            <a:ext cx="6166365" cy="5741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PoW</a:t>
            </a:r>
            <a:r>
              <a:rPr lang="en-US" altLang="zh-CN" sz="2000" b="1" dirty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000" b="1" dirty="0" err="1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PoS</a:t>
            </a:r>
            <a:r>
              <a:rPr lang="en-US" altLang="zh-CN" sz="2000" b="1" dirty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000" b="1" dirty="0" err="1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dPoS</a:t>
            </a:r>
            <a:endParaRPr lang="zh-CN" altLang="en-US" sz="2000" b="1" dirty="0">
              <a:solidFill>
                <a:schemeClr val="tx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CCA935-FB0E-4DD1-87CB-00F70C67332C}"/>
              </a:ext>
            </a:extLst>
          </p:cNvPr>
          <p:cNvSpPr txBox="1"/>
          <p:nvPr/>
        </p:nvSpPr>
        <p:spPr>
          <a:xfrm>
            <a:off x="714311" y="3505871"/>
            <a:ext cx="164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Incentive</a:t>
            </a:r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layer</a:t>
            </a:r>
            <a:endParaRPr lang="zh-CN" altLang="en-US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CD29B3-62D8-4849-BDD1-EB250915F48D}"/>
              </a:ext>
            </a:extLst>
          </p:cNvPr>
          <p:cNvSpPr/>
          <p:nvPr/>
        </p:nvSpPr>
        <p:spPr>
          <a:xfrm>
            <a:off x="2778466" y="3406602"/>
            <a:ext cx="6166365" cy="5741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Token generation, Token reward</a:t>
            </a:r>
            <a:endParaRPr lang="zh-CN" altLang="en-US" sz="2000" b="1" dirty="0">
              <a:solidFill>
                <a:schemeClr val="tx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989AC5-4B4A-4F08-840F-E1F2C06D09E7}"/>
              </a:ext>
            </a:extLst>
          </p:cNvPr>
          <p:cNvSpPr txBox="1"/>
          <p:nvPr/>
        </p:nvSpPr>
        <p:spPr>
          <a:xfrm>
            <a:off x="714311" y="2613466"/>
            <a:ext cx="154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Contract layer</a:t>
            </a:r>
            <a:endParaRPr lang="zh-CN" altLang="en-US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6D9542D-9740-4CF9-A779-5721E7DC27DF}"/>
              </a:ext>
            </a:extLst>
          </p:cNvPr>
          <p:cNvSpPr/>
          <p:nvPr/>
        </p:nvSpPr>
        <p:spPr>
          <a:xfrm>
            <a:off x="2776756" y="2511041"/>
            <a:ext cx="6166365" cy="5741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Smart contract, </a:t>
            </a:r>
            <a:r>
              <a:rPr lang="en-US" altLang="zh-CN" sz="2000" b="1" dirty="0" err="1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Regtech</a:t>
            </a:r>
            <a:endParaRPr lang="zh-CN" altLang="en-US" sz="2000" b="1" dirty="0">
              <a:solidFill>
                <a:schemeClr val="tx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6088E66-7B9B-4C7A-823B-18ED0EF7B9FE}"/>
              </a:ext>
            </a:extLst>
          </p:cNvPr>
          <p:cNvSpPr txBox="1"/>
          <p:nvPr/>
        </p:nvSpPr>
        <p:spPr>
          <a:xfrm>
            <a:off x="714312" y="1728176"/>
            <a:ext cx="178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Application layer</a:t>
            </a:r>
            <a:endParaRPr lang="zh-CN" altLang="en-US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72DBF0E-2B05-4223-A6D6-571AF65F6F1E}"/>
              </a:ext>
            </a:extLst>
          </p:cNvPr>
          <p:cNvSpPr/>
          <p:nvPr/>
        </p:nvSpPr>
        <p:spPr>
          <a:xfrm>
            <a:off x="2775046" y="1625751"/>
            <a:ext cx="6166365" cy="5741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Digital Currency, </a:t>
            </a:r>
            <a:r>
              <a:rPr lang="en-US" altLang="zh-CN" sz="2000" b="1" dirty="0" err="1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etc</a:t>
            </a:r>
            <a:endParaRPr lang="zh-CN" altLang="en-US" sz="2000" b="1" dirty="0">
              <a:solidFill>
                <a:schemeClr val="tx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089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9D52493-B0A2-465D-A9C9-DBEC72C541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Digital signature</a:t>
            </a:r>
          </a:p>
          <a:p>
            <a:r>
              <a:rPr lang="en-US" altLang="zh-CN" dirty="0"/>
              <a:t>Encryption</a:t>
            </a:r>
          </a:p>
          <a:p>
            <a:r>
              <a:rPr lang="en-US" altLang="zh-CN" dirty="0"/>
              <a:t>Transaction (Data)</a:t>
            </a:r>
          </a:p>
          <a:p>
            <a:r>
              <a:rPr lang="en-US" altLang="zh-CN" dirty="0"/>
              <a:t>Merkle tree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Timestamp</a:t>
            </a:r>
          </a:p>
          <a:p>
            <a:r>
              <a:rPr lang="en-US" altLang="zh-CN" dirty="0"/>
              <a:t>Block</a:t>
            </a:r>
          </a:p>
          <a:p>
            <a:r>
              <a:rPr lang="en-US" altLang="zh-CN" dirty="0"/>
              <a:t>Chain structure</a:t>
            </a:r>
          </a:p>
          <a:p>
            <a:r>
              <a:rPr lang="en-US" altLang="zh-CN" dirty="0"/>
              <a:t>Public ledger</a:t>
            </a:r>
          </a:p>
          <a:p>
            <a:endParaRPr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0B7380-96BA-445D-A756-285DB7B4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Layer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CD84AF-A9E9-4B0B-8775-8B07BAF421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916" y="1354869"/>
            <a:ext cx="3835056" cy="216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2" descr="回收磁盘空间">
            <a:extLst>
              <a:ext uri="{FF2B5EF4-FFF2-40B4-BE49-F238E27FC236}">
                <a16:creationId xmlns:a16="http://schemas.microsoft.com/office/drawing/2014/main" id="{44DF5F40-3723-4BA2-AA1E-1B707D1E1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82"/>
          <a:stretch/>
        </p:blipFill>
        <p:spPr bwMode="auto">
          <a:xfrm>
            <a:off x="6886390" y="1354869"/>
            <a:ext cx="1979797" cy="216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" descr="简化验证">
            <a:extLst>
              <a:ext uri="{FF2B5EF4-FFF2-40B4-BE49-F238E27FC236}">
                <a16:creationId xmlns:a16="http://schemas.microsoft.com/office/drawing/2014/main" id="{7529ECB4-45D0-49A4-BE4A-6169CB679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876" y="3655944"/>
            <a:ext cx="5075340" cy="263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812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53970C-A32C-4D74-9BD8-4DEF610E6A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Peer-2-peer</a:t>
            </a:r>
          </a:p>
          <a:p>
            <a:r>
              <a:rPr lang="en-US" altLang="zh-CN" dirty="0"/>
              <a:t>Information and services are carried out directly between nodes without the aid of intermediate links and servers</a:t>
            </a:r>
          </a:p>
          <a:p>
            <a:r>
              <a:rPr lang="en-US" altLang="zh-CN" dirty="0"/>
              <a:t>Every node generates, broadcasts, receives and verifies transactions</a:t>
            </a:r>
          </a:p>
          <a:p>
            <a:r>
              <a:rPr lang="en-US" altLang="zh-CN" dirty="0"/>
              <a:t>A node broadcasts a block once generated, and other nodes verify the validity of the block. </a:t>
            </a:r>
          </a:p>
          <a:p>
            <a:r>
              <a:rPr lang="en-US" altLang="zh-CN" dirty="0"/>
              <a:t>Technical challenges</a:t>
            </a:r>
          </a:p>
          <a:p>
            <a:pPr lvl="1"/>
            <a:r>
              <a:rPr lang="en-US" altLang="zh-CN" dirty="0"/>
              <a:t>Peer-2-peer network</a:t>
            </a:r>
          </a:p>
          <a:p>
            <a:pPr lvl="1"/>
            <a:r>
              <a:rPr lang="en-US" altLang="zh-CN" dirty="0"/>
              <a:t>Broadcast mechanism </a:t>
            </a:r>
          </a:p>
          <a:p>
            <a:pPr lvl="1"/>
            <a:r>
              <a:rPr lang="en-US" altLang="zh-CN" dirty="0"/>
              <a:t>Verification mechanism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11016E-F0D8-4C69-9C0B-DEC32CE7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892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51E5F6-D3F0-46A8-A495-9C36A89914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Proof of Work (</a:t>
            </a:r>
            <a:r>
              <a:rPr lang="en-US" altLang="zh-CN" dirty="0" err="1"/>
              <a:t>PoW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Proof of Stake (</a:t>
            </a:r>
            <a:r>
              <a:rPr lang="en-US" altLang="zh-CN" dirty="0" err="1"/>
              <a:t>PoS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Delegated Proof of Stake (</a:t>
            </a:r>
            <a:r>
              <a:rPr lang="en-US" altLang="zh-CN" dirty="0" err="1"/>
              <a:t>DPoS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Practical Byzantine Fault Tolerate (PBFT)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481DD7-6A18-484D-921E-82E886B8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Consensus Layer</a:t>
            </a:r>
            <a:endParaRPr lang="zh-CN" altLang="en-US" dirty="0"/>
          </a:p>
        </p:txBody>
      </p:sp>
      <p:pic>
        <p:nvPicPr>
          <p:cNvPr id="5" name="图片 4" descr="手机截图图社交软件的信息&#10;&#10;描述已自动生成">
            <a:extLst>
              <a:ext uri="{FF2B5EF4-FFF2-40B4-BE49-F238E27FC236}">
                <a16:creationId xmlns:a16="http://schemas.microsoft.com/office/drawing/2014/main" id="{6E8274BB-A9AA-4634-A54F-76D201413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87" y="2383604"/>
            <a:ext cx="3825437" cy="42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19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164B9C-35F4-4232-92EA-E763ADAF7E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dirty="0"/>
              <a:t>Economic incentive model</a:t>
            </a:r>
          </a:p>
          <a:p>
            <a:pPr lvl="1"/>
            <a:r>
              <a:rPr lang="en-US" altLang="zh-CN" sz="2000" dirty="0"/>
              <a:t>Token issue</a:t>
            </a:r>
          </a:p>
          <a:p>
            <a:pPr lvl="1"/>
            <a:r>
              <a:rPr lang="en-US" altLang="zh-CN" sz="2000" dirty="0"/>
              <a:t>Token reward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E84E62-3A90-4902-A0F7-D82D6864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Incentive Layer</a:t>
            </a:r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C31F987-2BF3-4C25-9EB3-719C3DFA3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365" y="3831672"/>
            <a:ext cx="1598261" cy="159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E26BC6B0-A70E-45C0-B79E-85E9542A4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56" y="3310258"/>
            <a:ext cx="4803875" cy="29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22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9890E8-CA4D-4386-B880-D61F48DFF4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dirty="0"/>
              <a:t>Script code</a:t>
            </a:r>
          </a:p>
          <a:p>
            <a:r>
              <a:rPr lang="en-US" altLang="zh-CN" sz="2000" dirty="0"/>
              <a:t>Virtual machine</a:t>
            </a:r>
          </a:p>
          <a:p>
            <a:r>
              <a:rPr lang="en-US" altLang="zh-CN" sz="2000" dirty="0"/>
              <a:t>Smart contract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2652B77-8882-4500-AA53-D8CBF0B0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Contract Layer</a:t>
            </a:r>
            <a:endParaRPr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F7B26075-B331-4887-9D62-355F99554C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54"/>
          <a:stretch/>
        </p:blipFill>
        <p:spPr>
          <a:xfrm>
            <a:off x="2926904" y="2582016"/>
            <a:ext cx="5939283" cy="36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22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A9D59E-EE54-4CB6-9B53-8F81AA816F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dirty="0"/>
              <a:t>Financial </a:t>
            </a:r>
          </a:p>
          <a:p>
            <a:pPr lvl="1"/>
            <a:r>
              <a:rPr lang="en-US" altLang="zh-CN" sz="2000" dirty="0"/>
              <a:t>Payment</a:t>
            </a:r>
          </a:p>
          <a:p>
            <a:pPr lvl="1"/>
            <a:r>
              <a:rPr lang="en-US" altLang="zh-CN" sz="2000" dirty="0"/>
              <a:t>Clearance and settlement </a:t>
            </a:r>
          </a:p>
          <a:p>
            <a:pPr lvl="1"/>
            <a:r>
              <a:rPr lang="en-US" altLang="zh-CN" sz="2000" dirty="0"/>
              <a:t>Supply chain finance </a:t>
            </a:r>
          </a:p>
          <a:p>
            <a:r>
              <a:rPr lang="en-US" altLang="zh-CN" sz="2000" dirty="0"/>
              <a:t> Public services</a:t>
            </a:r>
          </a:p>
          <a:p>
            <a:pPr lvl="1"/>
            <a:r>
              <a:rPr lang="en-US" altLang="zh-CN" sz="2000" dirty="0"/>
              <a:t>Digital identity</a:t>
            </a:r>
          </a:p>
          <a:p>
            <a:pPr lvl="1"/>
            <a:r>
              <a:rPr lang="en-US" altLang="zh-CN" sz="2000" dirty="0"/>
              <a:t>Credit system</a:t>
            </a:r>
          </a:p>
          <a:p>
            <a:r>
              <a:rPr lang="en-US" altLang="zh-CN" sz="2000" dirty="0"/>
              <a:t> E-Government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ED08C4E-3A8A-47B6-80A7-7E38F4AC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Layer</a:t>
            </a:r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0096E183-9BEA-455E-9810-E75A173EA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2957" y="3040962"/>
            <a:ext cx="4887018" cy="31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07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EF8E13-72D3-41E3-A5B4-9BADC8FF26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History of blockchain</a:t>
            </a:r>
          </a:p>
          <a:p>
            <a:r>
              <a:rPr lang="en-US" altLang="zh-CN" dirty="0"/>
              <a:t>Definition of blockchain</a:t>
            </a:r>
          </a:p>
          <a:p>
            <a:r>
              <a:rPr lang="en-US" altLang="zh-CN" dirty="0"/>
              <a:t>Architecture of blockchain</a:t>
            </a:r>
          </a:p>
          <a:p>
            <a:r>
              <a:rPr lang="en-US" altLang="zh-CN" b="1" dirty="0"/>
              <a:t>Property requirement</a:t>
            </a:r>
          </a:p>
          <a:p>
            <a:r>
              <a:rPr lang="en-US" altLang="zh-CN" dirty="0"/>
              <a:t>Applications and Ecosystem</a:t>
            </a:r>
          </a:p>
          <a:p>
            <a:r>
              <a:rPr lang="en-US" altLang="zh-CN" dirty="0"/>
              <a:t>Key technology and challenges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48AB15-0F21-4CCF-BC77-5A618495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62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9687A14-DC08-4D25-96D8-D3E553D914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err="1"/>
              <a:t>Cypherpunk’s</a:t>
            </a:r>
            <a:r>
              <a:rPr lang="en-US" altLang="zh-CN" dirty="0"/>
              <a:t> Manifesto</a:t>
            </a:r>
          </a:p>
          <a:p>
            <a:r>
              <a:rPr lang="en-US" altLang="zh-CN" dirty="0" err="1"/>
              <a:t>DigiCash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Bitcoin</a:t>
            </a:r>
          </a:p>
          <a:p>
            <a:r>
              <a:rPr lang="en-US" altLang="zh-CN" dirty="0"/>
              <a:t>Ethereum</a:t>
            </a:r>
          </a:p>
          <a:p>
            <a:r>
              <a:rPr lang="en-US" altLang="zh-CN" dirty="0"/>
              <a:t>Blockchain Technology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895C52-A01A-45AA-9FCF-B986C19E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of blockchain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189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FBF02B0-B12A-4E81-AD47-E0B4C507BD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Decentralized/Multi-centralized</a:t>
            </a:r>
          </a:p>
          <a:p>
            <a:pPr lvl="1"/>
            <a:r>
              <a:rPr lang="en-US" altLang="zh-CN" dirty="0"/>
              <a:t>All nodes contain full copy of data in the blockchain</a:t>
            </a:r>
          </a:p>
          <a:p>
            <a:r>
              <a:rPr lang="en-US" altLang="zh-CN" dirty="0"/>
              <a:t>Traceable and non-modifiable</a:t>
            </a:r>
          </a:p>
          <a:p>
            <a:pPr lvl="1"/>
            <a:r>
              <a:rPr lang="en-US" altLang="zh-CN" dirty="0"/>
              <a:t>Records can only be added to the blockchain and are immutable</a:t>
            </a:r>
          </a:p>
          <a:p>
            <a:pPr lvl="1"/>
            <a:r>
              <a:rPr lang="en-US" altLang="zh-CN" dirty="0"/>
              <a:t>Blocks are linked in a serialized order via hash links</a:t>
            </a:r>
          </a:p>
          <a:p>
            <a:r>
              <a:rPr lang="en-US" altLang="zh-CN" dirty="0"/>
              <a:t>Independent of trusted institutions</a:t>
            </a:r>
          </a:p>
          <a:p>
            <a:pPr lvl="1"/>
            <a:r>
              <a:rPr lang="en-US" altLang="zh-CN" dirty="0"/>
              <a:t>based on mathematics and cryptography</a:t>
            </a:r>
          </a:p>
          <a:p>
            <a:r>
              <a:rPr lang="en-US" altLang="zh-CN" dirty="0"/>
              <a:t>Stable consensus and resistance to double-spending</a:t>
            </a:r>
          </a:p>
          <a:p>
            <a:pPr lvl="1"/>
            <a:r>
              <a:rPr lang="en-US" altLang="zh-CN" dirty="0"/>
              <a:t>Proof of work, Byzantine fault tolerant protocol </a:t>
            </a:r>
          </a:p>
          <a:p>
            <a:r>
              <a:rPr lang="en-US" altLang="zh-CN" dirty="0"/>
              <a:t>Smart contract </a:t>
            </a:r>
          </a:p>
          <a:p>
            <a:pPr lvl="1"/>
            <a:r>
              <a:rPr lang="en-US" altLang="zh-CN" dirty="0"/>
              <a:t>Flexible contract function, complex business logic</a:t>
            </a:r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E09BE64-87C9-44EA-B959-293CBE2F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Property 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234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AAB2-73DE-44EF-9777-F3C64EC692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Data layer</a:t>
            </a:r>
          </a:p>
          <a:p>
            <a:pPr lvl="1"/>
            <a:r>
              <a:rPr lang="en-US" altLang="zh-CN" dirty="0"/>
              <a:t>The validity of data</a:t>
            </a:r>
          </a:p>
          <a:p>
            <a:pPr lvl="1"/>
            <a:r>
              <a:rPr lang="en-US" altLang="zh-CN" dirty="0"/>
              <a:t>The redundancy of data</a:t>
            </a:r>
          </a:p>
          <a:p>
            <a:r>
              <a:rPr lang="en-US" altLang="zh-CN" dirty="0"/>
              <a:t>Network layer</a:t>
            </a:r>
          </a:p>
          <a:p>
            <a:pPr lvl="1"/>
            <a:r>
              <a:rPr lang="en-US" altLang="zh-CN" dirty="0"/>
              <a:t>The propagation cost</a:t>
            </a:r>
          </a:p>
          <a:p>
            <a:pPr lvl="1"/>
            <a:r>
              <a:rPr lang="en-US" altLang="zh-CN" dirty="0"/>
              <a:t>The synchronization of network</a:t>
            </a:r>
          </a:p>
          <a:p>
            <a:r>
              <a:rPr lang="en-US" altLang="zh-CN" dirty="0"/>
              <a:t>Consensus layer</a:t>
            </a:r>
          </a:p>
          <a:p>
            <a:pPr lvl="1"/>
            <a:r>
              <a:rPr lang="en-US" altLang="zh-CN" dirty="0"/>
              <a:t>The confirmation time</a:t>
            </a:r>
          </a:p>
          <a:p>
            <a:pPr lvl="1"/>
            <a:r>
              <a:rPr lang="en-US" altLang="zh-CN" dirty="0"/>
              <a:t>The ratio of adversary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DADE-DC96-43C2-B28C-4BD71779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Property for each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54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97E005-D6BF-4811-BDE2-5FF9DF631F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Incentive layer</a:t>
            </a:r>
          </a:p>
          <a:p>
            <a:pPr lvl="1"/>
            <a:r>
              <a:rPr lang="en-US" altLang="zh-CN" dirty="0"/>
              <a:t>Negative feedback</a:t>
            </a:r>
          </a:p>
          <a:p>
            <a:pPr lvl="1"/>
            <a:r>
              <a:rPr lang="en-US" altLang="zh-CN" dirty="0"/>
              <a:t>Encourage users to obey the protocol</a:t>
            </a:r>
          </a:p>
          <a:p>
            <a:r>
              <a:rPr lang="en-US" altLang="zh-CN" dirty="0"/>
              <a:t>Contract layer</a:t>
            </a:r>
          </a:p>
          <a:p>
            <a:pPr lvl="1"/>
            <a:r>
              <a:rPr lang="en-US" altLang="zh-CN" dirty="0"/>
              <a:t>The validity of contract</a:t>
            </a:r>
          </a:p>
          <a:p>
            <a:pPr lvl="1"/>
            <a:r>
              <a:rPr lang="en-US" altLang="zh-CN" dirty="0"/>
              <a:t>The supervision</a:t>
            </a:r>
          </a:p>
          <a:p>
            <a:pPr lvl="1"/>
            <a:r>
              <a:rPr lang="en-US" altLang="zh-CN" dirty="0"/>
              <a:t>The safety</a:t>
            </a:r>
          </a:p>
          <a:p>
            <a:r>
              <a:rPr lang="en-US" altLang="zh-CN" dirty="0"/>
              <a:t>Application</a:t>
            </a:r>
          </a:p>
          <a:p>
            <a:pPr lvl="1"/>
            <a:r>
              <a:rPr lang="en-US" altLang="zh-CN" dirty="0"/>
              <a:t>The scalability of system</a:t>
            </a:r>
          </a:p>
          <a:p>
            <a:pPr lvl="1"/>
            <a:r>
              <a:rPr lang="en-US" altLang="zh-CN" dirty="0"/>
              <a:t>The performance of system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5FEF2E-E4D2-4765-A928-B59A167E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Property of each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891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EF8E13-72D3-41E3-A5B4-9BADC8FF26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History of blockchain</a:t>
            </a:r>
          </a:p>
          <a:p>
            <a:r>
              <a:rPr lang="en-US" altLang="zh-CN" dirty="0"/>
              <a:t>Definition of blockchain</a:t>
            </a:r>
          </a:p>
          <a:p>
            <a:r>
              <a:rPr lang="en-US" altLang="zh-CN" dirty="0"/>
              <a:t>Architecture of blockchain</a:t>
            </a:r>
          </a:p>
          <a:p>
            <a:r>
              <a:rPr lang="en-US" altLang="zh-CN" dirty="0"/>
              <a:t>Property requirement</a:t>
            </a:r>
          </a:p>
          <a:p>
            <a:r>
              <a:rPr lang="en-US" altLang="zh-CN" b="1" dirty="0"/>
              <a:t>Applications and Ecosystem</a:t>
            </a:r>
          </a:p>
          <a:p>
            <a:r>
              <a:rPr lang="en-US" altLang="zh-CN" dirty="0"/>
              <a:t>Key technology and challenges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48AB15-0F21-4CCF-BC77-5A618495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467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DD54286-BFCC-442B-8B95-44BFE41B73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Challenges faced by traditional business networks</a:t>
            </a:r>
          </a:p>
          <a:p>
            <a:pPr lvl="1"/>
            <a:r>
              <a:rPr lang="en-US" altLang="zh-CN" dirty="0"/>
              <a:t>Each participant has its own ledger, which changes when the transaction occurs</a:t>
            </a:r>
          </a:p>
          <a:p>
            <a:pPr lvl="1"/>
            <a:r>
              <a:rPr lang="en-US" altLang="zh-CN" dirty="0"/>
              <a:t>Additional work and intermediary costs are incurred to coordinate with different parties</a:t>
            </a:r>
          </a:p>
          <a:p>
            <a:pPr lvl="1"/>
            <a:r>
              <a:rPr lang="en-US" altLang="zh-CN" dirty="0"/>
              <a:t>The entire business network relies on one or several central systems.</a:t>
            </a:r>
          </a:p>
          <a:p>
            <a:pPr lvl="1"/>
            <a:r>
              <a:rPr lang="en-US" altLang="zh-CN" dirty="0"/>
              <a:t>The network is vulnerable once a problem occurs, including fraud, network attack or error.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4F76823-1FEB-49FA-BF7E-32BF954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need blockchain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122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5E9754-0E39-4601-ABC5-E93AAFF191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Changes in blockchain architecture</a:t>
            </a:r>
          </a:p>
          <a:p>
            <a:pPr lvl="1"/>
            <a:r>
              <a:rPr lang="en-US" altLang="zh-CN" dirty="0"/>
              <a:t>Each participant has a shared ledger, all the ledger is changed through point-to-point replication when transaction happens</a:t>
            </a:r>
          </a:p>
          <a:p>
            <a:pPr lvl="1"/>
            <a:r>
              <a:rPr lang="en-US" altLang="zh-CN" dirty="0"/>
              <a:t>Transactions are safe, authorized, verified, and immutable based on cryptographic algorithms</a:t>
            </a:r>
          </a:p>
          <a:p>
            <a:pPr lvl="1"/>
            <a:r>
              <a:rPr lang="en-US" altLang="zh-CN" dirty="0"/>
              <a:t>Transaction can only occur when the contract conditions are met</a:t>
            </a:r>
          </a:p>
          <a:p>
            <a:pPr lvl="1"/>
            <a:r>
              <a:rPr lang="en-US" altLang="zh-CN" dirty="0"/>
              <a:t>Network participants are based on consensus mechanism to ensure that transactions are mutually verified</a:t>
            </a:r>
          </a:p>
          <a:p>
            <a:pPr lvl="1"/>
            <a:r>
              <a:rPr lang="en-US" altLang="zh-CN" dirty="0"/>
              <a:t>Business network meets government regulation, compliance and audit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AC4CE7C-2842-425E-B9BC-0BD6D088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need blockchain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207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CB1DA1B-E866-4716-993B-DB9B5A8D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pic>
        <p:nvPicPr>
          <p:cNvPr id="5" name="Picture 28" descr="002">
            <a:extLst>
              <a:ext uri="{FF2B5EF4-FFF2-40B4-BE49-F238E27FC236}">
                <a16:creationId xmlns:a16="http://schemas.microsoft.com/office/drawing/2014/main" id="{DFEF1078-B560-46D5-88AF-61C288823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95" y="1829898"/>
            <a:ext cx="7768206" cy="205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BC7390C-2B44-4990-B5B2-3410EE3A9D6A}"/>
              </a:ext>
            </a:extLst>
          </p:cNvPr>
          <p:cNvSpPr/>
          <p:nvPr/>
        </p:nvSpPr>
        <p:spPr>
          <a:xfrm>
            <a:off x="1668422" y="2497399"/>
            <a:ext cx="58071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Blockchain provides decentralized, immutable, safe and reliable features without the trusted third-party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下箭头 26">
            <a:extLst>
              <a:ext uri="{FF2B5EF4-FFF2-40B4-BE49-F238E27FC236}">
                <a16:creationId xmlns:a16="http://schemas.microsoft.com/office/drawing/2014/main" id="{66B4313B-5778-4A8F-842F-267BF0CD9CDE}"/>
              </a:ext>
            </a:extLst>
          </p:cNvPr>
          <p:cNvSpPr/>
          <p:nvPr/>
        </p:nvSpPr>
        <p:spPr>
          <a:xfrm>
            <a:off x="4319970" y="3872786"/>
            <a:ext cx="504056" cy="79208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31">
            <a:extLst>
              <a:ext uri="{FF2B5EF4-FFF2-40B4-BE49-F238E27FC236}">
                <a16:creationId xmlns:a16="http://schemas.microsoft.com/office/drawing/2014/main" id="{92521EF0-CD9D-4394-A827-0FA9DD6D3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2910" y="4899573"/>
            <a:ext cx="7418175" cy="9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All applications that directly or indirectly depend on the third-party guarantee trust agency may benefit from blockchain technology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13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D9FCED-0854-45E0-9356-F017B766DB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Economy and finance</a:t>
            </a:r>
          </a:p>
          <a:p>
            <a:r>
              <a:rPr lang="en-US" altLang="zh-CN" dirty="0"/>
              <a:t>Credit</a:t>
            </a:r>
          </a:p>
          <a:p>
            <a:r>
              <a:rPr lang="en-US" altLang="zh-CN" dirty="0"/>
              <a:t>Medical treatment</a:t>
            </a:r>
          </a:p>
          <a:p>
            <a:r>
              <a:rPr lang="en-US" altLang="zh-CN" dirty="0"/>
              <a:t>Energy</a:t>
            </a:r>
          </a:p>
          <a:p>
            <a:r>
              <a:rPr lang="en-US" altLang="zh-CN" dirty="0"/>
              <a:t>Smart City/Internet of Things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BD015D-D176-4F36-A4B3-A8808630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157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01164A-68B7-4D7D-A588-1AE34DE6BC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dirty="0"/>
              <a:t>Hyperledger</a:t>
            </a:r>
          </a:p>
          <a:p>
            <a:r>
              <a:rPr lang="en-US" altLang="zh-CN" sz="2000" dirty="0"/>
              <a:t>BCOS</a:t>
            </a:r>
          </a:p>
          <a:p>
            <a:r>
              <a:rPr lang="en-US" altLang="zh-CN" sz="2000" dirty="0"/>
              <a:t>Corda</a:t>
            </a:r>
          </a:p>
          <a:p>
            <a:r>
              <a:rPr lang="en-US" altLang="zh-CN" sz="2000" dirty="0"/>
              <a:t>Quorum</a:t>
            </a:r>
          </a:p>
          <a:p>
            <a:r>
              <a:rPr lang="en-US" altLang="zh-CN" sz="2000" dirty="0"/>
              <a:t>Ripple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81B55E-2D77-4D29-8725-FADDE910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 Ecosystem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9656A0-35B0-4C99-BCE9-C5C924D7F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48" y="3140285"/>
            <a:ext cx="6956139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45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23C72E1-DC7A-4DA0-A5C6-65325226A27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90463037"/>
              </p:ext>
            </p:extLst>
          </p:nvPr>
        </p:nvGraphicFramePr>
        <p:xfrm>
          <a:off x="283721" y="1962762"/>
          <a:ext cx="8792767" cy="3512055"/>
        </p:xfrm>
        <a:graphic>
          <a:graphicData uri="http://schemas.openxmlformats.org/drawingml/2006/table">
            <a:tbl>
              <a:tblPr/>
              <a:tblGrid>
                <a:gridCol w="1041797">
                  <a:extLst>
                    <a:ext uri="{9D8B030D-6E8A-4147-A177-3AD203B41FA5}">
                      <a16:colId xmlns:a16="http://schemas.microsoft.com/office/drawing/2014/main" val="4226955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714902120"/>
                    </a:ext>
                  </a:extLst>
                </a:gridCol>
                <a:gridCol w="1902619">
                  <a:extLst>
                    <a:ext uri="{9D8B030D-6E8A-4147-A177-3AD203B41FA5}">
                      <a16:colId xmlns:a16="http://schemas.microsoft.com/office/drawing/2014/main" val="2635878631"/>
                    </a:ext>
                  </a:extLst>
                </a:gridCol>
                <a:gridCol w="1641872">
                  <a:extLst>
                    <a:ext uri="{9D8B030D-6E8A-4147-A177-3AD203B41FA5}">
                      <a16:colId xmlns:a16="http://schemas.microsoft.com/office/drawing/2014/main" val="3369241585"/>
                    </a:ext>
                  </a:extLst>
                </a:gridCol>
                <a:gridCol w="2225279">
                  <a:extLst>
                    <a:ext uri="{9D8B030D-6E8A-4147-A177-3AD203B41FA5}">
                      <a16:colId xmlns:a16="http://schemas.microsoft.com/office/drawing/2014/main" val="3740418130"/>
                    </a:ext>
                  </a:extLst>
                </a:gridCol>
              </a:tblGrid>
              <a:tr h="579496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</a:rPr>
                        <a:t>Bitcoin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</a:rPr>
                        <a:t>Ethereum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</a:rPr>
                        <a:t>Ripple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</a:rPr>
                        <a:t>HyperLedger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244727"/>
                  </a:ext>
                </a:extLst>
              </a:tr>
              <a:tr h="1510416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Architecture design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cryptocurrency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smart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contract (weak)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no Turing complete smart contract development language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cryptocurrency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smart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contract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Turing complete smart contract development language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cryptocurrency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specific application 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no support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for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smart contract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General platform based on smart contract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Pluggable consensus algorithm framework 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Build cryptocurrency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Wide business application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01267"/>
                  </a:ext>
                </a:extLst>
              </a:tr>
              <a:tr h="1422143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Blockchain support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Public blockchain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Permissionless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Public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ledger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Anonymity 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Non auditability 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Public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blockchain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Permissionless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Public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ledger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Anonymity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Non auditability 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Consortium blockchain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Permissioned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Privacy of financial institute’s transactions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Consortium blockchain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Permissioned 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Encrypted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ledger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Strong identity authentication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Strong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privacy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Audictability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057945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6FB3F701-34E6-4BD8-A2DB-BC23F9C0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+mj-lt"/>
                <a:ea typeface="+mj-ea"/>
              </a:rPr>
              <a:t>Blockchain Platform Comparison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47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09595D-2416-4077-AA22-B26D012EA2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Privacy in electronic age</a:t>
            </a:r>
          </a:p>
          <a:p>
            <a:r>
              <a:rPr lang="en-US" altLang="zh-CN" dirty="0"/>
              <a:t>Individuals reveal their identity when and only when desired</a:t>
            </a:r>
          </a:p>
          <a:p>
            <a:r>
              <a:rPr lang="en-US" altLang="zh-CN" dirty="0"/>
              <a:t>Only intended individuals can get information</a:t>
            </a:r>
          </a:p>
          <a:p>
            <a:r>
              <a:rPr lang="en-US" altLang="zh-CN" dirty="0"/>
              <a:t>Defend privacy in electronic age using</a:t>
            </a:r>
          </a:p>
          <a:p>
            <a:pPr lvl="1"/>
            <a:r>
              <a:rPr lang="en-US" altLang="zh-CN" dirty="0"/>
              <a:t>Cryptography</a:t>
            </a:r>
          </a:p>
          <a:p>
            <a:pPr lvl="1"/>
            <a:r>
              <a:rPr lang="en-US" altLang="zh-CN" dirty="0"/>
              <a:t>Anonymous mail forwarding systems</a:t>
            </a:r>
          </a:p>
          <a:p>
            <a:pPr lvl="1"/>
            <a:r>
              <a:rPr lang="en-US" altLang="zh-CN" dirty="0"/>
              <a:t>Digital signatures</a:t>
            </a:r>
          </a:p>
          <a:p>
            <a:pPr lvl="1"/>
            <a:r>
              <a:rPr lang="en-US" altLang="zh-CN" dirty="0"/>
              <a:t>Electronic money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8C52DF-5E39-4F0B-A808-872DD57B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</a:t>
            </a:r>
            <a:r>
              <a:rPr lang="en-US" altLang="zh-CN" dirty="0" err="1"/>
              <a:t>Cypherpunk’s</a:t>
            </a:r>
            <a:r>
              <a:rPr lang="en-US" altLang="zh-CN" dirty="0"/>
              <a:t> Manifesto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85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C47EEDC-95BB-4E2A-8333-381D79E7C6C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71993403"/>
              </p:ext>
            </p:extLst>
          </p:nvPr>
        </p:nvGraphicFramePr>
        <p:xfrm>
          <a:off x="340276" y="1803371"/>
          <a:ext cx="8679657" cy="4182619"/>
        </p:xfrm>
        <a:graphic>
          <a:graphicData uri="http://schemas.openxmlformats.org/drawingml/2006/table">
            <a:tbl>
              <a:tblPr/>
              <a:tblGrid>
                <a:gridCol w="1646635">
                  <a:extLst>
                    <a:ext uri="{9D8B030D-6E8A-4147-A177-3AD203B41FA5}">
                      <a16:colId xmlns:a16="http://schemas.microsoft.com/office/drawing/2014/main" val="2744044786"/>
                    </a:ext>
                  </a:extLst>
                </a:gridCol>
                <a:gridCol w="1646634">
                  <a:extLst>
                    <a:ext uri="{9D8B030D-6E8A-4147-A177-3AD203B41FA5}">
                      <a16:colId xmlns:a16="http://schemas.microsoft.com/office/drawing/2014/main" val="3605545201"/>
                    </a:ext>
                  </a:extLst>
                </a:gridCol>
                <a:gridCol w="1646635">
                  <a:extLst>
                    <a:ext uri="{9D8B030D-6E8A-4147-A177-3AD203B41FA5}">
                      <a16:colId xmlns:a16="http://schemas.microsoft.com/office/drawing/2014/main" val="2751029458"/>
                    </a:ext>
                  </a:extLst>
                </a:gridCol>
                <a:gridCol w="1646634">
                  <a:extLst>
                    <a:ext uri="{9D8B030D-6E8A-4147-A177-3AD203B41FA5}">
                      <a16:colId xmlns:a16="http://schemas.microsoft.com/office/drawing/2014/main" val="624783301"/>
                    </a:ext>
                  </a:extLst>
                </a:gridCol>
                <a:gridCol w="2093119">
                  <a:extLst>
                    <a:ext uri="{9D8B030D-6E8A-4147-A177-3AD203B41FA5}">
                      <a16:colId xmlns:a16="http://schemas.microsoft.com/office/drawing/2014/main" val="321545215"/>
                    </a:ext>
                  </a:extLst>
                </a:gridCol>
              </a:tblGrid>
              <a:tr h="496931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</a:rPr>
                        <a:t>Bitcoin</a:t>
                      </a: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</a:rPr>
                        <a:t>Ethereum</a:t>
                      </a: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</a:rPr>
                        <a:t>Ripple</a:t>
                      </a: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</a:rPr>
                        <a:t>HyperLedger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18224"/>
                  </a:ext>
                </a:extLst>
              </a:tr>
              <a:tr h="1956898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Consensus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Proof of Work: computation power consumption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Proof of Work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：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memory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consumption</a:t>
                      </a: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RPCA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PBFT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：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pluggable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consensus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framework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Support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classic PBFT, batch PBFT, SIEVE,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Noops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40804"/>
                  </a:ext>
                </a:extLst>
              </a:tr>
              <a:tr h="900148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Block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Latency</a:t>
                      </a: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 minutes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15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seconds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3-6 seconds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03436"/>
                  </a:ext>
                </a:extLst>
              </a:tr>
              <a:tr h="828642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Throughput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7 TPS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Hundreds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Thousands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Thousands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9" marR="68579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4654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B5FCE950-D729-497A-9BF9-5BF6AC92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+mj-lt"/>
                <a:ea typeface="+mj-ea"/>
              </a:rPr>
              <a:t>Blockchain Platform Comparison</a:t>
            </a:r>
            <a:endParaRPr lang="zh-CN" altLang="en-US" dirty="0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0439E0AF-B235-429B-B54A-53587D678AF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509094" y="3241477"/>
            <a:ext cx="578644" cy="953690"/>
            <a:chOff x="1758025" y="5566081"/>
            <a:chExt cx="560293" cy="760973"/>
          </a:xfrm>
        </p:grpSpPr>
        <p:sp>
          <p:nvSpPr>
            <p:cNvPr id="6" name="矩形 7">
              <a:extLst>
                <a:ext uri="{FF2B5EF4-FFF2-40B4-BE49-F238E27FC236}">
                  <a16:creationId xmlns:a16="http://schemas.microsoft.com/office/drawing/2014/main" id="{12D2F1E2-6157-477F-9D22-D1DA94112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025" y="6166903"/>
              <a:ext cx="206188" cy="1601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50" b="0" i="0" u="none" strike="noStrike" kern="1200" cap="none" spc="0" normalizeH="0" baseline="0" noProof="0">
                <a:ln>
                  <a:noFill/>
                </a:ln>
                <a:solidFill>
                  <a:srgbClr val="B5B5B6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7" name="矩形 8">
              <a:extLst>
                <a:ext uri="{FF2B5EF4-FFF2-40B4-BE49-F238E27FC236}">
                  <a16:creationId xmlns:a16="http://schemas.microsoft.com/office/drawing/2014/main" id="{3DF85D75-873D-43E8-AAFF-4E5B3028C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025" y="5873122"/>
              <a:ext cx="206188" cy="160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50" b="0" i="0" u="none" strike="noStrike" kern="1200" cap="none" spc="0" normalizeH="0" baseline="0" noProof="0">
                <a:ln>
                  <a:noFill/>
                </a:ln>
                <a:solidFill>
                  <a:srgbClr val="B5B5B6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cxnSp>
          <p:nvCxnSpPr>
            <p:cNvPr id="8" name="直接连接符 9">
              <a:extLst>
                <a:ext uri="{FF2B5EF4-FFF2-40B4-BE49-F238E27FC236}">
                  <a16:creationId xmlns:a16="http://schemas.microsoft.com/office/drawing/2014/main" id="{5DFCEF8F-04D9-4E7F-A7DB-CD0C3B7A85BD}"/>
                </a:ext>
              </a:extLst>
            </p:cNvPr>
            <p:cNvCxnSpPr>
              <a:stCxn id="6" idx="0"/>
              <a:endCxn id="7" idx="2"/>
            </p:cNvCxnSpPr>
            <p:nvPr/>
          </p:nvCxnSpPr>
          <p:spPr bwMode="auto">
            <a:xfrm flipV="1">
              <a:off x="1858324" y="6023045"/>
              <a:ext cx="0" cy="1330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11">
              <a:extLst>
                <a:ext uri="{FF2B5EF4-FFF2-40B4-BE49-F238E27FC236}">
                  <a16:creationId xmlns:a16="http://schemas.microsoft.com/office/drawing/2014/main" id="{595352B8-D85E-45EC-92E5-FAC9D1ED6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025" y="5566081"/>
              <a:ext cx="206188" cy="160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50" b="0" i="0" u="none" strike="noStrike" kern="1200" cap="none" spc="0" normalizeH="0" baseline="0" noProof="0">
                <a:ln>
                  <a:noFill/>
                </a:ln>
                <a:solidFill>
                  <a:srgbClr val="B5B5B6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10" name="矩形 12">
              <a:extLst>
                <a:ext uri="{FF2B5EF4-FFF2-40B4-BE49-F238E27FC236}">
                  <a16:creationId xmlns:a16="http://schemas.microsoft.com/office/drawing/2014/main" id="{8F2D0378-62A2-4A24-A49A-6C2F2BF41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130" y="5873122"/>
              <a:ext cx="206188" cy="1601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50" b="0" i="0" u="none" strike="noStrike" kern="1200" cap="none" spc="0" normalizeH="0" baseline="0" noProof="0">
                <a:ln>
                  <a:noFill/>
                </a:ln>
                <a:solidFill>
                  <a:srgbClr val="B5B5B6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cxnSp>
          <p:nvCxnSpPr>
            <p:cNvPr id="11" name="直接连接符 13">
              <a:extLst>
                <a:ext uri="{FF2B5EF4-FFF2-40B4-BE49-F238E27FC236}">
                  <a16:creationId xmlns:a16="http://schemas.microsoft.com/office/drawing/2014/main" id="{16CCFFA8-8B7B-4D5F-AA4C-20C2882A949B}"/>
                </a:ext>
              </a:extLst>
            </p:cNvPr>
            <p:cNvCxnSpPr>
              <a:stCxn id="7" idx="0"/>
              <a:endCxn id="9" idx="2"/>
            </p:cNvCxnSpPr>
            <p:nvPr/>
          </p:nvCxnSpPr>
          <p:spPr bwMode="auto">
            <a:xfrm flipV="1">
              <a:off x="1858324" y="5716185"/>
              <a:ext cx="0" cy="1463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21">
              <a:extLst>
                <a:ext uri="{FF2B5EF4-FFF2-40B4-BE49-F238E27FC236}">
                  <a16:creationId xmlns:a16="http://schemas.microsoft.com/office/drawing/2014/main" id="{E97F9C04-718F-488A-BDEA-5F7C5DC3223F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 bwMode="auto">
            <a:xfrm>
              <a:off x="1962082" y="5942293"/>
              <a:ext cx="14756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17">
            <a:extLst>
              <a:ext uri="{FF2B5EF4-FFF2-40B4-BE49-F238E27FC236}">
                <a16:creationId xmlns:a16="http://schemas.microsoft.com/office/drawing/2014/main" id="{DA19727B-24F5-4D6E-817F-373A2926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08" y="3188248"/>
            <a:ext cx="86796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>
            <a:extLst>
              <a:ext uri="{FF2B5EF4-FFF2-40B4-BE49-F238E27FC236}">
                <a16:creationId xmlns:a16="http://schemas.microsoft.com/office/drawing/2014/main" id="{D4FC4DAD-0C61-43E9-8812-40BB9FB7C5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20" y="3296451"/>
            <a:ext cx="887015" cy="66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>
            <a:extLst>
              <a:ext uri="{FF2B5EF4-FFF2-40B4-BE49-F238E27FC236}">
                <a16:creationId xmlns:a16="http://schemas.microsoft.com/office/drawing/2014/main" id="{9B740648-1697-4D9A-B0F1-593F1FD538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070" y="3401616"/>
            <a:ext cx="1051322" cy="606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5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9A493CF-A1F8-492F-ACA6-C094A829391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89817502"/>
              </p:ext>
            </p:extLst>
          </p:nvPr>
        </p:nvGraphicFramePr>
        <p:xfrm>
          <a:off x="291692" y="1761426"/>
          <a:ext cx="8776825" cy="4460976"/>
        </p:xfrm>
        <a:graphic>
          <a:graphicData uri="http://schemas.openxmlformats.org/drawingml/2006/table">
            <a:tbl>
              <a:tblPr/>
              <a:tblGrid>
                <a:gridCol w="1347384">
                  <a:extLst>
                    <a:ext uri="{9D8B030D-6E8A-4147-A177-3AD203B41FA5}">
                      <a16:colId xmlns:a16="http://schemas.microsoft.com/office/drawing/2014/main" val="2368042470"/>
                    </a:ext>
                  </a:extLst>
                </a:gridCol>
                <a:gridCol w="1952430">
                  <a:extLst>
                    <a:ext uri="{9D8B030D-6E8A-4147-A177-3AD203B41FA5}">
                      <a16:colId xmlns:a16="http://schemas.microsoft.com/office/drawing/2014/main" val="2690055394"/>
                    </a:ext>
                  </a:extLst>
                </a:gridCol>
                <a:gridCol w="2308412">
                  <a:extLst>
                    <a:ext uri="{9D8B030D-6E8A-4147-A177-3AD203B41FA5}">
                      <a16:colId xmlns:a16="http://schemas.microsoft.com/office/drawing/2014/main" val="615592912"/>
                    </a:ext>
                  </a:extLst>
                </a:gridCol>
                <a:gridCol w="1796917">
                  <a:extLst>
                    <a:ext uri="{9D8B030D-6E8A-4147-A177-3AD203B41FA5}">
                      <a16:colId xmlns:a16="http://schemas.microsoft.com/office/drawing/2014/main" val="3311899220"/>
                    </a:ext>
                  </a:extLst>
                </a:gridCol>
                <a:gridCol w="1371682">
                  <a:extLst>
                    <a:ext uri="{9D8B030D-6E8A-4147-A177-3AD203B41FA5}">
                      <a16:colId xmlns:a16="http://schemas.microsoft.com/office/drawing/2014/main" val="3829024168"/>
                    </a:ext>
                  </a:extLst>
                </a:gridCol>
              </a:tblGrid>
              <a:tr h="53846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</a:rPr>
                        <a:t>Bitcoin</a:t>
                      </a: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</a:rPr>
                        <a:t>Ethereum</a:t>
                      </a: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</a:rPr>
                        <a:t>Ripple</a:t>
                      </a: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</a:rPr>
                        <a:t>HyperLedger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553702"/>
                  </a:ext>
                </a:extLst>
              </a:tr>
              <a:tr h="311531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Network fault tolerance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49%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fault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49%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fault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(n-1)/5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fault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f/(3f+1)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fault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491146"/>
                  </a:ext>
                </a:extLst>
              </a:tr>
              <a:tr h="311531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Network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bandwidth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requirements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high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high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67231"/>
                  </a:ext>
                </a:extLst>
              </a:tr>
              <a:tr h="1109157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Network topology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avoid fork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avoid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fork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No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fork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283653"/>
                  </a:ext>
                </a:extLst>
              </a:tr>
              <a:tr h="1046046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Consumption  of computing resource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CPU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intensive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dedicated hardware acceleration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Memory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intensive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dedicated hardware acceleration</a:t>
                      </a: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Few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CPU</a:t>
                      </a: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Few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CPU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7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086411"/>
                  </a:ext>
                </a:extLst>
              </a:tr>
              <a:tr h="715716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New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node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dynamic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Download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and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verify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full ledger</a:t>
                      </a: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2" marR="68572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69505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4CA28B39-459D-4B12-BFD3-AFCADE1F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+mj-lt"/>
                <a:ea typeface="+mj-ea"/>
              </a:rPr>
              <a:t>Blockchain Platform Comparison</a:t>
            </a:r>
            <a:endParaRPr lang="zh-CN" alt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1B2A9F7-30DE-4155-889F-0AC1C1D52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260" y="3429000"/>
            <a:ext cx="1177529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83CCDBB-41FF-49C3-8124-C497109FB8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716" y="3621731"/>
            <a:ext cx="1198960" cy="48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665D15EB-E04C-49B7-9453-2FF5104687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924" y="3420421"/>
            <a:ext cx="571500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992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EF8E13-72D3-41E3-A5B4-9BADC8FF26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History of blockchain</a:t>
            </a:r>
          </a:p>
          <a:p>
            <a:r>
              <a:rPr lang="en-US" altLang="zh-CN" dirty="0"/>
              <a:t>Definition of blockchain</a:t>
            </a:r>
          </a:p>
          <a:p>
            <a:r>
              <a:rPr lang="en-US" altLang="zh-CN" dirty="0"/>
              <a:t>Architecture of blockchain</a:t>
            </a:r>
          </a:p>
          <a:p>
            <a:r>
              <a:rPr lang="en-US" altLang="zh-CN" dirty="0"/>
              <a:t>Property requirement</a:t>
            </a:r>
          </a:p>
          <a:p>
            <a:r>
              <a:rPr lang="en-US" altLang="zh-CN" dirty="0"/>
              <a:t>Applications and Ecosystem</a:t>
            </a:r>
          </a:p>
          <a:p>
            <a:r>
              <a:rPr lang="en-US" altLang="zh-CN" b="1" dirty="0"/>
              <a:t>Key technology and challenges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48AB15-0F21-4CCF-BC77-5A618495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83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4E379A4-8B6A-454E-97A8-CD0C685C3E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Information Security</a:t>
            </a:r>
          </a:p>
          <a:p>
            <a:pPr lvl="1"/>
            <a:r>
              <a:rPr lang="en-US" altLang="zh-CN" dirty="0"/>
              <a:t>Information Encryption</a:t>
            </a:r>
          </a:p>
          <a:p>
            <a:pPr lvl="1"/>
            <a:r>
              <a:rPr lang="en-US" altLang="zh-CN" dirty="0"/>
              <a:t>Privacy protection</a:t>
            </a:r>
          </a:p>
          <a:p>
            <a:pPr lvl="1"/>
            <a:r>
              <a:rPr lang="en-US" altLang="zh-CN" dirty="0"/>
              <a:t>Consensus security</a:t>
            </a:r>
          </a:p>
          <a:p>
            <a:pPr lvl="1"/>
            <a:r>
              <a:rPr lang="en-US" altLang="zh-CN" dirty="0"/>
              <a:t>Account security</a:t>
            </a:r>
          </a:p>
          <a:p>
            <a:pPr lvl="1"/>
            <a:r>
              <a:rPr lang="en-US" altLang="zh-CN" dirty="0"/>
              <a:t>Identity authentication</a:t>
            </a:r>
          </a:p>
          <a:p>
            <a:pPr lvl="1"/>
            <a:r>
              <a:rPr lang="en-US" altLang="zh-CN" dirty="0"/>
              <a:t>Access control</a:t>
            </a:r>
          </a:p>
          <a:p>
            <a:r>
              <a:rPr lang="en-US" altLang="zh-CN" dirty="0"/>
              <a:t>Game theory</a:t>
            </a:r>
          </a:p>
          <a:p>
            <a:pPr lvl="1"/>
            <a:r>
              <a:rPr lang="en-US" altLang="zh-CN" dirty="0"/>
              <a:t>Nash equilibrium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DFCE37E-045E-4B3E-9517-2EB82CDA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Technology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211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B9050B-D95D-4DD2-B760-624330274C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High-performance computing and communications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Improve transaction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 storage and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Optimize the data structure and I/O of the blockchain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9F9265F-D33E-4B6D-8541-14F29074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Technology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6549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614E167-B1A0-4AEB-AB4D-2D174C2A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Cryptography Application in Blockchain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B737936-AE86-40D1-91F7-63DF92582DE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93712" y="2051132"/>
            <a:ext cx="8372475" cy="29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38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FE3689-138B-454E-9293-5C1B9F5369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56086" y="1838078"/>
            <a:ext cx="3833296" cy="4278894"/>
          </a:xfrm>
        </p:spPr>
        <p:txBody>
          <a:bodyPr/>
          <a:lstStyle/>
          <a:p>
            <a:r>
              <a:rPr lang="en-US" altLang="zh-CN" dirty="0"/>
              <a:t>Oblivious Transfer</a:t>
            </a:r>
          </a:p>
          <a:p>
            <a:r>
              <a:rPr lang="en-US" altLang="zh-CN" dirty="0"/>
              <a:t>Oblivious RAM</a:t>
            </a:r>
          </a:p>
          <a:p>
            <a:r>
              <a:rPr lang="en-US" altLang="zh-CN" dirty="0"/>
              <a:t>Proof of Retrievability</a:t>
            </a:r>
          </a:p>
          <a:p>
            <a:r>
              <a:rPr lang="en-US" altLang="zh-CN" dirty="0"/>
              <a:t>Post-quantum cryptography</a:t>
            </a:r>
          </a:p>
          <a:p>
            <a:r>
              <a:rPr lang="en-US" altLang="zh-CN" dirty="0"/>
              <a:t>Lightweight cryptography</a:t>
            </a:r>
          </a:p>
          <a:p>
            <a:r>
              <a:rPr lang="en-US" altLang="zh-CN" dirty="0"/>
              <a:t>Verifiable random function</a:t>
            </a:r>
          </a:p>
          <a:p>
            <a:r>
              <a:rPr lang="en-US" altLang="zh-CN" dirty="0"/>
              <a:t>Obfuscation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A3CCAE-DDB5-4791-B4F7-933D503A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Used Cryptographic Primitives in Blockchain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E0D6F628-4995-4E1D-9857-CA163FD51048}"/>
              </a:ext>
            </a:extLst>
          </p:cNvPr>
          <p:cNvSpPr txBox="1">
            <a:spLocks/>
          </p:cNvSpPr>
          <p:nvPr/>
        </p:nvSpPr>
        <p:spPr>
          <a:xfrm>
            <a:off x="646425" y="1838078"/>
            <a:ext cx="3833296" cy="4218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Digital signature</a:t>
            </a:r>
          </a:p>
          <a:p>
            <a:r>
              <a:rPr lang="en-US" altLang="zh-CN" dirty="0"/>
              <a:t>Zero-knowledge proofs</a:t>
            </a:r>
          </a:p>
          <a:p>
            <a:r>
              <a:rPr lang="en-US" altLang="zh-CN" dirty="0"/>
              <a:t>Access control</a:t>
            </a:r>
          </a:p>
          <a:p>
            <a:r>
              <a:rPr lang="en-US" altLang="zh-CN" dirty="0"/>
              <a:t>Encryption scheme</a:t>
            </a:r>
          </a:p>
          <a:p>
            <a:r>
              <a:rPr lang="en-US" altLang="zh-CN" dirty="0"/>
              <a:t>Secure Multiparty Computation</a:t>
            </a:r>
          </a:p>
          <a:p>
            <a:r>
              <a:rPr lang="en-US" altLang="zh-CN" dirty="0"/>
              <a:t>Secret Sharing</a:t>
            </a:r>
          </a:p>
          <a:p>
            <a:r>
              <a:rPr lang="en-US" altLang="zh-CN" dirty="0"/>
              <a:t>Commitment Scheme</a:t>
            </a:r>
          </a:p>
          <a:p>
            <a:r>
              <a:rPr lang="en-US" altLang="zh-CN" dirty="0"/>
              <a:t>Accumulator</a:t>
            </a:r>
          </a:p>
        </p:txBody>
      </p:sp>
    </p:spTree>
    <p:extLst>
      <p:ext uri="{BB962C8B-B14F-4D97-AF65-F5344CB8AC3E}">
        <p14:creationId xmlns:p14="http://schemas.microsoft.com/office/powerpoint/2010/main" val="4113245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7DC7ACB-9FBB-4881-B4D3-C17EE5CA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Digital Signature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3320C3-FDC0-4DC9-AF2C-A962CE733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3" t="3428" r="3329" b="3165"/>
          <a:stretch/>
        </p:blipFill>
        <p:spPr>
          <a:xfrm>
            <a:off x="3766655" y="1719743"/>
            <a:ext cx="4379055" cy="23791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5052F5-499B-4950-A407-F1B9AE743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9"/>
          <a:stretch/>
        </p:blipFill>
        <p:spPr>
          <a:xfrm>
            <a:off x="3682764" y="4338197"/>
            <a:ext cx="4546836" cy="20789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3500E69-DF66-49D9-AA9B-7040F686B731}"/>
              </a:ext>
            </a:extLst>
          </p:cNvPr>
          <p:cNvSpPr txBox="1"/>
          <p:nvPr/>
        </p:nvSpPr>
        <p:spPr>
          <a:xfrm>
            <a:off x="494024" y="2674100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Signing process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35C91B-7865-4685-A991-C7C9A37356AB}"/>
              </a:ext>
            </a:extLst>
          </p:cNvPr>
          <p:cNvSpPr txBox="1"/>
          <p:nvPr/>
        </p:nvSpPr>
        <p:spPr>
          <a:xfrm>
            <a:off x="494024" y="4977550"/>
            <a:ext cx="2066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Verifying process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12350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2C1333-ED26-4226-8C4C-7C725D1A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Zero-Knowledge Proof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0382BD-E1B1-4A0A-AC27-33E774A2C3B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62582" y="2349341"/>
            <a:ext cx="6018835" cy="32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530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572ECF-B2F2-4071-B8C2-9E1DCB58342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17046" y="1884738"/>
            <a:ext cx="6309907" cy="4523624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E5E60C0-81AD-435F-9882-82BE4BE6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 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49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1ACDE3-B16A-4F1A-8BE5-27623D2D21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World’s First Digital Cash Payment (in 1994)</a:t>
            </a:r>
          </a:p>
          <a:p>
            <a:r>
              <a:rPr lang="en-US" altLang="zh-CN" dirty="0"/>
              <a:t>Applied in several merchant</a:t>
            </a:r>
          </a:p>
          <a:p>
            <a:pPr lvl="1"/>
            <a:r>
              <a:rPr lang="en-US" altLang="zh-CN" dirty="0"/>
              <a:t>Several banks</a:t>
            </a:r>
          </a:p>
          <a:p>
            <a:pPr lvl="1"/>
            <a:r>
              <a:rPr lang="en-US" altLang="zh-CN" dirty="0"/>
              <a:t>Windows 95 (failed)</a:t>
            </a:r>
          </a:p>
          <a:p>
            <a:r>
              <a:rPr lang="en-US" altLang="zh-CN" dirty="0"/>
              <a:t>The first time people know that digital data has value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015956-DBAD-43E1-A14A-B4685EC5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DigiCash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402D53-CD52-4770-9F49-8EEA2B6A9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146427"/>
            <a:ext cx="3029351" cy="19872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F4C329-A3BB-4D16-B6C6-AC18F4620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606" y="4146427"/>
            <a:ext cx="3711369" cy="203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407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C9F1C67-2D10-4088-A8D0-2AAC9CB2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Secure Multi-party Computation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C5B021-BC44-4D94-83E8-3D82AC4D61A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21013" y="2170744"/>
            <a:ext cx="5901974" cy="37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43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BBEDB0F-B995-455C-BA1C-0E75FC3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Secret Sharing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95CD5E-ED4D-4BDD-AFED-B571D9FF815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04718" y="2538146"/>
            <a:ext cx="5334563" cy="236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14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4A2AC49-CA6C-48CA-A2C2-0D6D880E4A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Consensus</a:t>
            </a:r>
          </a:p>
          <a:p>
            <a:pPr lvl="1"/>
            <a:r>
              <a:rPr lang="en-US" altLang="zh-CN" dirty="0"/>
              <a:t>Safety</a:t>
            </a:r>
          </a:p>
          <a:p>
            <a:pPr lvl="1"/>
            <a:r>
              <a:rPr lang="en-US" altLang="zh-CN" dirty="0"/>
              <a:t>Robustness</a:t>
            </a:r>
          </a:p>
          <a:p>
            <a:pPr lvl="1"/>
            <a:r>
              <a:rPr lang="en-US" altLang="zh-CN" dirty="0"/>
              <a:t>Effective</a:t>
            </a:r>
          </a:p>
          <a:p>
            <a:endParaRPr lang="en-US" altLang="zh-CN" dirty="0"/>
          </a:p>
          <a:p>
            <a:r>
              <a:rPr lang="en-US" altLang="zh-CN" dirty="0"/>
              <a:t>Proof of work</a:t>
            </a:r>
          </a:p>
          <a:p>
            <a:r>
              <a:rPr lang="en-US" altLang="zh-CN" dirty="0"/>
              <a:t>Proof of stake</a:t>
            </a:r>
          </a:p>
          <a:p>
            <a:r>
              <a:rPr lang="en-US" altLang="zh-CN" dirty="0"/>
              <a:t>Practical Byzantine fault tolerance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81EF644-EE24-4422-B14C-1F0F2790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901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9AFE1E4-26EB-4C94-AAE2-E07F48BD6E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The scalability and efficiency</a:t>
            </a:r>
          </a:p>
          <a:p>
            <a:pPr lvl="1"/>
            <a:r>
              <a:rPr lang="en-US" altLang="zh-CN" dirty="0"/>
              <a:t>Side-chain protocol/cross-chain communication</a:t>
            </a:r>
          </a:p>
          <a:p>
            <a:pPr lvl="1"/>
            <a:r>
              <a:rPr lang="en-US" altLang="zh-CN" dirty="0"/>
              <a:t>Lightning Network, Raiden Network</a:t>
            </a:r>
          </a:p>
          <a:p>
            <a:pPr lvl="1"/>
            <a:r>
              <a:rPr lang="en-US" altLang="zh-CN" dirty="0"/>
              <a:t>On-chain/off-chain intercommunication mechanism</a:t>
            </a:r>
          </a:p>
          <a:p>
            <a:r>
              <a:rPr lang="en-US" altLang="zh-CN" dirty="0"/>
              <a:t>Security analysis of theoretical model</a:t>
            </a:r>
          </a:p>
          <a:p>
            <a:r>
              <a:rPr lang="en-US" altLang="zh-CN" dirty="0"/>
              <a:t>Attacks on existing blockchain systems/platforms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A97AEA3-F723-48A6-BF63-3F56F1A8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784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Thank you</a:t>
            </a:r>
            <a:r>
              <a:rPr lang="zh-CN" altLang="en-US" dirty="0">
                <a:latin typeface="+mn-ea"/>
                <a:ea typeface="+mn-ea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A37841-33F8-4E77-8F1F-C6B2B8CE89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Blind Signatures for untraceable payments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Bank will sign the e-cash without knowing the owner</a:t>
            </a:r>
          </a:p>
          <a:p>
            <a:r>
              <a:rPr lang="en-US" altLang="zh-CN" dirty="0"/>
              <a:t>Merchant can verify the validity through the signature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38BF-AE86-488A-8193-F180291E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DigiCash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8E099D4-4E6F-4A67-ACB2-65C299C2B7C2}"/>
              </a:ext>
            </a:extLst>
          </p:cNvPr>
          <p:cNvSpPr/>
          <p:nvPr/>
        </p:nvSpPr>
        <p:spPr>
          <a:xfrm>
            <a:off x="2499920" y="2766272"/>
            <a:ext cx="411061" cy="394284"/>
          </a:xfrm>
          <a:prstGeom prst="roundRect">
            <a:avLst>
              <a:gd name="adj" fmla="val 14103"/>
            </a:avLst>
          </a:prstGeom>
          <a:solidFill>
            <a:srgbClr val="7FB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6087B41-38A8-4800-B580-DB239CF2B55B}"/>
              </a:ext>
            </a:extLst>
          </p:cNvPr>
          <p:cNvSpPr/>
          <p:nvPr/>
        </p:nvSpPr>
        <p:spPr>
          <a:xfrm>
            <a:off x="3464653" y="2766272"/>
            <a:ext cx="1917810" cy="394284"/>
          </a:xfrm>
          <a:prstGeom prst="roundRect">
            <a:avLst/>
          </a:prstGeom>
          <a:solidFill>
            <a:srgbClr val="3F6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Blind Transfer: T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8CD51F-078E-466E-83B0-3DBB49ACF02C}"/>
              </a:ext>
            </a:extLst>
          </p:cNvPr>
          <p:cNvSpPr/>
          <p:nvPr/>
        </p:nvSpPr>
        <p:spPr>
          <a:xfrm>
            <a:off x="6354170" y="2766271"/>
            <a:ext cx="1573427" cy="1325457"/>
          </a:xfrm>
          <a:prstGeom prst="roundRect">
            <a:avLst>
              <a:gd name="adj" fmla="val 14103"/>
            </a:avLst>
          </a:prstGeom>
          <a:solidFill>
            <a:srgbClr val="7FB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S=Sign(T(m))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2E9F3CC-67C9-42CC-8439-3C59BADBD37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910981" y="2963414"/>
            <a:ext cx="553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4E3C4C3-9AF1-434E-A38A-D8A2F40DBE66}"/>
              </a:ext>
            </a:extLst>
          </p:cNvPr>
          <p:cNvSpPr txBox="1"/>
          <p:nvPr/>
        </p:nvSpPr>
        <p:spPr>
          <a:xfrm>
            <a:off x="2982286" y="2606880"/>
            <a:ext cx="41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B48554A-339C-43A8-A83D-9DE21F4A03C2}"/>
              </a:ext>
            </a:extLst>
          </p:cNvPr>
          <p:cNvCxnSpPr>
            <a:stCxn id="8" idx="3"/>
          </p:cNvCxnSpPr>
          <p:nvPr/>
        </p:nvCxnSpPr>
        <p:spPr>
          <a:xfrm>
            <a:off x="5382463" y="2963414"/>
            <a:ext cx="971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2D699B4-AC7F-4B21-9B9D-5870872D7620}"/>
              </a:ext>
            </a:extLst>
          </p:cNvPr>
          <p:cNvSpPr txBox="1"/>
          <p:nvPr/>
        </p:nvSpPr>
        <p:spPr>
          <a:xfrm>
            <a:off x="5552884" y="260698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T(m)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5CAF4EA-B897-4813-8388-03005AFC8835}"/>
              </a:ext>
            </a:extLst>
          </p:cNvPr>
          <p:cNvSpPr/>
          <p:nvPr/>
        </p:nvSpPr>
        <p:spPr>
          <a:xfrm>
            <a:off x="3665502" y="3690238"/>
            <a:ext cx="2159536" cy="394284"/>
          </a:xfrm>
          <a:prstGeom prst="roundRect">
            <a:avLst/>
          </a:prstGeom>
          <a:solidFill>
            <a:srgbClr val="3F6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Deblind</a:t>
            </a:r>
            <a:r>
              <a:rPr lang="en-US" altLang="zh-CN" dirty="0"/>
              <a:t> Transfer: T’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56B5AFB-BD01-4AA6-AEE7-16643EE7960E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5825038" y="3887380"/>
            <a:ext cx="529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7BF7DE5-D3C5-4EEC-8D42-D533524FBF99}"/>
              </a:ext>
            </a:extLst>
          </p:cNvPr>
          <p:cNvSpPr txBox="1"/>
          <p:nvPr/>
        </p:nvSpPr>
        <p:spPr>
          <a:xfrm>
            <a:off x="5971242" y="3516983"/>
            <a:ext cx="41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319D302-F4CA-4021-BF1B-39507B35B912}"/>
              </a:ext>
            </a:extLst>
          </p:cNvPr>
          <p:cNvSpPr/>
          <p:nvPr/>
        </p:nvSpPr>
        <p:spPr>
          <a:xfrm>
            <a:off x="2499920" y="3690238"/>
            <a:ext cx="411061" cy="394284"/>
          </a:xfrm>
          <a:prstGeom prst="roundRect">
            <a:avLst>
              <a:gd name="adj" fmla="val 14103"/>
            </a:avLst>
          </a:prstGeom>
          <a:solidFill>
            <a:srgbClr val="7FB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578BC9-1EF9-40B0-95AF-97BF8D8B6E9B}"/>
              </a:ext>
            </a:extLst>
          </p:cNvPr>
          <p:cNvSpPr txBox="1"/>
          <p:nvPr/>
        </p:nvSpPr>
        <p:spPr>
          <a:xfrm>
            <a:off x="3010097" y="351698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T’(S)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518C6FD-CE7F-430E-A7D2-DDA3197007EC}"/>
              </a:ext>
            </a:extLst>
          </p:cNvPr>
          <p:cNvCxnSpPr>
            <a:cxnSpLocks/>
            <a:stCxn id="20" idx="1"/>
            <a:endCxn id="27" idx="3"/>
          </p:cNvCxnSpPr>
          <p:nvPr/>
        </p:nvCxnSpPr>
        <p:spPr>
          <a:xfrm flipH="1">
            <a:off x="2910981" y="3887380"/>
            <a:ext cx="754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11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8E158E5-839A-4B8F-8587-E548B1AE22C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E-gold, 1996</a:t>
            </a:r>
          </a:p>
          <a:p>
            <a:r>
              <a:rPr lang="en-US" altLang="zh-CN" dirty="0" err="1"/>
              <a:t>WebMoney</a:t>
            </a:r>
            <a:r>
              <a:rPr lang="en-US" altLang="zh-CN" dirty="0"/>
              <a:t>, 1998</a:t>
            </a:r>
          </a:p>
          <a:p>
            <a:r>
              <a:rPr lang="en-US" altLang="zh-CN" dirty="0"/>
              <a:t>B-money, 1998</a:t>
            </a:r>
          </a:p>
          <a:p>
            <a:r>
              <a:rPr lang="en-US" altLang="zh-CN" dirty="0"/>
              <a:t>Liberty Reserve, 2006</a:t>
            </a:r>
          </a:p>
          <a:p>
            <a:r>
              <a:rPr lang="en-US" altLang="zh-CN" dirty="0"/>
              <a:t>Perfect Money, 2007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E5E8061-738C-43D0-9A54-EFADC78A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Many Attempts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92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9C853A-6C86-41F6-950A-AD80B91916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Proposed in 2008</a:t>
            </a:r>
          </a:p>
          <a:p>
            <a:r>
              <a:rPr lang="en-US" altLang="zh-CN" dirty="0"/>
              <a:t>Composed of thousands of core nodes without any centralized node</a:t>
            </a:r>
          </a:p>
          <a:p>
            <a:r>
              <a:rPr lang="en-US" altLang="zh-CN" dirty="0"/>
              <a:t>Has already run for over ten years continuously</a:t>
            </a:r>
          </a:p>
          <a:p>
            <a:endParaRPr lang="en-US" altLang="zh-CN" dirty="0"/>
          </a:p>
          <a:p>
            <a:r>
              <a:rPr lang="en-US" altLang="zh-CN" dirty="0"/>
              <a:t>Bitcoin has realized</a:t>
            </a:r>
          </a:p>
          <a:p>
            <a:pPr lvl="1"/>
            <a:r>
              <a:rPr lang="en-US" altLang="zh-CN" dirty="0"/>
              <a:t>Public transaction record system</a:t>
            </a:r>
          </a:p>
          <a:p>
            <a:pPr lvl="1"/>
            <a:r>
              <a:rPr lang="en-US" altLang="zh-CN" dirty="0"/>
              <a:t>Decentralized currency issuance mechanism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3CD36D-70D6-41F0-854D-09E10F6E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</a:t>
            </a:r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231D3C-59B9-4BFD-82B4-A6B60B030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9" t="15537" r="33490" b="19903"/>
          <a:stretch/>
        </p:blipFill>
        <p:spPr bwMode="auto">
          <a:xfrm>
            <a:off x="6041975" y="3081489"/>
            <a:ext cx="2608000" cy="3366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51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4358284-15E8-4A43-B6A2-3BA73948EC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Distributed public ledger</a:t>
            </a:r>
          </a:p>
          <a:p>
            <a:r>
              <a:rPr lang="en-US" altLang="zh-CN" dirty="0"/>
              <a:t>Nodes are anonymous and no certificate authority</a:t>
            </a:r>
          </a:p>
          <a:p>
            <a:r>
              <a:rPr lang="en-US" altLang="zh-CN" dirty="0"/>
              <a:t>Transactions are contained in blocks</a:t>
            </a:r>
          </a:p>
          <a:p>
            <a:r>
              <a:rPr lang="en-US" altLang="zh-CN" dirty="0"/>
              <a:t>All nodes agree to a protocol that determines the “true state” of the ledger at any point in time.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059DFB-D882-4F17-86F3-800BC6EC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E93652-2968-42B4-BD68-6B42555FA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092" y="3955752"/>
            <a:ext cx="2925765" cy="259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95657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2883</TotalTime>
  <Words>1635</Words>
  <Application>Microsoft Office PowerPoint</Application>
  <PresentationFormat>全屏显示(4:3)</PresentationFormat>
  <Paragraphs>444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Source Sans Pro Web</vt:lpstr>
      <vt:lpstr>等线</vt:lpstr>
      <vt:lpstr>等线 Light</vt:lpstr>
      <vt:lpstr>微软雅黑</vt:lpstr>
      <vt:lpstr>Arial</vt:lpstr>
      <vt:lpstr>Calibri</vt:lpstr>
      <vt:lpstr>Cambria Math</vt:lpstr>
      <vt:lpstr>2016-VI主题-蓝</vt:lpstr>
      <vt:lpstr>Overview of blockchain</vt:lpstr>
      <vt:lpstr>Outline</vt:lpstr>
      <vt:lpstr>History of blockchain</vt:lpstr>
      <vt:lpstr>A Cypherpunk’s Manifesto</vt:lpstr>
      <vt:lpstr>DigiCash</vt:lpstr>
      <vt:lpstr>DigiCash</vt:lpstr>
      <vt:lpstr>Many Attempts</vt:lpstr>
      <vt:lpstr>Bitcoin</vt:lpstr>
      <vt:lpstr>Bitcoin</vt:lpstr>
      <vt:lpstr>Monero</vt:lpstr>
      <vt:lpstr>Ethereum</vt:lpstr>
      <vt:lpstr>Blockchain Technique</vt:lpstr>
      <vt:lpstr>Blockchain Technique</vt:lpstr>
      <vt:lpstr>Outline</vt:lpstr>
      <vt:lpstr>Definition of blockchain</vt:lpstr>
      <vt:lpstr>Blockchain protocol</vt:lpstr>
      <vt:lpstr>Blockchain in cryptographic view</vt:lpstr>
      <vt:lpstr>Blockchain as state machine</vt:lpstr>
      <vt:lpstr>Basic property of blockchain</vt:lpstr>
      <vt:lpstr>Blockchain classification</vt:lpstr>
      <vt:lpstr>Outline</vt:lpstr>
      <vt:lpstr>Architecture of Blockchain</vt:lpstr>
      <vt:lpstr>Data Layer</vt:lpstr>
      <vt:lpstr>Network Layer</vt:lpstr>
      <vt:lpstr>Consensus Layer</vt:lpstr>
      <vt:lpstr>Incentive Layer</vt:lpstr>
      <vt:lpstr>Contract Layer</vt:lpstr>
      <vt:lpstr>Application Layer</vt:lpstr>
      <vt:lpstr>Outline</vt:lpstr>
      <vt:lpstr>Property Requirement</vt:lpstr>
      <vt:lpstr>Property for each layer</vt:lpstr>
      <vt:lpstr>Property of each layer</vt:lpstr>
      <vt:lpstr>Outline</vt:lpstr>
      <vt:lpstr>Why we need blockchain</vt:lpstr>
      <vt:lpstr>Why we need blockchain</vt:lpstr>
      <vt:lpstr>Applications</vt:lpstr>
      <vt:lpstr>Applications</vt:lpstr>
      <vt:lpstr>Blockchain Ecosystem</vt:lpstr>
      <vt:lpstr>Blockchain Platform Comparison</vt:lpstr>
      <vt:lpstr>Blockchain Platform Comparison</vt:lpstr>
      <vt:lpstr>Blockchain Platform Comparison</vt:lpstr>
      <vt:lpstr>Outline</vt:lpstr>
      <vt:lpstr>Key Technology</vt:lpstr>
      <vt:lpstr>Key Technology</vt:lpstr>
      <vt:lpstr>Cryptography Application in Blockchain</vt:lpstr>
      <vt:lpstr>Used Cryptographic Primitives in Blockchain</vt:lpstr>
      <vt:lpstr>Digital Signature</vt:lpstr>
      <vt:lpstr>Zero-Knowledge Proof</vt:lpstr>
      <vt:lpstr>Access Control</vt:lpstr>
      <vt:lpstr>Secure Multi-party Computation</vt:lpstr>
      <vt:lpstr>Secret Sharing</vt:lpstr>
      <vt:lpstr>Challenges</vt:lpstr>
      <vt:lpstr>Challenges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wuzheyi</cp:lastModifiedBy>
  <cp:revision>139</cp:revision>
  <dcterms:created xsi:type="dcterms:W3CDTF">2016-04-20T02:59:17Z</dcterms:created>
  <dcterms:modified xsi:type="dcterms:W3CDTF">2020-09-18T08:02:28Z</dcterms:modified>
</cp:coreProperties>
</file>