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83" r:id="rId5"/>
    <p:sldId id="284" r:id="rId6"/>
    <p:sldId id="286" r:id="rId7"/>
    <p:sldId id="285" r:id="rId8"/>
    <p:sldId id="287" r:id="rId9"/>
    <p:sldId id="264" r:id="rId10"/>
    <p:sldId id="288" r:id="rId11"/>
    <p:sldId id="289" r:id="rId12"/>
    <p:sldId id="290" r:id="rId13"/>
    <p:sldId id="291" r:id="rId14"/>
    <p:sldId id="292" r:id="rId15"/>
    <p:sldId id="270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194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Details about </a:t>
            </a:r>
            <a:r>
              <a:rPr lang="en-US" altLang="zh-CN" dirty="0" err="1"/>
              <a:t>Polkadot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Kaixuan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December,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467863" cy="4562722"/>
          </a:xfrm>
        </p:spPr>
        <p:txBody>
          <a:bodyPr/>
          <a:lstStyle/>
          <a:p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Represented by an </a:t>
            </a:r>
            <a:r>
              <a:rPr lang="en-US" altLang="zh-CN" b="1" i="1" dirty="0"/>
              <a:t>associative array </a:t>
            </a:r>
            <a:r>
              <a:rPr lang="en-US" altLang="zh-CN" dirty="0"/>
              <a:t>data structure, composed by a collection of </a:t>
            </a:r>
            <a:r>
              <a:rPr lang="en-US" altLang="zh-CN" b="1" dirty="0"/>
              <a:t>key-value pairs</a:t>
            </a:r>
            <a:r>
              <a:rPr lang="en-US" altLang="zh-CN" dirty="0"/>
              <a:t> where each key is unique.</a:t>
            </a:r>
          </a:p>
          <a:p>
            <a:pPr lvl="1"/>
            <a:r>
              <a:rPr lang="en-US" altLang="zh-CN" dirty="0"/>
              <a:t>Both key and value need to be </a:t>
            </a:r>
            <a:r>
              <a:rPr lang="en-US" altLang="zh-CN" b="1" dirty="0"/>
              <a:t>finite byte arrays</a:t>
            </a:r>
          </a:p>
          <a:p>
            <a:pPr lvl="1"/>
            <a:r>
              <a:rPr lang="en-US" altLang="zh-CN" dirty="0"/>
              <a:t>K-V pairs are arranged in a </a:t>
            </a:r>
            <a:r>
              <a:rPr lang="en-US" altLang="zh-CN" b="1" dirty="0"/>
              <a:t>Merkel radix-16 tree</a:t>
            </a:r>
          </a:p>
          <a:p>
            <a:pPr lvl="2"/>
            <a:r>
              <a:rPr lang="en-US" altLang="zh-CN" dirty="0"/>
              <a:t>whose root identifies the current state of the relay chain.</a:t>
            </a:r>
          </a:p>
          <a:p>
            <a:pPr lvl="2"/>
            <a:r>
              <a:rPr lang="en-US" altLang="zh-CN" dirty="0"/>
              <a:t>provides an efficient mean to produce the proof of inclusion for an individual pair in the state.</a:t>
            </a:r>
          </a:p>
          <a:p>
            <a:pPr lvl="2"/>
            <a:r>
              <a:rPr lang="en-US" altLang="zh-CN" dirty="0"/>
              <a:t>Shouldn’t store any information regarding the internal operation of the </a:t>
            </a:r>
            <a:r>
              <a:rPr lang="en-US" altLang="zh-CN" dirty="0" err="1"/>
              <a:t>parachains</a:t>
            </a:r>
            <a:r>
              <a:rPr lang="en-US" altLang="zh-CN" dirty="0"/>
              <a:t>.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894962E4-700B-49B9-872D-84F3BCB9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70" y="1826391"/>
            <a:ext cx="3232630" cy="2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9AD33FE6-61C2-437A-B21E-9A57BE1D5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" b="5235"/>
          <a:stretch/>
        </p:blipFill>
        <p:spPr bwMode="auto">
          <a:xfrm>
            <a:off x="5961888" y="4161083"/>
            <a:ext cx="2791719" cy="16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State transition</a:t>
            </a:r>
          </a:p>
          <a:p>
            <a:pPr lvl="1"/>
            <a:r>
              <a:rPr lang="en-US" altLang="zh-CN" dirty="0"/>
              <a:t>Via an executing ordered set of instructions, known as </a:t>
            </a:r>
            <a:r>
              <a:rPr lang="en-US" altLang="zh-CN" dirty="0" err="1"/>
              <a:t>extrinsics</a:t>
            </a:r>
            <a:r>
              <a:rPr lang="en-US" altLang="zh-CN" dirty="0"/>
              <a:t>, which include transactions submitted by the public and any data which can affect state transition</a:t>
            </a:r>
          </a:p>
          <a:p>
            <a:pPr lvl="1"/>
            <a:r>
              <a:rPr lang="en-US" altLang="zh-CN" dirty="0"/>
              <a:t>Relay chain is divided into “Runtime” and the “Runtime environment”</a:t>
            </a:r>
          </a:p>
          <a:p>
            <a:pPr lvl="2"/>
            <a:r>
              <a:rPr lang="en-US" altLang="zh-CN" dirty="0"/>
              <a:t>The execution logic of State-transition function is encapsulated in Runtime</a:t>
            </a:r>
          </a:p>
          <a:p>
            <a:pPr lvl="2"/>
            <a:r>
              <a:rPr lang="en-US" altLang="zh-CN" dirty="0"/>
              <a:t>Other generic operation are embedded into the runtime environment</a:t>
            </a:r>
          </a:p>
          <a:p>
            <a:pPr lvl="1"/>
            <a:r>
              <a:rPr lang="en-US" altLang="zh-CN" dirty="0"/>
              <a:t>Runtime function</a:t>
            </a:r>
          </a:p>
          <a:p>
            <a:pPr lvl="2"/>
            <a:r>
              <a:rPr lang="en-US" altLang="zh-CN" dirty="0"/>
              <a:t>Compiled into a </a:t>
            </a:r>
            <a:r>
              <a:rPr lang="en-US" altLang="zh-CN" dirty="0" err="1"/>
              <a:t>WebAssembly</a:t>
            </a:r>
            <a:r>
              <a:rPr lang="en-US" altLang="zh-CN" dirty="0"/>
              <a:t> module</a:t>
            </a:r>
          </a:p>
          <a:p>
            <a:pPr lvl="2"/>
            <a:r>
              <a:rPr lang="en-US" altLang="zh-CN" dirty="0"/>
              <a:t>Stored as part of the state</a:t>
            </a:r>
          </a:p>
          <a:p>
            <a:pPr lvl="1"/>
            <a:r>
              <a:rPr lang="en-US" altLang="zh-CN" dirty="0"/>
              <a:t>The Runtime environment communicates the </a:t>
            </a:r>
            <a:r>
              <a:rPr lang="en-US" altLang="zh-CN" dirty="0" err="1"/>
              <a:t>extrinsics</a:t>
            </a:r>
            <a:r>
              <a:rPr lang="en-US" altLang="zh-CN" dirty="0"/>
              <a:t> to the Runtime and interacts with it to execute the state transition. </a:t>
            </a:r>
          </a:p>
          <a:p>
            <a:pPr lvl="2"/>
            <a:r>
              <a:rPr lang="en-US" altLang="zh-CN" dirty="0"/>
              <a:t>the state transition logic itself can be upgraded as a part of the state transition.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Extrinsics</a:t>
            </a:r>
            <a:r>
              <a:rPr lang="en-US" altLang="zh-CN" dirty="0"/>
              <a:t>, an executing ordered set of instructions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8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format</a:t>
            </a:r>
          </a:p>
          <a:p>
            <a:pPr lvl="1"/>
            <a:r>
              <a:rPr lang="en-US" altLang="zh-CN" dirty="0"/>
              <a:t>Header</a:t>
            </a:r>
          </a:p>
          <a:p>
            <a:pPr lvl="2"/>
            <a:r>
              <a:rPr lang="en-US" altLang="zh-CN" dirty="0"/>
              <a:t>Hash of parent block</a:t>
            </a:r>
          </a:p>
          <a:p>
            <a:pPr lvl="2"/>
            <a:r>
              <a:rPr lang="en-US" altLang="zh-CN" dirty="0"/>
              <a:t>Block number</a:t>
            </a:r>
          </a:p>
          <a:p>
            <a:pPr lvl="2"/>
            <a:r>
              <a:rPr lang="en-US" altLang="zh-CN" dirty="0"/>
              <a:t>The root of the state tree</a:t>
            </a:r>
          </a:p>
          <a:p>
            <a:pPr lvl="2"/>
            <a:r>
              <a:rPr lang="en-US" altLang="zh-CN" dirty="0"/>
              <a:t>The root of the Merkle tree</a:t>
            </a:r>
          </a:p>
          <a:p>
            <a:pPr lvl="2"/>
            <a:r>
              <a:rPr lang="en-US" altLang="zh-CN" dirty="0"/>
              <a:t>Digest</a:t>
            </a:r>
          </a:p>
          <a:p>
            <a:pPr lvl="3"/>
            <a:r>
              <a:rPr lang="en-US" altLang="zh-CN" dirty="0"/>
              <a:t>Store auxiliary information from the consensus engines for validating the block</a:t>
            </a:r>
          </a:p>
          <a:p>
            <a:pPr lvl="1"/>
            <a:r>
              <a:rPr lang="en-US" altLang="zh-CN" dirty="0"/>
              <a:t>Body</a:t>
            </a:r>
          </a:p>
          <a:p>
            <a:pPr lvl="2"/>
            <a:r>
              <a:rPr lang="en-US" altLang="zh-CN" dirty="0"/>
              <a:t>A list of </a:t>
            </a:r>
            <a:r>
              <a:rPr lang="en-US" altLang="zh-CN" dirty="0" err="1"/>
              <a:t>extrinsics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9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building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3F93C-C1A3-439F-A262-E1905B2857D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EAB6ED-066D-4735-9417-28930BB854F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BC93C7-C074-4E41-BD1E-A1FC8D2C52AD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E08AC9-4FB0-4550-A1CB-816188F7BA4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EE20DD-9900-4544-99E0-9CF98F12850C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A501EB-494C-402A-B6AA-166DC15EC702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171C6-D7F2-48F4-B228-E0F77001591E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E0138-5215-460C-8807-841852973E4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FFA6AC-4156-4BE7-81FC-FB9E0DB50B7C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940596-F3BD-4F05-9966-2D763E066895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541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8DA445-92E8-40C0-868E-F5D95757462D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EF0D622F-4C92-4D81-AD2A-E7072DE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DD9C39-069B-4BE3-9468-D9A4567725F7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BAE6E-338E-4980-8A6F-80FF1EEFF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(Nominated proof-of-state) is a very own version of </a:t>
            </a:r>
            <a:r>
              <a:rPr lang="en-GB" altLang="zh-CN" dirty="0" err="1"/>
              <a:t>PoS</a:t>
            </a:r>
            <a:r>
              <a:rPr lang="en-GB" altLang="zh-CN" dirty="0"/>
              <a:t> for </a:t>
            </a:r>
            <a:r>
              <a:rPr lang="en-GB" altLang="zh-CN" dirty="0" err="1"/>
              <a:t>Polkadot</a:t>
            </a:r>
            <a:r>
              <a:rPr lang="en-GB" altLang="zh-CN" dirty="0"/>
              <a:t> which have a native token called DOT</a:t>
            </a:r>
          </a:p>
          <a:p>
            <a:r>
              <a:rPr lang="en-GB" altLang="zh-CN" dirty="0" err="1"/>
              <a:t>NPoS’s</a:t>
            </a:r>
            <a:r>
              <a:rPr lang="en-GB" altLang="zh-CN" dirty="0"/>
              <a:t> </a:t>
            </a:r>
            <a:r>
              <a:rPr lang="en-GB" altLang="zh-CN" dirty="0" err="1"/>
              <a:t>Adventages</a:t>
            </a:r>
            <a:r>
              <a:rPr lang="en-GB" altLang="zh-CN" dirty="0"/>
              <a:t>:</a:t>
            </a:r>
          </a:p>
          <a:p>
            <a:pPr lvl="1"/>
            <a:r>
              <a:rPr lang="en-GB" altLang="zh-CN" b="1" dirty="0"/>
              <a:t>more efficient </a:t>
            </a:r>
            <a:r>
              <a:rPr lang="en-GB" altLang="zh-CN" dirty="0"/>
              <a:t>than </a:t>
            </a:r>
            <a:r>
              <a:rPr lang="en-GB" altLang="zh-CN" dirty="0" err="1"/>
              <a:t>PoW</a:t>
            </a:r>
            <a:endParaRPr lang="en-GB" altLang="zh-CN" dirty="0"/>
          </a:p>
          <a:p>
            <a:pPr lvl="1"/>
            <a:r>
              <a:rPr lang="en-GB" altLang="zh-CN" dirty="0"/>
              <a:t>considerably </a:t>
            </a:r>
            <a:r>
              <a:rPr lang="en-GB" altLang="zh-CN" b="1" dirty="0"/>
              <a:t>more secure than conventional </a:t>
            </a:r>
            <a:r>
              <a:rPr lang="en-GB" altLang="zh-CN" dirty="0"/>
              <a:t>forms of </a:t>
            </a:r>
            <a:r>
              <a:rPr lang="en-GB" altLang="zh-CN" dirty="0" err="1"/>
              <a:t>PoS</a:t>
            </a:r>
            <a:r>
              <a:rPr lang="en-GB" altLang="zh-CN" dirty="0"/>
              <a:t> such as </a:t>
            </a:r>
            <a:r>
              <a:rPr lang="en-GB" altLang="zh-CN" dirty="0" err="1"/>
              <a:t>DPoS</a:t>
            </a:r>
            <a:r>
              <a:rPr lang="en-GB" altLang="zh-CN" dirty="0"/>
              <a:t> and </a:t>
            </a:r>
            <a:r>
              <a:rPr lang="en-GB" altLang="zh-CN" dirty="0" err="1"/>
              <a:t>BPoS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Validator election:</a:t>
            </a:r>
          </a:p>
          <a:p>
            <a:pPr lvl="1"/>
            <a:r>
              <a:rPr lang="en-GB" altLang="zh-CN" dirty="0"/>
              <a:t>A new set of validators is elected at the beginning of every era( about one day)</a:t>
            </a:r>
          </a:p>
          <a:p>
            <a:pPr lvl="2"/>
            <a:r>
              <a:rPr lang="en-GB" altLang="zh-CN" dirty="0"/>
              <a:t>Any DOT holder could become a validator candidate or a nominator.</a:t>
            </a:r>
          </a:p>
          <a:p>
            <a:pPr lvl="2"/>
            <a:r>
              <a:rPr lang="en-GB" altLang="zh-CN" dirty="0"/>
              <a:t>Candidate need stake the amount of stake and spend commission fee for operational costs</a:t>
            </a:r>
          </a:p>
          <a:p>
            <a:pPr lvl="2"/>
            <a:r>
              <a:rPr lang="en-GB" altLang="zh-CN" dirty="0"/>
              <a:t>Nominator locks some stake and published a list with any number of candidates</a:t>
            </a:r>
          </a:p>
          <a:p>
            <a:pPr lvl="1"/>
            <a:r>
              <a:rPr lang="en-GB" altLang="zh-CN" dirty="0"/>
              <a:t>A public protocol takes these lists as input and elects the candidates with the most backing to serve as validators for the next era.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0B8879-339D-4222-A070-BECDD62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 and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 committee should represent each minority in the electorate proportional to their aggregate vote strength(their stake), with no minority being under-represented.</a:t>
            </a:r>
          </a:p>
          <a:p>
            <a:r>
              <a:rPr lang="en-US" altLang="zh-CN" dirty="0"/>
              <a:t>Related works:</a:t>
            </a:r>
          </a:p>
          <a:p>
            <a:pPr lvl="1"/>
            <a:r>
              <a:rPr lang="en-US" altLang="zh-CN" dirty="0"/>
              <a:t>The work of Edvard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Thiele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century.</a:t>
            </a:r>
          </a:p>
          <a:p>
            <a:pPr lvl="1"/>
            <a:r>
              <a:rPr lang="en-US" altLang="zh-CN" dirty="0"/>
              <a:t>Considerable effort to formalize the notion of proportional representation.</a:t>
            </a:r>
          </a:p>
          <a:p>
            <a:pPr lvl="1"/>
            <a:r>
              <a:rPr lang="en-US" altLang="zh-CN" dirty="0" err="1"/>
              <a:t>Revist</a:t>
            </a:r>
            <a:r>
              <a:rPr lang="en-US" altLang="zh-CN" dirty="0"/>
              <a:t> the methods by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and optimize them.</a:t>
            </a:r>
          </a:p>
          <a:p>
            <a:r>
              <a:rPr lang="en-US" altLang="zh-CN" dirty="0"/>
              <a:t>Validator selection protocol in </a:t>
            </a:r>
            <a:r>
              <a:rPr lang="en-US" altLang="zh-CN" dirty="0" err="1"/>
              <a:t>Polkadot</a:t>
            </a:r>
            <a:r>
              <a:rPr lang="en-US" altLang="zh-CN" dirty="0"/>
              <a:t> is an adaptation of </a:t>
            </a:r>
            <a:r>
              <a:rPr lang="en-US" altLang="zh-CN" dirty="0" err="1"/>
              <a:t>Phragmén’s</a:t>
            </a:r>
            <a:r>
              <a:rPr lang="en-US" altLang="zh-CN" dirty="0"/>
              <a:t> methods and is guaranteed to observe the technical property of </a:t>
            </a:r>
            <a:r>
              <a:rPr lang="en-US" altLang="zh-CN" i="1" dirty="0"/>
              <a:t>proportional justified representation </a:t>
            </a:r>
            <a:r>
              <a:rPr lang="en-US" altLang="zh-CN" dirty="0"/>
              <a:t>(PJR).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technical property of </a:t>
                </a:r>
                <a:r>
                  <a:rPr lang="en-US" altLang="zh-CN" i="1" dirty="0"/>
                  <a:t>proportional justified representation </a:t>
                </a:r>
                <a:r>
                  <a:rPr lang="en-US" altLang="zh-CN" dirty="0"/>
                  <a:t>(PJR).</a:t>
                </a:r>
              </a:p>
              <a:p>
                <a:pPr lvl="1"/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stake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and backs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of candidates. The protocol will elect a set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 validators such that, if there is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/>
                  <a:t>of nominators such that: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lvl="1"/>
                <a:r>
                  <a:rPr lang="en-US" altLang="zh-CN" dirty="0"/>
                  <a:t>In words, If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has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commonly trusted candidates, to whom it could “afford” to provide with an average support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(which in turn is an upper bound on the average validator support in the elected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). then this minority has a justified claim to be represented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by at least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candidates, though not necessarily commonly trusted.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Security: To make these validators’ supports as </a:t>
                </a:r>
                <a:r>
                  <a:rPr lang="en-US" altLang="zh-CN" b="1" dirty="0"/>
                  <a:t>high and balanced </a:t>
                </a:r>
                <a:r>
                  <a:rPr lang="en-US" altLang="zh-CN" dirty="0"/>
                  <a:t>as possible.</a:t>
                </a:r>
              </a:p>
              <a:p>
                <a:pPr lvl="1"/>
                <a:r>
                  <a:rPr lang="en-US" altLang="zh-CN" dirty="0"/>
                  <a:t>Focus on maximizing the </a:t>
                </a:r>
                <a:r>
                  <a:rPr lang="en-US" altLang="zh-CN" i="1" dirty="0"/>
                  <a:t>minimum validator support</a:t>
                </a:r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backs a candidate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, the protocol must not only elect a set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validators with the PJR property, but also define a distribution of each nominator’s stake among the elected validators that she backs, i.e.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that,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,for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,and the objective is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This is a NP-hard problem called </a:t>
                </a:r>
                <a:r>
                  <a:rPr lang="en-US" altLang="zh-CN" b="1" i="1" dirty="0"/>
                  <a:t>maximin support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2331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The goals of validator election: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Information about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7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740C1C-61C9-47D8-9E2A-A2444B479AD1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F10A68-B2BB-4E03-BEE7-ACF1D623248C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PPT模板" id="{C472D967-016D-4DC6-951C-4809FE127979}" vid="{4801D574-263D-4109-A9A3-44625DA85D6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交大PPT模板</Template>
  <TotalTime>626</TotalTime>
  <Words>1043</Words>
  <Application>Microsoft Office PowerPoint</Application>
  <PresentationFormat>全屏显示(4:3)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Some Details about Polkadot</vt:lpstr>
      <vt:lpstr> Contents</vt:lpstr>
      <vt:lpstr> Contents</vt:lpstr>
      <vt:lpstr>NPoS and Validator election</vt:lpstr>
      <vt:lpstr>The goals of validator election: Decentralisation</vt:lpstr>
      <vt:lpstr>The goals of validator election: Decentralisation</vt:lpstr>
      <vt:lpstr>The goals of validator election: Security</vt:lpstr>
      <vt:lpstr>More Information about Validator election</vt:lpstr>
      <vt:lpstr>目录 Contents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目录 Contents</vt:lpstr>
      <vt:lpstr>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Wang Kaixuan</dc:creator>
  <cp:lastModifiedBy>Wang Kaixuan</cp:lastModifiedBy>
  <cp:revision>32</cp:revision>
  <dcterms:created xsi:type="dcterms:W3CDTF">2020-12-11T12:34:34Z</dcterms:created>
  <dcterms:modified xsi:type="dcterms:W3CDTF">2020-12-13T12:25:32Z</dcterms:modified>
</cp:coreProperties>
</file>