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2"/>
  </p:notesMasterIdLst>
  <p:handoutMasterIdLst>
    <p:handoutMasterId r:id="rId33"/>
  </p:handoutMasterIdLst>
  <p:sldIdLst>
    <p:sldId id="259" r:id="rId2"/>
    <p:sldId id="260" r:id="rId3"/>
    <p:sldId id="261" r:id="rId4"/>
    <p:sldId id="283" r:id="rId5"/>
    <p:sldId id="300" r:id="rId6"/>
    <p:sldId id="299" r:id="rId7"/>
    <p:sldId id="284" r:id="rId8"/>
    <p:sldId id="286" r:id="rId9"/>
    <p:sldId id="302" r:id="rId10"/>
    <p:sldId id="285" r:id="rId11"/>
    <p:sldId id="303" r:id="rId12"/>
    <p:sldId id="304" r:id="rId13"/>
    <p:sldId id="305" r:id="rId14"/>
    <p:sldId id="264" r:id="rId15"/>
    <p:sldId id="288" r:id="rId16"/>
    <p:sldId id="306" r:id="rId17"/>
    <p:sldId id="289" r:id="rId18"/>
    <p:sldId id="291" r:id="rId19"/>
    <p:sldId id="290" r:id="rId20"/>
    <p:sldId id="298" r:id="rId21"/>
    <p:sldId id="292" r:id="rId22"/>
    <p:sldId id="270" r:id="rId23"/>
    <p:sldId id="293" r:id="rId24"/>
    <p:sldId id="294" r:id="rId25"/>
    <p:sldId id="295" r:id="rId26"/>
    <p:sldId id="296" r:id="rId27"/>
    <p:sldId id="276" r:id="rId28"/>
    <p:sldId id="297" r:id="rId29"/>
    <p:sldId id="280" r:id="rId30"/>
    <p:sldId id="28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
        <p:nvSpPr>
          <p:cNvPr id="5" name="内容占位符 4">
            <a:extLst>
              <a:ext uri="{FF2B5EF4-FFF2-40B4-BE49-F238E27FC236}">
                <a16:creationId xmlns:a16="http://schemas.microsoft.com/office/drawing/2014/main" id="{0E1DD124-0866-4806-91C2-82E1639DA3F7}"/>
              </a:ext>
            </a:extLst>
          </p:cNvPr>
          <p:cNvSpPr>
            <a:spLocks noGrp="1"/>
          </p:cNvSpPr>
          <p:nvPr>
            <p:ph sz="quarter" idx="10"/>
          </p:nvPr>
        </p:nvSpPr>
        <p:spPr/>
        <p:txBody>
          <a:bodyPr/>
          <a:lstStyle/>
          <a:p>
            <a:r>
              <a:rPr lang="en-US" altLang="zh-CN" dirty="0"/>
              <a:t>The stake distributions which show that they achieve security levels of 6 and 9 respectively.</a:t>
            </a:r>
            <a:endParaRPr lang="zh-CN" altLang="en-US" dirty="0"/>
          </a:p>
        </p:txBody>
      </p:sp>
      <p:pic>
        <p:nvPicPr>
          <p:cNvPr id="7" name="Picture 2" descr="../../_images/NPoS_5.png">
            <a:extLst>
              <a:ext uri="{FF2B5EF4-FFF2-40B4-BE49-F238E27FC236}">
                <a16:creationId xmlns:a16="http://schemas.microsoft.com/office/drawing/2014/main" id="{D2B0C33C-0879-40F5-A8E3-AB5A4A055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47" y="2649385"/>
            <a:ext cx="7716706" cy="36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1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Justified representation(JR)</a:t>
                </a:r>
              </a:p>
              <a:p>
                <a:pPr lvl="1"/>
                <a:r>
                  <a:rPr lang="en-US" altLang="zh-CN" dirty="0"/>
                  <a:t>If a large enough group of voters exhibits agreement by supporting the same candidate, then at least one voter in this group has an approved candidate in the winning committee.</a:t>
                </a:r>
              </a:p>
              <a:p>
                <a:r>
                  <a:rPr lang="en-US" altLang="zh-CN" dirty="0"/>
                  <a:t>Proportional justified representation(PJR)</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dirty="0"/>
                  <a:t> </a:t>
                </a:r>
                <a:r>
                  <a:rPr lang="en-US" altLang="zh-CN" dirty="0"/>
                  <a:t>deserves not just one but certain number of representatives according its vote strength, where a committee member represent the group as long as it represents any voter in it.</a:t>
                </a:r>
              </a:p>
              <a:p>
                <a:r>
                  <a:rPr lang="en-US" altLang="zh-CN" dirty="0"/>
                  <a:t>Extended justified representation(EJR)</a:t>
                </a:r>
              </a:p>
              <a:p>
                <a:pPr lvl="1"/>
                <a:r>
                  <a:rPr lang="en-US" altLang="zh-CN" dirty="0"/>
                  <a:t>Required not only that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en-US" altLang="zh-CN" dirty="0"/>
                  <a:t> have enough representatives as a group, but some voter in it must have enough representatives individually.</a:t>
                </a:r>
              </a:p>
              <a:p>
                <a:pPr lvl="2"/>
                <a:endParaRPr lang="zh-CN" altLang="en-US" dirty="0"/>
              </a:p>
            </p:txBody>
          </p:sp>
        </mc:Choice>
        <mc:Fallback xmlns="">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1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Related axioms about </a:t>
            </a:r>
            <a:r>
              <a:rPr lang="en-US" altLang="zh-CN" dirty="0" err="1"/>
              <a:t>NPoS</a:t>
            </a:r>
            <a:endParaRPr lang="zh-CN" altLang="en-US" dirty="0"/>
          </a:p>
        </p:txBody>
      </p:sp>
    </p:spTree>
    <p:extLst>
      <p:ext uri="{BB962C8B-B14F-4D97-AF65-F5344CB8AC3E}">
        <p14:creationId xmlns:p14="http://schemas.microsoft.com/office/powerpoint/2010/main" val="347006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Preliminary</a:t>
                </a:r>
              </a:p>
              <a:p>
                <a:pPr lvl="1"/>
                <a:r>
                  <a:rPr lang="en-US" altLang="zh-CN" dirty="0"/>
                  <a:t>Each voter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has a vote strength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en-US" altLang="zh-CN" dirty="0"/>
                  <a:t> and a list of approved candidates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a:t>
                </a:r>
              </a:p>
              <a:p>
                <a:pPr lvl="1"/>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is the committee,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en-US" altLang="zh-CN" dirty="0"/>
                  <a:t> is the group of representatives that </a:t>
                </a:r>
                <a:r>
                  <a:rPr lang="en-US" altLang="zh-CN"/>
                  <a:t>an adversary </a:t>
                </a:r>
                <a:r>
                  <a:rPr lang="en-US" altLang="zh-CN" dirty="0"/>
                  <a:t>gain </a:t>
                </a:r>
              </a:p>
              <a:p>
                <a:pPr lvl="1"/>
                <a:r>
                  <a:rPr lang="en-US" altLang="zh-CN" dirty="0"/>
                  <a:t>Maximize </a:t>
                </a:r>
                <a:r>
                  <a:rPr lang="en-US" altLang="zh-CN" i="1" dirty="0"/>
                  <a:t>the least possible per-validator cost over all thresholds</a:t>
                </a:r>
                <a:r>
                  <a:rPr lang="zh-CN" altLang="en-US" dirty="0"/>
                  <a:t>：</a:t>
                </a:r>
                <a:endParaRPr lang="en-US" altLang="zh-CN" dirty="0"/>
              </a:p>
              <a:p>
                <a:pPr marL="914400" lvl="2" indent="0">
                  <a:buNone/>
                </a:pPr>
                <a14:m>
                  <m:oMath xmlns:m="http://schemas.openxmlformats.org/officeDocument/2006/math">
                    <m:r>
                      <m:rPr>
                        <m:sty m:val="p"/>
                      </m:rPr>
                      <a:rPr lang="en-US" altLang="zh-CN" i="0" dirty="0">
                        <a:latin typeface="Cambria Math" panose="02040503050406030204" pitchFamily="18" charset="0"/>
                      </a:rPr>
                      <m:t>Maximize</m:t>
                    </m:r>
                    <m:limLow>
                      <m:limLowPr>
                        <m:ctrlPr>
                          <a:rPr lang="en-US" altLang="zh-CN" b="0" i="1" dirty="0" smtClean="0">
                            <a:latin typeface="Cambria Math" panose="02040503050406030204" pitchFamily="18" charset="0"/>
                          </a:rPr>
                        </m:ctrlPr>
                      </m:limLowPr>
                      <m:e>
                        <m:r>
                          <a:rPr lang="en-US" altLang="zh-CN" b="0" i="1" dirty="0" smtClean="0">
                            <a:latin typeface="Cambria Math" panose="02040503050406030204" pitchFamily="18" charset="0"/>
                          </a:rPr>
                          <m:t>𝑚𝑖𝑛</m:t>
                        </m:r>
                      </m:e>
                      <m:li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lim>
                    </m:limLow>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e>
                        </m:d>
                      </m:den>
                    </m:f>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𝑛</m:t>
                            </m:r>
                          </m:sub>
                        </m:sSub>
                      </m:e>
                    </m:nary>
                    <m:r>
                      <a:rPr lang="en-US" altLang="zh-CN" b="0" i="1" dirty="0" smtClean="0">
                        <a:latin typeface="Cambria Math" panose="02040503050406030204" pitchFamily="18" charset="0"/>
                      </a:rPr>
                      <m:t> , </m:t>
                    </m:r>
                    <m:r>
                      <m:rPr>
                        <m:sty m:val="p"/>
                      </m:rPr>
                      <a:rPr lang="en-US" altLang="zh-CN" b="0" i="0" dirty="0" smtClean="0">
                        <a:latin typeface="Cambria Math" panose="02040503050406030204" pitchFamily="18" charset="0"/>
                      </a:rPr>
                      <m:t>over</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all</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commitees</m:t>
                    </m:r>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 </m:t>
                    </m:r>
                    <m:r>
                      <m:rPr>
                        <m:sty m:val="p"/>
                      </m:rPr>
                      <a:rPr lang="en-US" altLang="zh-CN" b="0" i="0" dirty="0" smtClean="0">
                        <a:latin typeface="Cambria Math" panose="02040503050406030204" pitchFamily="18" charset="0"/>
                      </a:rPr>
                      <m:t>with</m:t>
                    </m:r>
                    <m:r>
                      <a:rPr lang="en-US" altLang="zh-CN" b="0" i="0" dirty="0" smtClean="0">
                        <a:latin typeface="Cambria Math" panose="02040503050406030204" pitchFamily="18" charset="0"/>
                      </a:rPr>
                      <m:t> </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𝐴</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a14:m>
                <a:r>
                  <a:rPr lang="en-US" altLang="zh-CN" dirty="0"/>
                  <a:t> </a:t>
                </a:r>
              </a:p>
              <a:p>
                <a:pPr lvl="2"/>
                <a:endParaRPr lang="zh-CN" altLang="en-US" dirty="0"/>
              </a:p>
            </p:txBody>
          </p:sp>
        </mc:Choice>
        <mc:Fallback xmlns="">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The objective of </a:t>
            </a:r>
            <a:r>
              <a:rPr lang="en-US" altLang="zh-CN" dirty="0" err="1"/>
              <a:t>NPoS</a:t>
            </a:r>
            <a:endParaRPr lang="zh-CN" altLang="en-US" dirty="0"/>
          </a:p>
        </p:txBody>
      </p:sp>
    </p:spTree>
    <p:extLst>
      <p:ext uri="{BB962C8B-B14F-4D97-AF65-F5344CB8AC3E}">
        <p14:creationId xmlns:p14="http://schemas.microsoft.com/office/powerpoint/2010/main" val="402239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4885843" cy="4990329"/>
          </a:xfrm>
        </p:spPr>
        <p:txBody>
          <a:bodyPr>
            <a:normAutofit fontScale="92500" lnSpcReduction="10000"/>
          </a:bodyPr>
          <a:lstStyle/>
          <a:p>
            <a:r>
              <a:rPr lang="en-US" altLang="zh-CN" dirty="0"/>
              <a:t>State category</a:t>
            </a:r>
          </a:p>
          <a:p>
            <a:pPr lvl="1"/>
            <a:r>
              <a:rPr lang="en-US" altLang="zh-CN" dirty="0"/>
              <a:t>Authorship</a:t>
            </a:r>
          </a:p>
          <a:p>
            <a:pPr lvl="1"/>
            <a:r>
              <a:rPr lang="en-US" altLang="zh-CN" dirty="0"/>
              <a:t>Babe</a:t>
            </a:r>
          </a:p>
          <a:p>
            <a:pPr lvl="1"/>
            <a:r>
              <a:rPr lang="en-US" altLang="zh-CN" dirty="0"/>
              <a:t>Balances</a:t>
            </a:r>
          </a:p>
          <a:p>
            <a:pPr lvl="1"/>
            <a:r>
              <a:rPr lang="en-US" altLang="zh-CN" dirty="0"/>
              <a:t>Claims</a:t>
            </a:r>
          </a:p>
          <a:p>
            <a:pPr lvl="1"/>
            <a:r>
              <a:rPr lang="en-US" altLang="zh-CN" dirty="0"/>
              <a:t>Council</a:t>
            </a:r>
          </a:p>
          <a:p>
            <a:pPr lvl="1"/>
            <a:r>
              <a:rPr lang="en-US" altLang="zh-CN" dirty="0"/>
              <a:t>Democracy</a:t>
            </a:r>
          </a:p>
          <a:p>
            <a:pPr lvl="1"/>
            <a:r>
              <a:rPr lang="en-US" altLang="zh-CN" dirty="0" err="1"/>
              <a:t>electionsPhragmen</a:t>
            </a:r>
            <a:endParaRPr lang="en-US" altLang="zh-CN" dirty="0"/>
          </a:p>
          <a:p>
            <a:pPr lvl="1"/>
            <a:r>
              <a:rPr lang="en-US" altLang="zh-CN" dirty="0"/>
              <a:t>Grandpa</a:t>
            </a:r>
          </a:p>
          <a:p>
            <a:pPr lvl="1"/>
            <a:r>
              <a:rPr lang="en-US" altLang="zh-CN" dirty="0"/>
              <a:t>Identity</a:t>
            </a:r>
          </a:p>
          <a:p>
            <a:pPr lvl="1"/>
            <a:r>
              <a:rPr lang="en-US" altLang="zh-CN" dirty="0" err="1"/>
              <a:t>technicalCommittee&amp;techinicalMembership</a:t>
            </a:r>
            <a:endParaRPr lang="en-US" altLang="zh-CN" dirty="0"/>
          </a:p>
          <a:p>
            <a:pPr lvl="1"/>
            <a:r>
              <a:rPr lang="en-US" altLang="zh-CN" dirty="0" err="1"/>
              <a:t>transactionPayment</a:t>
            </a:r>
            <a:endParaRPr lang="en-US" altLang="zh-CN" dirty="0"/>
          </a:p>
          <a:p>
            <a:pPr lvl="1"/>
            <a:r>
              <a:rPr lang="en-US" altLang="zh-CN" dirty="0"/>
              <a:t>Treasury</a:t>
            </a:r>
          </a:p>
          <a:p>
            <a:pPr lvl="1"/>
            <a:r>
              <a:rPr lang="en-US" altLang="zh-CN" dirty="0"/>
              <a:t>vesting</a:t>
            </a:r>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
        <p:nvSpPr>
          <p:cNvPr id="6" name="内容占位符 1">
            <a:extLst>
              <a:ext uri="{FF2B5EF4-FFF2-40B4-BE49-F238E27FC236}">
                <a16:creationId xmlns:a16="http://schemas.microsoft.com/office/drawing/2014/main" id="{653727E6-0074-481F-8744-109222EE8D48}"/>
              </a:ext>
            </a:extLst>
          </p:cNvPr>
          <p:cNvSpPr txBox="1">
            <a:spLocks/>
          </p:cNvSpPr>
          <p:nvPr/>
        </p:nvSpPr>
        <p:spPr>
          <a:xfrm>
            <a:off x="5262813" y="1685678"/>
            <a:ext cx="3603374" cy="49903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err="1"/>
              <a:t>imOnline</a:t>
            </a:r>
            <a:endParaRPr lang="en-US" altLang="zh-CN" dirty="0"/>
          </a:p>
          <a:p>
            <a:pPr lvl="1"/>
            <a:r>
              <a:rPr lang="en-US" altLang="zh-CN" dirty="0" err="1"/>
              <a:t>Indeices</a:t>
            </a:r>
            <a:endParaRPr lang="en-US" altLang="zh-CN" dirty="0"/>
          </a:p>
          <a:p>
            <a:pPr lvl="1"/>
            <a:r>
              <a:rPr lang="en-US" altLang="zh-CN" dirty="0" err="1"/>
              <a:t>Multisig</a:t>
            </a:r>
            <a:endParaRPr lang="en-US" altLang="zh-CN" dirty="0"/>
          </a:p>
          <a:p>
            <a:pPr lvl="1"/>
            <a:r>
              <a:rPr lang="en-US" altLang="zh-CN" dirty="0"/>
              <a:t>Offences</a:t>
            </a:r>
          </a:p>
          <a:p>
            <a:pPr lvl="1"/>
            <a:r>
              <a:rPr lang="en-US" altLang="zh-CN" dirty="0"/>
              <a:t>Proxy</a:t>
            </a:r>
          </a:p>
          <a:p>
            <a:pPr lvl="1"/>
            <a:r>
              <a:rPr lang="en-US" altLang="zh-CN" dirty="0" err="1"/>
              <a:t>randomnessCollectiveFlip</a:t>
            </a:r>
            <a:endParaRPr lang="en-US" altLang="zh-CN" dirty="0"/>
          </a:p>
          <a:p>
            <a:pPr lvl="1"/>
            <a:r>
              <a:rPr lang="en-US" altLang="zh-CN" dirty="0"/>
              <a:t>Scheduler</a:t>
            </a:r>
          </a:p>
          <a:p>
            <a:pPr lvl="1"/>
            <a:r>
              <a:rPr lang="en-US" altLang="zh-CN" dirty="0"/>
              <a:t>Session</a:t>
            </a:r>
          </a:p>
          <a:p>
            <a:pPr lvl="1"/>
            <a:r>
              <a:rPr lang="en-US" altLang="zh-CN" dirty="0"/>
              <a:t>Staking</a:t>
            </a:r>
          </a:p>
          <a:p>
            <a:pPr lvl="1"/>
            <a:r>
              <a:rPr lang="en-US" altLang="zh-CN" dirty="0"/>
              <a:t>Substrate</a:t>
            </a:r>
          </a:p>
          <a:p>
            <a:pPr lvl="1"/>
            <a:r>
              <a:rPr lang="en-US" altLang="zh-CN" dirty="0"/>
              <a:t>System</a:t>
            </a:r>
          </a:p>
          <a:p>
            <a:pPr lvl="1"/>
            <a:r>
              <a:rPr lang="en-US" altLang="zh-CN" dirty="0"/>
              <a:t>Timestamp</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17710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a:bodyPr>
          <a:lstStyle/>
          <a:p>
            <a:r>
              <a:rPr lang="en-GB" altLang="zh-CN" dirty="0" err="1"/>
              <a:t>NPoS</a:t>
            </a:r>
            <a:r>
              <a:rPr lang="en-GB" altLang="zh-CN" dirty="0"/>
              <a:t>(Nominated proof-of-state) is a new type of scheme used to select the validators who are allowed to participate in the consensus protocol.</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(Delegated </a:t>
            </a:r>
            <a:r>
              <a:rPr lang="en-GB" altLang="zh-CN" dirty="0" err="1"/>
              <a:t>PoS</a:t>
            </a:r>
            <a:r>
              <a:rPr lang="en-GB" altLang="zh-CN" dirty="0"/>
              <a:t>) and </a:t>
            </a:r>
            <a:r>
              <a:rPr lang="en-GB" altLang="zh-CN" dirty="0" err="1"/>
              <a:t>BPoS</a:t>
            </a:r>
            <a:r>
              <a:rPr lang="en-GB" altLang="zh-CN" dirty="0"/>
              <a:t>(Bonded </a:t>
            </a:r>
            <a:r>
              <a:rPr lang="en-GB" altLang="zh-CN" dirty="0" err="1"/>
              <a:t>PoS</a:t>
            </a:r>
            <a:r>
              <a:rPr lang="en-GB" altLang="zh-CN" dirty="0"/>
              <a:t>) in Cosmos.</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pic>
        <p:nvPicPr>
          <p:cNvPr id="4" name="图片 3">
            <a:extLst>
              <a:ext uri="{FF2B5EF4-FFF2-40B4-BE49-F238E27FC236}">
                <a16:creationId xmlns:a16="http://schemas.microsoft.com/office/drawing/2014/main" id="{B6FFC837-9D88-4F10-9741-97E7418A1B06}"/>
              </a:ext>
            </a:extLst>
          </p:cNvPr>
          <p:cNvPicPr>
            <a:picLocks noChangeAspect="1"/>
          </p:cNvPicPr>
          <p:nvPr/>
        </p:nvPicPr>
        <p:blipFill>
          <a:blip r:embed="rId2"/>
          <a:stretch>
            <a:fillRect/>
          </a:stretch>
        </p:blipFill>
        <p:spPr>
          <a:xfrm>
            <a:off x="2592044" y="4511494"/>
            <a:ext cx="4176122" cy="2095682"/>
          </a:xfrm>
          <a:prstGeom prst="rect">
            <a:avLst/>
          </a:prstGeom>
        </p:spPr>
      </p:pic>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
        <p:nvSpPr>
          <p:cNvPr id="10" name="内容占位符 9">
            <a:extLst>
              <a:ext uri="{FF2B5EF4-FFF2-40B4-BE49-F238E27FC236}">
                <a16:creationId xmlns:a16="http://schemas.microsoft.com/office/drawing/2014/main" id="{3E81D55B-972B-4AE0-8338-6C5CC3C71C36}"/>
              </a:ext>
            </a:extLst>
          </p:cNvPr>
          <p:cNvSpPr>
            <a:spLocks noGrp="1"/>
          </p:cNvSpPr>
          <p:nvPr>
            <p:ph sz="quarter" idx="10"/>
          </p:nvPr>
        </p:nvSpPr>
        <p:spPr/>
        <p:txBody>
          <a:bodyPr/>
          <a:lstStyle/>
          <a:p>
            <a:r>
              <a:rPr lang="en-US" altLang="zh-CN" dirty="0"/>
              <a:t>Staking Overview</a:t>
            </a:r>
          </a:p>
          <a:p>
            <a:endParaRPr lang="zh-CN" altLang="en-US" dirty="0"/>
          </a:p>
        </p:txBody>
      </p:sp>
      <p:pic>
        <p:nvPicPr>
          <p:cNvPr id="11" name="内容占位符 7">
            <a:extLst>
              <a:ext uri="{FF2B5EF4-FFF2-40B4-BE49-F238E27FC236}">
                <a16:creationId xmlns:a16="http://schemas.microsoft.com/office/drawing/2014/main" id="{50FE2372-6FBC-464B-9FD2-7976CB923EF8}"/>
              </a:ext>
            </a:extLst>
          </p:cNvPr>
          <p:cNvPicPr>
            <a:picLocks noChangeAspect="1"/>
          </p:cNvPicPr>
          <p:nvPr/>
        </p:nvPicPr>
        <p:blipFill>
          <a:blip r:embed="rId2"/>
          <a:stretch>
            <a:fillRect/>
          </a:stretch>
        </p:blipFill>
        <p:spPr>
          <a:xfrm>
            <a:off x="493713" y="2285689"/>
            <a:ext cx="8372475" cy="3721721"/>
          </a:xfrm>
          <a:prstGeom prst="rect">
            <a:avLst/>
          </a:prstGeom>
        </p:spPr>
      </p:pic>
    </p:spTree>
    <p:extLst>
      <p:ext uri="{BB962C8B-B14F-4D97-AF65-F5344CB8AC3E}">
        <p14:creationId xmlns:p14="http://schemas.microsoft.com/office/powerpoint/2010/main" val="4115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a:xfrm>
            <a:off x="494025" y="1685678"/>
            <a:ext cx="8372163" cy="4921498"/>
          </a:xfrm>
        </p:spPr>
        <p:txBody>
          <a:bodyPr>
            <a:normAutofit/>
          </a:bodyPr>
          <a:lstStyle/>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a:p>
            <a:r>
              <a:rPr lang="en-GB" altLang="zh-CN" dirty="0"/>
              <a:t>About once per day, the system elects a group of entities called validators</a:t>
            </a:r>
          </a:p>
          <a:p>
            <a:r>
              <a:rPr lang="en-US" altLang="zh-CN" dirty="0"/>
              <a:t>An unlimited number of parties can participate as nominators</a:t>
            </a:r>
            <a:endParaRPr lang="en-GB" altLang="zh-CN" dirty="0"/>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35781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in late 19</a:t>
            </a:r>
            <a:r>
              <a:rPr lang="en-US" altLang="zh-CN" baseline="30000" dirty="0"/>
              <a:t>th</a:t>
            </a:r>
            <a:r>
              <a:rPr lang="en-US" altLang="zh-CN" dirty="0"/>
              <a:t> century. Edvard </a:t>
            </a:r>
            <a:r>
              <a:rPr lang="en-US" altLang="zh-CN" dirty="0" err="1"/>
              <a:t>Phragmén</a:t>
            </a:r>
            <a:r>
              <a:rPr lang="en-US" altLang="zh-CN" dirty="0"/>
              <a:t> proposed a method for electing members to country’s parliament, which ensured that seats assigned to each party were proportional to the votes given to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5EB409-2729-41B1-B25C-E06BDEE080E2}"/>
              </a:ext>
            </a:extLst>
          </p:cNvPr>
          <p:cNvSpPr>
            <a:spLocks noGrp="1"/>
          </p:cNvSpPr>
          <p:nvPr>
            <p:ph sz="quarter" idx="10"/>
          </p:nvPr>
        </p:nvSpPr>
        <p:spPr/>
        <p:txBody>
          <a:bodyPr/>
          <a:lstStyle/>
          <a:p>
            <a:r>
              <a:rPr lang="en-US" altLang="zh-CN" dirty="0"/>
              <a:t>In order to elect k = 4 validators</a:t>
            </a:r>
          </a:p>
          <a:p>
            <a:r>
              <a:rPr lang="en-US" altLang="zh-CN" dirty="0"/>
              <a:t>Fair representation: any nominator holding at least one k-</a:t>
            </a:r>
            <a:r>
              <a:rPr lang="en-US" altLang="zh-CN" dirty="0" err="1"/>
              <a:t>th</a:t>
            </a:r>
            <a:r>
              <a:rPr lang="en-US" altLang="zh-CN" dirty="0"/>
              <a:t> of the total stake is guaranteed to have at least one of their trusted validators elected.</a:t>
            </a:r>
          </a:p>
          <a:p>
            <a:endParaRPr lang="zh-CN" altLang="en-US" dirty="0"/>
          </a:p>
        </p:txBody>
      </p:sp>
      <p:sp>
        <p:nvSpPr>
          <p:cNvPr id="3" name="标题 2">
            <a:extLst>
              <a:ext uri="{FF2B5EF4-FFF2-40B4-BE49-F238E27FC236}">
                <a16:creationId xmlns:a16="http://schemas.microsoft.com/office/drawing/2014/main" id="{9C66B120-DE04-41A1-9FA8-1212A07333BE}"/>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pic>
        <p:nvPicPr>
          <p:cNvPr id="4" name="Picture 4" descr="../../_images/NPoS_4.png">
            <a:extLst>
              <a:ext uri="{FF2B5EF4-FFF2-40B4-BE49-F238E27FC236}">
                <a16:creationId xmlns:a16="http://schemas.microsoft.com/office/drawing/2014/main" id="{7E9F3E00-AE9F-4168-8F0E-CBDDF17C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206" y="3102147"/>
            <a:ext cx="6741588" cy="31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4462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1842</TotalTime>
  <Words>1933</Words>
  <Application>Microsoft Office PowerPoint</Application>
  <PresentationFormat>全屏显示(4:3)</PresentationFormat>
  <Paragraphs>246</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NPoS and Validator election</vt:lpstr>
      <vt:lpstr>NPoS and Validator election</vt:lpstr>
      <vt:lpstr>The goals of validator election: Proportionality</vt:lpstr>
      <vt:lpstr>The goals of validator election: Proportionality</vt:lpstr>
      <vt:lpstr>The goals of validator election: Decentralisation</vt:lpstr>
      <vt:lpstr>The goals of validator election: Security</vt:lpstr>
      <vt:lpstr>The goals of validator election: Security</vt:lpstr>
      <vt:lpstr>Related axioms about NPoS</vt:lpstr>
      <vt:lpstr>The objective of NPoS</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83</cp:revision>
  <dcterms:created xsi:type="dcterms:W3CDTF">2020-12-11T12:34:34Z</dcterms:created>
  <dcterms:modified xsi:type="dcterms:W3CDTF">2020-12-23T14:04:24Z</dcterms:modified>
</cp:coreProperties>
</file>