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61" r:id="rId4"/>
    <p:sldId id="283" r:id="rId5"/>
    <p:sldId id="284" r:id="rId6"/>
    <p:sldId id="286" r:id="rId7"/>
    <p:sldId id="285" r:id="rId8"/>
    <p:sldId id="287" r:id="rId9"/>
    <p:sldId id="264" r:id="rId10"/>
    <p:sldId id="288" r:id="rId11"/>
    <p:sldId id="289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3207298"/>
        <a:ext cx="572485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Details about </a:t>
            </a:r>
            <a:r>
              <a:rPr lang="en-US" altLang="zh-CN" dirty="0" err="1"/>
              <a:t>Polkadot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Kaixuan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December,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467863" cy="4562722"/>
          </a:xfrm>
        </p:spPr>
        <p:txBody>
          <a:bodyPr/>
          <a:lstStyle/>
          <a:p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Represented by an </a:t>
            </a:r>
            <a:r>
              <a:rPr lang="en-US" altLang="zh-CN" b="1" i="1" dirty="0"/>
              <a:t>associative array </a:t>
            </a:r>
            <a:r>
              <a:rPr lang="en-US" altLang="zh-CN" dirty="0"/>
              <a:t>data structure, composed by a collection of </a:t>
            </a:r>
            <a:r>
              <a:rPr lang="en-US" altLang="zh-CN" b="1" dirty="0"/>
              <a:t>key-value pairs</a:t>
            </a:r>
            <a:r>
              <a:rPr lang="en-US" altLang="zh-CN" dirty="0"/>
              <a:t> where each key is unique.</a:t>
            </a:r>
          </a:p>
          <a:p>
            <a:pPr lvl="1"/>
            <a:r>
              <a:rPr lang="en-US" altLang="zh-CN" dirty="0"/>
              <a:t>Both key and value need to be </a:t>
            </a:r>
            <a:r>
              <a:rPr lang="en-US" altLang="zh-CN" b="1" dirty="0"/>
              <a:t>finite byte arrays</a:t>
            </a:r>
          </a:p>
          <a:p>
            <a:pPr lvl="1"/>
            <a:r>
              <a:rPr lang="en-US" altLang="zh-CN" dirty="0"/>
              <a:t>K-V pairs are arranged in a </a:t>
            </a:r>
            <a:r>
              <a:rPr lang="en-US" altLang="zh-CN" b="1" dirty="0"/>
              <a:t>Merkel radix-16 tree</a:t>
            </a:r>
          </a:p>
          <a:p>
            <a:pPr lvl="2"/>
            <a:r>
              <a:rPr lang="en-US" altLang="zh-CN" dirty="0"/>
              <a:t>whose root identifies the current state of the relay chain.</a:t>
            </a:r>
          </a:p>
          <a:p>
            <a:pPr lvl="2"/>
            <a:r>
              <a:rPr lang="en-US" altLang="zh-CN" dirty="0"/>
              <a:t>provides an efficient mean to produce the proof of inclusion for an individual pair in the state.</a:t>
            </a:r>
          </a:p>
          <a:p>
            <a:pPr lvl="2"/>
            <a:r>
              <a:rPr lang="en-US" altLang="zh-CN" dirty="0"/>
              <a:t>Shouldn’t store any information regarding the internal operation of the </a:t>
            </a:r>
            <a:r>
              <a:rPr lang="en-US" altLang="zh-CN" dirty="0" err="1"/>
              <a:t>parachains</a:t>
            </a:r>
            <a:r>
              <a:rPr lang="en-US" altLang="zh-CN" dirty="0"/>
              <a:t>.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894962E4-700B-49B9-872D-84F3BCB9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70" y="1826391"/>
            <a:ext cx="3232630" cy="20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9AD33FE6-61C2-437A-B21E-9A57BE1D5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4" b="5235"/>
          <a:stretch/>
        </p:blipFill>
        <p:spPr bwMode="auto">
          <a:xfrm>
            <a:off x="5961888" y="4161083"/>
            <a:ext cx="2791719" cy="16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1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0855" cy="4538338"/>
          </a:xfrm>
        </p:spPr>
        <p:txBody>
          <a:bodyPr/>
          <a:lstStyle/>
          <a:p>
            <a:r>
              <a:rPr lang="en-US" altLang="zh-CN" dirty="0"/>
              <a:t>State transition: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6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93F93C-C1A3-439F-A262-E1905B2857D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EAB6ED-066D-4735-9417-28930BB854F6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E08AC9-4FB0-4550-A1CB-816188F7BA4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EE20DD-9900-4544-99E0-9CF98F12850C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可仅使用蓝色</a:t>
            </a: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/>
              <a:t>请使用本主题包含的交大</a:t>
            </a:r>
            <a:r>
              <a:rPr lang="en-US" altLang="zh-CN" dirty="0"/>
              <a:t>VI</a:t>
            </a:r>
            <a:r>
              <a:rPr lang="zh-CN" altLang="en-US" dirty="0"/>
              <a:t>指定</a:t>
            </a:r>
            <a:r>
              <a:rPr lang="zh-CN" altLang="en-US"/>
              <a:t>配色；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可使用多色搭配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9069" y="3560496"/>
            <a:ext cx="2608632" cy="2798938"/>
            <a:chOff x="5704759" y="2304434"/>
            <a:chExt cx="2947468" cy="3162493"/>
          </a:xfrm>
        </p:grpSpPr>
        <p:sp>
          <p:nvSpPr>
            <p:cNvPr id="8" name="MH_SubTitle_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9" name="MH_SubTitle_1"/>
            <p:cNvSpPr/>
            <p:nvPr>
              <p:custDataLst>
                <p:tags r:id="rId13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10" name="MH_SubTitle_2"/>
            <p:cNvSpPr/>
            <p:nvPr>
              <p:custDataLst>
                <p:tags r:id="rId14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>
                  <a:solidFill>
                    <a:srgbClr val="FFFFFF"/>
                  </a:solidFill>
                </a:rPr>
                <a:t>此图示仅为示例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0421" y="3575404"/>
            <a:ext cx="2347819" cy="2342453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8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9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10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此图示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87095" y="3480263"/>
            <a:ext cx="2479092" cy="2477628"/>
            <a:chOff x="3228975" y="2320925"/>
            <a:chExt cx="2686050" cy="2684463"/>
          </a:xfrm>
        </p:grpSpPr>
        <p:sp>
          <p:nvSpPr>
            <p:cNvPr id="3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MH_Other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MH_Other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MH_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713" y="3402013"/>
              <a:ext cx="12954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normAutofit fontScale="550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此图示</a:t>
              </a:r>
              <a:endParaRPr lang="en-US" altLang="zh-CN" sz="2800" dirty="0">
                <a:latin typeface="+mn-lt"/>
                <a:ea typeface="+mn-ea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仅为示例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0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88856" y="2768022"/>
            <a:ext cx="6069027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/>
              <a:t>VI</a:t>
            </a:r>
            <a:r>
              <a:rPr lang="zh-CN" altLang="en-US" dirty="0"/>
              <a:t>辅助图形</a:t>
            </a:r>
          </a:p>
        </p:txBody>
      </p:sp>
      <p:sp>
        <p:nvSpPr>
          <p:cNvPr id="5" name="Freeform 10"/>
          <p:cNvSpPr>
            <a:spLocks noChangeAspect="1"/>
          </p:cNvSpPr>
          <p:nvPr userDrawn="1"/>
        </p:nvSpPr>
        <p:spPr bwMode="auto">
          <a:xfrm>
            <a:off x="3139374" y="1937425"/>
            <a:ext cx="752895" cy="306949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024" y="1875043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</a:t>
            </a:r>
            <a:r>
              <a:rPr lang="en-US" altLang="zh-CN" dirty="0"/>
              <a:t>ICON</a:t>
            </a:r>
            <a:r>
              <a:rPr lang="zh-CN" altLang="en-US" dirty="0"/>
              <a:t>或形状，如：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024" y="2699082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可作为分割线，如：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483" y="30225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5798" y="30225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29483" y="34639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25798" y="34639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29483" y="39052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5798" y="39052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9483" y="43466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25798" y="43466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29483" y="47879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5798" y="47879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29483" y="52293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25798" y="52293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9" name="Freeform 10"/>
          <p:cNvSpPr>
            <a:spLocks noChangeAspect="1"/>
          </p:cNvSpPr>
          <p:nvPr/>
        </p:nvSpPr>
        <p:spPr bwMode="auto">
          <a:xfrm>
            <a:off x="4232135" y="1850742"/>
            <a:ext cx="1295869" cy="52831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455455" y="4299836"/>
            <a:ext cx="2842228" cy="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E0138-5215-460C-8807-841852973E4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FFA6AC-4156-4BE7-81FC-FB9E0DB50B7C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97" y="3803257"/>
            <a:ext cx="3996000" cy="2679923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" y="914400"/>
            <a:ext cx="3996000" cy="27135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43" y="1017552"/>
            <a:ext cx="3761307" cy="2507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77" y="3901399"/>
            <a:ext cx="3723640" cy="24836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1141" y="914400"/>
            <a:ext cx="3996000" cy="2713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1" y="994636"/>
            <a:ext cx="3780000" cy="25531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/>
        </p:blipFill>
        <p:spPr>
          <a:xfrm>
            <a:off x="5081141" y="1119195"/>
            <a:ext cx="3456000" cy="230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497" y="4372969"/>
            <a:ext cx="4070411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使用辅助图形增加图片边。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本页图片处理的方式</a:t>
            </a:r>
            <a:r>
              <a:rPr lang="zh-CN" altLang="en-US" sz="1600" b="1" dirty="0">
                <a:solidFill>
                  <a:schemeClr val="accent1"/>
                </a:solidFill>
              </a:rPr>
              <a:t>仅供参考，非指定样式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仅为方便使用，本页</a:t>
            </a:r>
            <a:r>
              <a:rPr lang="en-US" altLang="zh-CN" sz="1600" dirty="0"/>
              <a:t>PPT</a:t>
            </a:r>
            <a:r>
              <a:rPr lang="zh-CN" altLang="en-US" sz="1600" dirty="0"/>
              <a:t>中所有的图片均为</a:t>
            </a:r>
            <a:r>
              <a:rPr lang="en-US" altLang="zh-CN" sz="1600" dirty="0"/>
              <a:t>3:2</a:t>
            </a:r>
            <a:r>
              <a:rPr lang="zh-CN" altLang="en-US" sz="1600" dirty="0"/>
              <a:t>主流图片比例。如需更精确的</a:t>
            </a:r>
            <a:r>
              <a:rPr lang="en-US" altLang="zh-CN" sz="1600" dirty="0"/>
              <a:t>PPT</a:t>
            </a:r>
            <a:r>
              <a:rPr lang="zh-CN" altLang="en-US" sz="1600" dirty="0"/>
              <a:t>制作或其他设计，请根据设计标准对图片进行剪裁。</a:t>
            </a:r>
          </a:p>
        </p:txBody>
      </p:sp>
      <p:sp>
        <p:nvSpPr>
          <p:cNvPr id="25" name="Freeform 10"/>
          <p:cNvSpPr>
            <a:spLocks noChangeAspect="1"/>
          </p:cNvSpPr>
          <p:nvPr/>
        </p:nvSpPr>
        <p:spPr bwMode="auto">
          <a:xfrm>
            <a:off x="493496" y="3816404"/>
            <a:ext cx="1057691" cy="431212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有页码版式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图形与配色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图片处理及排版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2171C6-D7F2-48F4-B228-E0F77001591E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541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8DA445-92E8-40C0-868E-F5D95757462D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EF0D622F-4C92-4D81-AD2A-E7072DE8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BAE6E-338E-4980-8A6F-80FF1EEFF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(Nominated proof-of-state) is a very own version of </a:t>
            </a:r>
            <a:r>
              <a:rPr lang="en-GB" altLang="zh-CN" dirty="0" err="1"/>
              <a:t>PoS</a:t>
            </a:r>
            <a:r>
              <a:rPr lang="en-GB" altLang="zh-CN" dirty="0"/>
              <a:t> for </a:t>
            </a:r>
            <a:r>
              <a:rPr lang="en-GB" altLang="zh-CN" dirty="0" err="1"/>
              <a:t>Polkadot</a:t>
            </a:r>
            <a:r>
              <a:rPr lang="en-GB" altLang="zh-CN" dirty="0"/>
              <a:t> which have a native token called DOT</a:t>
            </a:r>
          </a:p>
          <a:p>
            <a:r>
              <a:rPr lang="en-GB" altLang="zh-CN" dirty="0" err="1"/>
              <a:t>NPoS’s</a:t>
            </a:r>
            <a:r>
              <a:rPr lang="en-GB" altLang="zh-CN" dirty="0"/>
              <a:t> </a:t>
            </a:r>
            <a:r>
              <a:rPr lang="en-GB" altLang="zh-CN" dirty="0" err="1"/>
              <a:t>Adventages</a:t>
            </a:r>
            <a:r>
              <a:rPr lang="en-GB" altLang="zh-CN" dirty="0"/>
              <a:t>:</a:t>
            </a:r>
          </a:p>
          <a:p>
            <a:pPr lvl="1"/>
            <a:r>
              <a:rPr lang="en-GB" altLang="zh-CN" b="1" dirty="0"/>
              <a:t>more efficient </a:t>
            </a:r>
            <a:r>
              <a:rPr lang="en-GB" altLang="zh-CN" dirty="0"/>
              <a:t>than </a:t>
            </a:r>
            <a:r>
              <a:rPr lang="en-GB" altLang="zh-CN" dirty="0" err="1"/>
              <a:t>PoW</a:t>
            </a:r>
            <a:endParaRPr lang="en-GB" altLang="zh-CN" dirty="0"/>
          </a:p>
          <a:p>
            <a:pPr lvl="1"/>
            <a:r>
              <a:rPr lang="en-GB" altLang="zh-CN" dirty="0"/>
              <a:t>considerably </a:t>
            </a:r>
            <a:r>
              <a:rPr lang="en-GB" altLang="zh-CN" b="1" dirty="0"/>
              <a:t>more secure than conventional </a:t>
            </a:r>
            <a:r>
              <a:rPr lang="en-GB" altLang="zh-CN" dirty="0"/>
              <a:t>forms of </a:t>
            </a:r>
            <a:r>
              <a:rPr lang="en-GB" altLang="zh-CN" dirty="0" err="1"/>
              <a:t>PoS</a:t>
            </a:r>
            <a:r>
              <a:rPr lang="en-GB" altLang="zh-CN" dirty="0"/>
              <a:t> such as </a:t>
            </a:r>
            <a:r>
              <a:rPr lang="en-GB" altLang="zh-CN" dirty="0" err="1"/>
              <a:t>DPoS</a:t>
            </a:r>
            <a:r>
              <a:rPr lang="en-GB" altLang="zh-CN" dirty="0"/>
              <a:t> and </a:t>
            </a:r>
            <a:r>
              <a:rPr lang="en-GB" altLang="zh-CN" dirty="0" err="1"/>
              <a:t>BPoS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Validator election:</a:t>
            </a:r>
          </a:p>
          <a:p>
            <a:pPr lvl="1"/>
            <a:r>
              <a:rPr lang="en-GB" altLang="zh-CN" dirty="0"/>
              <a:t>A new set of validators is elected at the beginning of every era( about one day)</a:t>
            </a:r>
          </a:p>
          <a:p>
            <a:pPr lvl="2"/>
            <a:r>
              <a:rPr lang="en-GB" altLang="zh-CN" dirty="0"/>
              <a:t>Any DOT holder could become a validator candidate or a nominator.</a:t>
            </a:r>
          </a:p>
          <a:p>
            <a:pPr lvl="2"/>
            <a:r>
              <a:rPr lang="en-GB" altLang="zh-CN" dirty="0"/>
              <a:t>Candidate need stake the amount of stake and spend commission fee for operational costs</a:t>
            </a:r>
          </a:p>
          <a:p>
            <a:pPr lvl="2"/>
            <a:r>
              <a:rPr lang="en-GB" altLang="zh-CN" dirty="0"/>
              <a:t>Nominator locks some stake and published a list with any number of candidates</a:t>
            </a:r>
          </a:p>
          <a:p>
            <a:pPr lvl="1"/>
            <a:r>
              <a:rPr lang="en-GB" altLang="zh-CN" dirty="0"/>
              <a:t>A public protocol takes these lists as input and elects the candidates with the most backing to serve as validators for the next era.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0B8879-339D-4222-A070-BECDD62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 and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 committee should represent each minority in the electorate proportional to their aggregate vote strength(their stake), with no minority being under-represented.</a:t>
            </a:r>
          </a:p>
          <a:p>
            <a:r>
              <a:rPr lang="en-US" altLang="zh-CN" dirty="0"/>
              <a:t>Related works:</a:t>
            </a:r>
          </a:p>
          <a:p>
            <a:pPr lvl="1"/>
            <a:r>
              <a:rPr lang="en-US" altLang="zh-CN" dirty="0"/>
              <a:t>The work of Edvard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Thiele in late 19</a:t>
            </a:r>
            <a:r>
              <a:rPr lang="en-US" altLang="zh-CN" baseline="30000" dirty="0"/>
              <a:t>th</a:t>
            </a:r>
            <a:r>
              <a:rPr lang="en-US" altLang="zh-CN" dirty="0"/>
              <a:t> century.</a:t>
            </a:r>
          </a:p>
          <a:p>
            <a:pPr lvl="1"/>
            <a:r>
              <a:rPr lang="en-US" altLang="zh-CN" dirty="0"/>
              <a:t>Considerable effort to formalize the notion of proportional representation.</a:t>
            </a:r>
          </a:p>
          <a:p>
            <a:pPr lvl="1"/>
            <a:r>
              <a:rPr lang="en-US" altLang="zh-CN" dirty="0" err="1"/>
              <a:t>Revist</a:t>
            </a:r>
            <a:r>
              <a:rPr lang="en-US" altLang="zh-CN" dirty="0"/>
              <a:t> the methods by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and optimize them.</a:t>
            </a:r>
          </a:p>
          <a:p>
            <a:r>
              <a:rPr lang="en-US" altLang="zh-CN" dirty="0"/>
              <a:t>Validator selection protocol in </a:t>
            </a:r>
            <a:r>
              <a:rPr lang="en-US" altLang="zh-CN" dirty="0" err="1"/>
              <a:t>Polkadot</a:t>
            </a:r>
            <a:r>
              <a:rPr lang="en-US" altLang="zh-CN" dirty="0"/>
              <a:t> is an adaptation of </a:t>
            </a:r>
            <a:r>
              <a:rPr lang="en-US" altLang="zh-CN" dirty="0" err="1"/>
              <a:t>Phragmén’s</a:t>
            </a:r>
            <a:r>
              <a:rPr lang="en-US" altLang="zh-CN" dirty="0"/>
              <a:t> methods and is guaranteed to observe the technical property of </a:t>
            </a:r>
            <a:r>
              <a:rPr lang="en-US" altLang="zh-CN" i="1" dirty="0"/>
              <a:t>proportional justified representation </a:t>
            </a:r>
            <a:r>
              <a:rPr lang="en-US" altLang="zh-CN" dirty="0"/>
              <a:t>(PJR).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4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technical property of </a:t>
                </a:r>
                <a:r>
                  <a:rPr lang="en-US" altLang="zh-CN" i="1" dirty="0"/>
                  <a:t>proportional justified representation </a:t>
                </a:r>
                <a:r>
                  <a:rPr lang="en-US" altLang="zh-CN" dirty="0"/>
                  <a:t>(PJR).</a:t>
                </a:r>
              </a:p>
              <a:p>
                <a:pPr lvl="1"/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stake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and backs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of candidates. The protocol will elect a set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 validators such that, if there is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dirty="0"/>
                  <a:t>of nominators such that: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lvl="1"/>
                <a:r>
                  <a:rPr lang="en-US" altLang="zh-CN" dirty="0"/>
                  <a:t>In words, If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has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commonly trusted candidates, to whom it could “afford” to provide with an average support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(which in turn is an upper bound on the average validator support in the elected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). then this minority has a justified claim to be represented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by at least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candidates, though not necessarily commonly trusted.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2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Security: To make these validators’ supports as </a:t>
                </a:r>
                <a:r>
                  <a:rPr lang="en-US" altLang="zh-CN" b="1" dirty="0"/>
                  <a:t>high and balanced </a:t>
                </a:r>
                <a:r>
                  <a:rPr lang="en-US" altLang="zh-CN" dirty="0"/>
                  <a:t>as possible.</a:t>
                </a:r>
              </a:p>
              <a:p>
                <a:pPr lvl="1"/>
                <a:r>
                  <a:rPr lang="en-US" altLang="zh-CN" dirty="0"/>
                  <a:t>Focus on maximizing the </a:t>
                </a:r>
                <a:r>
                  <a:rPr lang="en-US" altLang="zh-CN" i="1" dirty="0"/>
                  <a:t>minimum validator support</a:t>
                </a:r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backs a candidate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, the protocol must not only elect a set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validators with the PJR property, but also define a distribution of each nominator’s stake among the elected validators that she backs, i.e.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that,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,for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,and the objective is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This is a NP-hard problem called </a:t>
                </a:r>
                <a:r>
                  <a:rPr lang="en-US" altLang="zh-CN" b="1" i="1" dirty="0"/>
                  <a:t>maximin support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 r="-2331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The goals of validator election: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Information about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70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740C1C-61C9-47D8-9E2A-A2444B479AD1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PPT模板" id="{C472D967-016D-4DC6-951C-4809FE127979}" vid="{4801D574-263D-4109-A9A3-44625DA85D6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交大PPT模板</Template>
  <TotalTime>369</TotalTime>
  <Words>875</Words>
  <Application>Microsoft Office PowerPoint</Application>
  <PresentationFormat>全屏显示(4:3)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Some Details about Polkadot</vt:lpstr>
      <vt:lpstr> Contents</vt:lpstr>
      <vt:lpstr> Contents</vt:lpstr>
      <vt:lpstr>NPoS and Validator election</vt:lpstr>
      <vt:lpstr>The goals of validator election: Decentralisation</vt:lpstr>
      <vt:lpstr>The goals of validator election: Decentralisation</vt:lpstr>
      <vt:lpstr>The goals of validator election: Security</vt:lpstr>
      <vt:lpstr>More Information about Validator election</vt:lpstr>
      <vt:lpstr>目录 Contents</vt:lpstr>
      <vt:lpstr>Relay Chain protocol: A state machine</vt:lpstr>
      <vt:lpstr>Relay Chain protocol: A state machine</vt:lpstr>
      <vt:lpstr>目录 Contents</vt:lpstr>
      <vt:lpstr>Contents</vt:lpstr>
      <vt:lpstr>可仅使用蓝色</vt:lpstr>
      <vt:lpstr>可使用多色搭配</vt:lpstr>
      <vt:lpstr>可使用VI辅助图形</vt:lpstr>
      <vt:lpstr>目录 Contents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Wang Kaixuan</dc:creator>
  <cp:lastModifiedBy>Wang Kaixuan</cp:lastModifiedBy>
  <cp:revision>27</cp:revision>
  <dcterms:created xsi:type="dcterms:W3CDTF">2020-12-11T12:34:34Z</dcterms:created>
  <dcterms:modified xsi:type="dcterms:W3CDTF">2020-12-12T14:18:38Z</dcterms:modified>
</cp:coreProperties>
</file>