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5"/>
  </p:notesMasterIdLst>
  <p:handoutMasterIdLst>
    <p:handoutMasterId r:id="rId26"/>
  </p:handoutMasterIdLst>
  <p:sldIdLst>
    <p:sldId id="259" r:id="rId2"/>
    <p:sldId id="260" r:id="rId3"/>
    <p:sldId id="261" r:id="rId4"/>
    <p:sldId id="283" r:id="rId5"/>
    <p:sldId id="284" r:id="rId6"/>
    <p:sldId id="286" r:id="rId7"/>
    <p:sldId id="285" r:id="rId8"/>
    <p:sldId id="264" r:id="rId9"/>
    <p:sldId id="288" r:id="rId10"/>
    <p:sldId id="289" r:id="rId11"/>
    <p:sldId id="291" r:id="rId12"/>
    <p:sldId id="290" r:id="rId13"/>
    <p:sldId id="298" r:id="rId14"/>
    <p:sldId id="292" r:id="rId15"/>
    <p:sldId id="270" r:id="rId16"/>
    <p:sldId id="293" r:id="rId17"/>
    <p:sldId id="294" r:id="rId18"/>
    <p:sldId id="295" r:id="rId19"/>
    <p:sldId id="296" r:id="rId20"/>
    <p:sldId id="276" r:id="rId21"/>
    <p:sldId id="297" r:id="rId22"/>
    <p:sldId id="280" r:id="rId23"/>
    <p:sldId id="282"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115" y="-99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9F7B1D4-8F6C-433F-9CF6-A8CF4EFD1362}"/>
              </a:ext>
            </a:extLst>
          </p:cNvPr>
          <p:cNvPicPr>
            <a:picLocks noChangeAspect="1"/>
          </p:cNvPicPr>
          <p:nvPr/>
        </p:nvPicPr>
        <p:blipFill>
          <a:blip r:embed="rId2"/>
          <a:stretch>
            <a:fillRect/>
          </a:stretch>
        </p:blipFill>
        <p:spPr>
          <a:xfrm>
            <a:off x="4736606" y="1629654"/>
            <a:ext cx="4072113" cy="2607066"/>
          </a:xfrm>
          <a:prstGeom prst="rect">
            <a:avLst/>
          </a:prstGeom>
        </p:spPr>
      </p:pic>
    </p:spTree>
    <p:extLst>
      <p:ext uri="{BB962C8B-B14F-4D97-AF65-F5344CB8AC3E}">
        <p14:creationId xmlns:p14="http://schemas.microsoft.com/office/powerpoint/2010/main" val="84829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unsigned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FBEB4A9-6A7A-48CE-B2FD-5FD9E7D41D22}"/>
              </a:ext>
            </a:extLst>
          </p:cNvPr>
          <p:cNvPicPr>
            <a:picLocks noChangeAspect="1"/>
          </p:cNvPicPr>
          <p:nvPr/>
        </p:nvPicPr>
        <p:blipFill>
          <a:blip r:embed="rId2"/>
          <a:stretch>
            <a:fillRect/>
          </a:stretch>
        </p:blipFill>
        <p:spPr>
          <a:xfrm>
            <a:off x="1549400" y="2107024"/>
            <a:ext cx="6334760" cy="4440057"/>
          </a:xfrm>
          <a:prstGeom prst="rect">
            <a:avLst/>
          </a:prstGeom>
        </p:spPr>
      </p:pic>
      <p:sp>
        <p:nvSpPr>
          <p:cNvPr id="5" name="矩形 4">
            <a:extLst>
              <a:ext uri="{FF2B5EF4-FFF2-40B4-BE49-F238E27FC236}">
                <a16:creationId xmlns:a16="http://schemas.microsoft.com/office/drawing/2014/main" id="{24F6A571-1999-43FE-B0BF-818338B9AAC1}"/>
              </a:ext>
            </a:extLst>
          </p:cNvPr>
          <p:cNvSpPr/>
          <p:nvPr/>
        </p:nvSpPr>
        <p:spPr>
          <a:xfrm>
            <a:off x="1600200" y="2489200"/>
            <a:ext cx="4577080" cy="16713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352E759-A2BC-4B18-8B20-138E0288FA59}"/>
              </a:ext>
            </a:extLst>
          </p:cNvPr>
          <p:cNvCxnSpPr>
            <a:cxnSpLocks/>
            <a:stCxn id="5" idx="1"/>
          </p:cNvCxnSpPr>
          <p:nvPr/>
        </p:nvCxnSpPr>
        <p:spPr>
          <a:xfrm flipH="1" flipV="1">
            <a:off x="1143000" y="3141980"/>
            <a:ext cx="457200" cy="1828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BA36DF0-F244-4244-A480-0A2590783C80}"/>
              </a:ext>
            </a:extLst>
          </p:cNvPr>
          <p:cNvSpPr txBox="1"/>
          <p:nvPr/>
        </p:nvSpPr>
        <p:spPr>
          <a:xfrm>
            <a:off x="0" y="2704040"/>
            <a:ext cx="1452880" cy="369332"/>
          </a:xfrm>
          <a:prstGeom prst="rect">
            <a:avLst/>
          </a:prstGeom>
          <a:noFill/>
        </p:spPr>
        <p:txBody>
          <a:bodyPr wrap="square" rtlCol="0">
            <a:spAutoFit/>
          </a:bodyPr>
          <a:lstStyle/>
          <a:p>
            <a:r>
              <a:rPr lang="en-US" altLang="zh-CN" dirty="0"/>
              <a:t>“</a:t>
            </a:r>
            <a:r>
              <a:rPr lang="en-US" altLang="zh-CN" dirty="0" err="1"/>
              <a:t>Inherents</a:t>
            </a:r>
            <a:r>
              <a:rPr lang="en-US" altLang="zh-CN" dirty="0"/>
              <a:t>”</a:t>
            </a:r>
            <a:endParaRPr lang="zh-CN" altLang="en-US" dirty="0"/>
          </a:p>
        </p:txBody>
      </p:sp>
      <p:sp>
        <p:nvSpPr>
          <p:cNvPr id="15" name="矩形 14">
            <a:extLst>
              <a:ext uri="{FF2B5EF4-FFF2-40B4-BE49-F238E27FC236}">
                <a16:creationId xmlns:a16="http://schemas.microsoft.com/office/drawing/2014/main" id="{9D527624-D4C4-41EB-ACAC-11C762D8F29E}"/>
              </a:ext>
            </a:extLst>
          </p:cNvPr>
          <p:cNvSpPr/>
          <p:nvPr/>
        </p:nvSpPr>
        <p:spPr>
          <a:xfrm>
            <a:off x="1600200" y="4272280"/>
            <a:ext cx="6223000" cy="2199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F1AED48E-0F4F-44BA-A1E5-C5A44F4916A4}"/>
              </a:ext>
            </a:extLst>
          </p:cNvPr>
          <p:cNvCxnSpPr>
            <a:stCxn id="15" idx="1"/>
          </p:cNvCxnSpPr>
          <p:nvPr/>
        </p:nvCxnSpPr>
        <p:spPr>
          <a:xfrm flipH="1" flipV="1">
            <a:off x="919480" y="5267960"/>
            <a:ext cx="680720" cy="104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F8E7907-92E5-46F5-A6B7-D5121945C169}"/>
              </a:ext>
            </a:extLst>
          </p:cNvPr>
          <p:cNvSpPr txBox="1"/>
          <p:nvPr/>
        </p:nvSpPr>
        <p:spPr>
          <a:xfrm>
            <a:off x="96520" y="4551345"/>
            <a:ext cx="1452880" cy="646331"/>
          </a:xfrm>
          <a:prstGeom prst="rect">
            <a:avLst/>
          </a:prstGeom>
          <a:noFill/>
        </p:spPr>
        <p:txBody>
          <a:bodyPr wrap="square" rtlCol="0">
            <a:spAutoFit/>
          </a:bodyPr>
          <a:lstStyle/>
          <a:p>
            <a:r>
              <a:rPr lang="en-US" altLang="zh-CN" dirty="0"/>
              <a:t>Signed transaction</a:t>
            </a:r>
            <a:endParaRPr lang="zh-CN" altLang="en-US" dirty="0"/>
          </a:p>
        </p:txBody>
      </p:sp>
      <p:sp>
        <p:nvSpPr>
          <p:cNvPr id="20" name="矩形 19">
            <a:extLst>
              <a:ext uri="{FF2B5EF4-FFF2-40B4-BE49-F238E27FC236}">
                <a16:creationId xmlns:a16="http://schemas.microsoft.com/office/drawing/2014/main" id="{9DCB6E6E-59CF-480D-B366-E2B97235D783}"/>
              </a:ext>
            </a:extLst>
          </p:cNvPr>
          <p:cNvSpPr/>
          <p:nvPr/>
        </p:nvSpPr>
        <p:spPr>
          <a:xfrm>
            <a:off x="4033520" y="2250440"/>
            <a:ext cx="2479040" cy="3708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2" name="直接箭头连接符 21">
            <a:extLst>
              <a:ext uri="{FF2B5EF4-FFF2-40B4-BE49-F238E27FC236}">
                <a16:creationId xmlns:a16="http://schemas.microsoft.com/office/drawing/2014/main" id="{B5E4A5EC-0404-450A-983C-78929E9220B6}"/>
              </a:ext>
            </a:extLst>
          </p:cNvPr>
          <p:cNvCxnSpPr/>
          <p:nvPr/>
        </p:nvCxnSpPr>
        <p:spPr>
          <a:xfrm flipV="1">
            <a:off x="6512560" y="3570300"/>
            <a:ext cx="1600200" cy="5480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1E1D524-DE41-4F13-B62A-D3FEA785C7EE}"/>
              </a:ext>
            </a:extLst>
          </p:cNvPr>
          <p:cNvSpPr txBox="1"/>
          <p:nvPr/>
        </p:nvSpPr>
        <p:spPr>
          <a:xfrm>
            <a:off x="8219440" y="3429000"/>
            <a:ext cx="803425" cy="369332"/>
          </a:xfrm>
          <a:prstGeom prst="rect">
            <a:avLst/>
          </a:prstGeom>
          <a:noFill/>
        </p:spPr>
        <p:txBody>
          <a:bodyPr wrap="none" rtlCol="0">
            <a:spAutoFit/>
          </a:bodyPr>
          <a:lstStyle/>
          <a:p>
            <a:r>
              <a:rPr lang="en-US" altLang="zh-CN" dirty="0"/>
              <a:t>Events</a:t>
            </a:r>
            <a:endParaRPr lang="zh-CN" altLang="en-US" dirty="0"/>
          </a:p>
        </p:txBody>
      </p:sp>
    </p:spTree>
    <p:extLst>
      <p:ext uri="{BB962C8B-B14F-4D97-AF65-F5344CB8AC3E}">
        <p14:creationId xmlns:p14="http://schemas.microsoft.com/office/powerpoint/2010/main" val="116777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a:xfrm>
            <a:off x="494025" y="1685678"/>
            <a:ext cx="8479287" cy="4921498"/>
          </a:xfrm>
        </p:spPr>
        <p:txBody>
          <a:bodyPr>
            <a:normAutofit lnSpcReduction="10000"/>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r>
              <a:rPr lang="en-US" altLang="zh-CN" dirty="0"/>
              <a:t>The Byzantine agreement among the validators on the state of </a:t>
            </a:r>
            <a:r>
              <a:rPr lang="en-US" altLang="zh-CN" dirty="0" err="1"/>
              <a:t>Polkadot</a:t>
            </a:r>
            <a:r>
              <a:rPr lang="en-US" altLang="zh-CN" dirty="0"/>
              <a:t> and its </a:t>
            </a:r>
            <a:r>
              <a:rPr lang="en-US" altLang="zh-CN" dirty="0" err="1"/>
              <a:t>parachains</a:t>
            </a:r>
            <a:r>
              <a:rPr lang="en-US" altLang="zh-CN" dirty="0"/>
              <a:t> is needed. But the availability and validity scheme may require us to revert blocks.</a:t>
            </a:r>
          </a:p>
          <a:p>
            <a:pPr lvl="1"/>
            <a:r>
              <a:rPr lang="en-US" altLang="zh-CN" dirty="0"/>
              <a:t>Because XCMP, message passing speed is dependent on block time ,not finality time. Thus if we delay finality but do not revert, the message passing is still fast.  </a:t>
            </a:r>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a:xfrm>
                <a:off x="494025" y="1685678"/>
                <a:ext cx="8372163" cy="5056498"/>
              </a:xfrm>
            </p:spPr>
            <p:txBody>
              <a:bodyPr>
                <a:normAutofit/>
              </a:bodyPr>
              <a:lstStyle/>
              <a:p>
                <a:r>
                  <a:rPr lang="en-US" altLang="zh-CN" dirty="0"/>
                  <a:t>BABE</a:t>
                </a:r>
              </a:p>
              <a:p>
                <a:pPr lvl="1"/>
                <a:r>
                  <a:rPr lang="en-US" altLang="zh-CN" dirty="0"/>
                  <a:t>Assigns validators randomly to block production </a:t>
                </a:r>
                <a:r>
                  <a:rPr lang="en-US" altLang="zh-CN" i="1" dirty="0"/>
                  <a:t>slots </a:t>
                </a:r>
                <a:r>
                  <a:rPr lang="en-US" altLang="zh-CN" dirty="0"/>
                  <a:t>(Nominally 6s, and the time is not universally agreed on) using the randomness generated with blocks.</a:t>
                </a:r>
              </a:p>
              <a:p>
                <a:pPr lvl="1"/>
                <a:r>
                  <a:rPr lang="en-US" altLang="zh-CN" dirty="0"/>
                  <a:t>The assignments are private until the assigned validators produce their blocks, So “Blind Assignment” is used in the protocol name.</a:t>
                </a:r>
              </a:p>
              <a:p>
                <a:pPr lvl="1"/>
                <a:r>
                  <a:rPr lang="en-US" altLang="zh-CN" dirty="0"/>
                  <a:t>In BABE, there will be some empty slots. But there is a secondary mechanism to assign validators to slots publicly.</a:t>
                </a:r>
              </a:p>
              <a:p>
                <a:r>
                  <a:rPr lang="en-US" altLang="zh-CN" dirty="0"/>
                  <a:t>  BABE consists of </a:t>
                </a:r>
                <a:r>
                  <a:rPr lang="en-US" altLang="zh-CN" i="1" dirty="0"/>
                  <a:t>epochs </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where each epoch consists of a number of sequential slots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en-US" altLang="zh-CN" dirty="0"/>
                  <a:t>) up to the bound R.</a:t>
                </a:r>
              </a:p>
              <a:p>
                <a:pPr lvl="1"/>
                <a:r>
                  <a:rPr lang="en-US" altLang="zh-CN" dirty="0"/>
                  <a:t>Each validator knows in which slots it should produce a block at the beginning of every epoch. </a:t>
                </a:r>
              </a:p>
              <a:p>
                <a:pPr lvl="1"/>
                <a:r>
                  <a:rPr lang="en-US" altLang="zh-CN" dirty="0"/>
                  <a:t>When the time for its slot comes, the validator produces the block for proving that it is assigned to this slot.</a:t>
                </a:r>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xfrm>
                <a:off x="494025" y="1685678"/>
                <a:ext cx="8372163" cy="5056498"/>
              </a:xfrm>
              <a:blipFill>
                <a:blip r:embed="rId2"/>
                <a:stretch>
                  <a:fillRect l="-801" t="-121" r="-116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304031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A validator learn if it is eligible to produce a block in slot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r>
                  <a:rPr lang="zh-CN" altLang="en-US" dirty="0"/>
                  <a:t> </a:t>
                </a:r>
                <a:r>
                  <a:rPr lang="en-US" altLang="zh-CN" dirty="0"/>
                  <a:t>in epoch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endParaRPr lang="en-US" altLang="zh-CN" b="0" dirty="0"/>
              </a:p>
              <a:p>
                <a:pPr lvl="1"/>
                <a:r>
                  <a:rPr lang="en-US" altLang="zh-CN" dirty="0"/>
                  <a:t>If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 </m:t>
                    </m:r>
                    <m:r>
                      <m:rPr>
                        <m:nor/>
                      </m:rPr>
                      <a:rPr lang="en-US" altLang="zh-CN" b="0" i="0" smtClean="0">
                        <a:latin typeface="Cambria Math" panose="02040503050406030204" pitchFamily="18" charset="0"/>
                      </a:rPr>
                      <m:t>or</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oMath>
                </a14:m>
                <a:r>
                  <a:rPr lang="en-US" altLang="zh-CN" dirty="0"/>
                  <a:t>, it obtains the randomness in the genesis block. Otherwise, it obtains the randomness generated two epochs before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−2</m:t>
                        </m:r>
                      </m:sub>
                    </m:sSub>
                  </m:oMath>
                </a14:m>
                <a:r>
                  <a:rPr lang="en-US" altLang="zh-CN" dirty="0"/>
                  <a:t>).</a:t>
                </a:r>
              </a:p>
              <a:p>
                <a:pPr lvl="2"/>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r</m:t>
                        </m:r>
                      </m:e>
                      <m:sub>
                        <m:r>
                          <a:rPr lang="en-US" altLang="zh-CN" b="0" i="1" dirty="0" smtClean="0">
                            <a:latin typeface="Cambria Math" panose="02040503050406030204" pitchFamily="18" charset="0"/>
                          </a:rPr>
                          <m:t>𝑚</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𝜌</m:t>
                    </m:r>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𝜌</m:t>
                    </m:r>
                  </m:oMath>
                </a14:m>
                <a:r>
                  <a:rPr lang="en-US" altLang="zh-CN" dirty="0"/>
                  <a:t> is the concatenation of all VRF values in BABE blocks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r>
                  <a:rPr lang="en-US" altLang="zh-CN" dirty="0"/>
                  <a:t> </a:t>
                </a:r>
              </a:p>
              <a:p>
                <a:pPr lvl="1"/>
                <a:r>
                  <a:rPr lang="en-US" altLang="zh-CN" dirty="0"/>
                  <a:t>It runs the VRF with its secret key and the input: randomness and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endParaRPr lang="en-US" altLang="zh-CN" dirty="0"/>
              </a:p>
              <a:p>
                <a:pPr lvl="1"/>
                <a:r>
                  <a:rPr lang="en-US" altLang="zh-CN" dirty="0"/>
                  <a:t>If </a:t>
                </a:r>
                <a14:m>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&lt;</m:t>
                    </m:r>
                    <m:r>
                      <a:rPr lang="en-US" altLang="zh-CN" b="0" i="1" smtClean="0">
                        <a:latin typeface="Cambria Math" panose="02040503050406030204" pitchFamily="18" charset="0"/>
                      </a:rPr>
                      <m:t>𝜏</m:t>
                    </m:r>
                  </m:oMath>
                </a14:m>
                <a:r>
                  <a:rPr lang="en-US" altLang="zh-CN" dirty="0"/>
                  <a:t>, the validator is eligible to produce a block for this slot.</a:t>
                </a:r>
              </a:p>
              <a:p>
                <a:pPr lvl="2"/>
                <a14:m>
                  <m:oMath xmlns:m="http://schemas.openxmlformats.org/officeDocument/2006/math">
                    <m:r>
                      <a:rPr lang="en-US" altLang="zh-CN" b="0" i="1" smtClean="0">
                        <a:latin typeface="Cambria Math" panose="02040503050406030204" pitchFamily="18" charset="0"/>
                      </a:rPr>
                      <m:t>𝜏</m:t>
                    </m:r>
                  </m:oMath>
                </a14:m>
                <a:r>
                  <a:rPr lang="en-US" altLang="zh-CN" dirty="0"/>
                  <a:t> is selected with respect to security requirements of BABE. Bigger </a:t>
                </a:r>
                <a14:m>
                  <m:oMath xmlns:m="http://schemas.openxmlformats.org/officeDocument/2006/math">
                    <m:r>
                      <a:rPr lang="en-US" altLang="zh-CN" b="0" i="1" smtClean="0">
                        <a:latin typeface="Cambria Math" panose="02040503050406030204" pitchFamily="18" charset="0"/>
                      </a:rPr>
                      <m:t>𝜏</m:t>
                    </m:r>
                  </m:oMath>
                </a14:m>
                <a:r>
                  <a:rPr lang="en-US" altLang="zh-CN" dirty="0"/>
                  <a:t>, less probable to select only honest validators for a slot.</a:t>
                </a:r>
              </a:p>
              <a:p>
                <a:r>
                  <a:rPr lang="en-US" altLang="zh-CN" dirty="0"/>
                  <a:t>When a validator produces a block, the output of VRF and its proof to the block will be added.</a:t>
                </a:r>
              </a:p>
              <a:p>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9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2036020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Purpose:</a:t>
            </a:r>
          </a:p>
          <a:p>
            <a:pPr lvl="1"/>
            <a:r>
              <a:rPr lang="en-US" altLang="zh-CN" dirty="0"/>
              <a:t>Change the fork-choice rule : instead of building on the longest chain, a validator producing a block should build on the longest chain including all blocks that it sees as finalized.</a:t>
            </a:r>
          </a:p>
          <a:p>
            <a:r>
              <a:rPr lang="en-US" altLang="zh-CN" dirty="0"/>
              <a:t>To make this more robust, we try to agree on the prefix of the chain that 2/3 of validators agree on.</a:t>
            </a:r>
          </a:p>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GRANDPA</a:t>
            </a:r>
            <a:endParaRPr lang="zh-CN" altLang="en-US" dirty="0"/>
          </a:p>
        </p:txBody>
      </p:sp>
      <p:pic>
        <p:nvPicPr>
          <p:cNvPr id="4" name="图片 3">
            <a:extLst>
              <a:ext uri="{FF2B5EF4-FFF2-40B4-BE49-F238E27FC236}">
                <a16:creationId xmlns:a16="http://schemas.microsoft.com/office/drawing/2014/main" id="{E828FF1B-43F8-4708-AAD2-67FB453FAEDD}"/>
              </a:ext>
            </a:extLst>
          </p:cNvPr>
          <p:cNvPicPr>
            <a:picLocks noChangeAspect="1"/>
          </p:cNvPicPr>
          <p:nvPr/>
        </p:nvPicPr>
        <p:blipFill>
          <a:blip r:embed="rId2"/>
          <a:stretch>
            <a:fillRect/>
          </a:stretch>
        </p:blipFill>
        <p:spPr>
          <a:xfrm>
            <a:off x="2481394" y="4030339"/>
            <a:ext cx="5150798" cy="2576837"/>
          </a:xfrm>
          <a:prstGeom prst="rect">
            <a:avLst/>
          </a:prstGeom>
        </p:spPr>
      </p:pic>
    </p:spTree>
    <p:extLst>
      <p:ext uri="{BB962C8B-B14F-4D97-AF65-F5344CB8AC3E}">
        <p14:creationId xmlns:p14="http://schemas.microsoft.com/office/powerpoint/2010/main" val="43396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548508-DD86-443D-A98C-0D26CE09E53D}"/>
              </a:ext>
            </a:extLst>
          </p:cNvPr>
          <p:cNvSpPr>
            <a:spLocks noGrp="1"/>
          </p:cNvSpPr>
          <p:nvPr>
            <p:ph sz="quarter" idx="10"/>
          </p:nvPr>
        </p:nvSpPr>
        <p:spPr/>
        <p:txBody>
          <a:bodyPr/>
          <a:lstStyle/>
          <a:p>
            <a:r>
              <a:rPr lang="en-US" altLang="zh-CN" dirty="0"/>
              <a:t>General </a:t>
            </a:r>
            <a:r>
              <a:rPr lang="en-US" altLang="zh-CN" dirty="0" err="1"/>
              <a:t>parachains</a:t>
            </a:r>
            <a:endParaRPr lang="en-US" altLang="zh-CN" dirty="0"/>
          </a:p>
        </p:txBody>
      </p:sp>
      <p:sp>
        <p:nvSpPr>
          <p:cNvPr id="3" name="标题 2">
            <a:extLst>
              <a:ext uri="{FF2B5EF4-FFF2-40B4-BE49-F238E27FC236}">
                <a16:creationId xmlns:a16="http://schemas.microsoft.com/office/drawing/2014/main" id="{FC36AE11-1E6D-4449-BDC7-6403AFDC25CA}"/>
              </a:ext>
            </a:extLst>
          </p:cNvPr>
          <p:cNvSpPr>
            <a:spLocks noGrp="1"/>
          </p:cNvSpPr>
          <p:nvPr>
            <p:ph type="title"/>
          </p:nvPr>
        </p:nvSpPr>
        <p:spPr/>
        <p:txBody>
          <a:bodyPr/>
          <a:lstStyle/>
          <a:p>
            <a:r>
              <a:rPr lang="en-US" altLang="zh-CN" dirty="0" err="1"/>
              <a:t>Parachains</a:t>
            </a:r>
            <a:r>
              <a:rPr lang="en-US" altLang="zh-CN" dirty="0"/>
              <a:t>: Block Production</a:t>
            </a:r>
            <a:endParaRPr lang="zh-CN" altLang="en-US" dirty="0"/>
          </a:p>
        </p:txBody>
      </p:sp>
    </p:spTree>
    <p:extLst>
      <p:ext uri="{BB962C8B-B14F-4D97-AF65-F5344CB8AC3E}">
        <p14:creationId xmlns:p14="http://schemas.microsoft.com/office/powerpoint/2010/main" val="1482135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fontScale="92500"/>
          </a:bodyPr>
          <a:lstStyle/>
          <a:p>
            <a:r>
              <a:rPr lang="en-GB" altLang="zh-CN" dirty="0" err="1"/>
              <a:t>NPoS</a:t>
            </a:r>
            <a:r>
              <a:rPr lang="en-GB" altLang="zh-CN" dirty="0"/>
              <a:t>(Nominated proof-of-state) is a very own version of </a:t>
            </a:r>
            <a:r>
              <a:rPr lang="en-GB" altLang="zh-CN" dirty="0" err="1"/>
              <a:t>PoS</a:t>
            </a:r>
            <a:r>
              <a:rPr lang="en-GB" altLang="zh-CN" dirty="0"/>
              <a:t> for </a:t>
            </a:r>
            <a:r>
              <a:rPr lang="en-GB" altLang="zh-CN" dirty="0" err="1"/>
              <a:t>Polkadot</a:t>
            </a:r>
            <a:r>
              <a:rPr lang="en-GB" altLang="zh-CN" dirty="0"/>
              <a:t> which have a native token called DOT</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 and </a:t>
            </a:r>
            <a:r>
              <a:rPr lang="en-GB" altLang="zh-CN" dirty="0" err="1"/>
              <a:t>BPoS</a:t>
            </a:r>
            <a:r>
              <a:rPr lang="en-GB" altLang="zh-CN" dirty="0"/>
              <a:t>.</a:t>
            </a:r>
          </a:p>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The work of Edvard </a:t>
            </a:r>
            <a:r>
              <a:rPr lang="en-US" altLang="zh-CN" dirty="0" err="1"/>
              <a:t>Phragmén</a:t>
            </a:r>
            <a:r>
              <a:rPr lang="en-US" altLang="zh-CN" dirty="0"/>
              <a:t> and Thorvald Thiele in late 19</a:t>
            </a:r>
            <a:r>
              <a:rPr lang="en-US" altLang="zh-CN" baseline="30000" dirty="0"/>
              <a:t>th</a:t>
            </a:r>
            <a:r>
              <a:rPr lang="en-US" altLang="zh-CN" dirty="0"/>
              <a:t> century.</a:t>
            </a:r>
          </a:p>
          <a:p>
            <a:pPr lvl="1"/>
            <a:r>
              <a:rPr lang="en-US" altLang="zh-CN" dirty="0"/>
              <a:t>Considerable effort to formalize the notion of proportional representation.</a:t>
            </a:r>
          </a:p>
          <a:p>
            <a:pPr lvl="1"/>
            <a:r>
              <a:rPr lang="en-US" altLang="zh-CN" dirty="0" err="1"/>
              <a:t>Revist</a:t>
            </a:r>
            <a:r>
              <a:rPr lang="en-US" altLang="zh-CN" dirty="0"/>
              <a:t> the methods by </a:t>
            </a:r>
            <a:r>
              <a:rPr lang="en-US" altLang="zh-CN" dirty="0" err="1"/>
              <a:t>Phragmén</a:t>
            </a:r>
            <a:r>
              <a:rPr lang="en-US" altLang="zh-CN" dirty="0"/>
              <a:t> and Thorvald and optimize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1455</TotalTime>
  <Words>1608</Words>
  <Application>Microsoft Office PowerPoint</Application>
  <PresentationFormat>全屏显示(4:3)</PresentationFormat>
  <Paragraphs>197</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The goals of validator election: Decentralisation</vt:lpstr>
      <vt:lpstr>The goals of validator election: Decentralisation</vt:lpstr>
      <vt:lpstr>The goals of validator election: Security</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Blind Assignment for Blockchain Extension</vt:lpstr>
      <vt:lpstr>Blind Assignment for Blockchain Extension</vt:lpstr>
      <vt:lpstr>GRANDPA</vt:lpstr>
      <vt:lpstr>Contents</vt:lpstr>
      <vt:lpstr>Parachains: Block Production</vt:lpstr>
      <vt:lpstr>Contents</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64</cp:revision>
  <dcterms:created xsi:type="dcterms:W3CDTF">2020-12-11T12:34:34Z</dcterms:created>
  <dcterms:modified xsi:type="dcterms:W3CDTF">2020-12-16T02:51:34Z</dcterms:modified>
</cp:coreProperties>
</file>