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61" r:id="rId4"/>
    <p:sldId id="283" r:id="rId5"/>
    <p:sldId id="284" r:id="rId6"/>
    <p:sldId id="286" r:id="rId7"/>
    <p:sldId id="285" r:id="rId8"/>
    <p:sldId id="287" r:id="rId9"/>
    <p:sldId id="264" r:id="rId10"/>
    <p:sldId id="288" r:id="rId11"/>
    <p:sldId id="289" r:id="rId12"/>
    <p:sldId id="290" r:id="rId13"/>
    <p:sldId id="291" r:id="rId14"/>
    <p:sldId id="292" r:id="rId15"/>
    <p:sldId id="270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440B81B8-3259-432D-8258-740C81381645}" type="par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/>
            <a:t>标题内容</a:t>
          </a:r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/>
            <a:t>文字内容文字内容</a:t>
          </a:r>
          <a:endParaRPr lang="zh-CN" altLang="en-US" dirty="0"/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7C9DB3E-84AC-4159-9575-4A4F4A24329F}" type="par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563461E3-9F7B-4DD1-89F7-D659D09EB4FE}">
      <dgm:prSet phldrT="[文本]"/>
      <dgm:spPr/>
      <dgm:t>
        <a:bodyPr/>
        <a:lstStyle/>
        <a:p>
          <a:r>
            <a:rPr lang="zh-CN" altLang="en-US" dirty="0"/>
            <a:t>文字内容文字内容</a:t>
          </a:r>
        </a:p>
      </dgm:t>
    </dgm:pt>
    <dgm:pt modelId="{7F84509F-3024-4C10-BFE9-7C4CAB8AEA84}" type="par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59527EC6-1615-4019-B806-1D19580F4321}" type="sibTrans" cxnId="{6749A618-6C63-4C0B-8FFC-91D74445A530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3"/>
      <dgm:spPr/>
    </dgm:pt>
    <dgm:pt modelId="{0906846D-B162-433A-97D0-D4044DEE67CF}" type="pres">
      <dgm:prSet presAssocID="{533ECE33-4BF9-4660-96E2-2A50AF5200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3">
        <dgm:presLayoutVars>
          <dgm:bulletEnabled val="1"/>
        </dgm:presLayoutVars>
      </dgm:prSet>
      <dgm:spPr/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3"/>
      <dgm:spPr/>
    </dgm:pt>
    <dgm:pt modelId="{C6732B46-C6AA-48F3-A0C4-4ACA7A63178C}" type="pres">
      <dgm:prSet presAssocID="{EF5D9244-B2EE-4C29-8F47-5D3CE0ACF1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3">
        <dgm:presLayoutVars>
          <dgm:bulletEnabled val="1"/>
        </dgm:presLayoutVars>
      </dgm:prSet>
      <dgm:spPr/>
    </dgm:pt>
    <dgm:pt modelId="{5B8914B7-99A1-4B26-BDF1-F9D2A262F925}" type="pres">
      <dgm:prSet presAssocID="{50668C4E-E5B8-4D35-BFBA-84AC5EA6E4C4}" presName="spaceBetweenRectangles" presStyleCnt="0"/>
      <dgm:spPr/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1" presStyleCnt="3"/>
      <dgm:spPr/>
    </dgm:pt>
    <dgm:pt modelId="{04F6827F-281B-42C5-A9D8-0CB3AAB5A08B}" type="pres">
      <dgm:prSet presAssocID="{0D740781-D3B4-4FDF-87D8-686B0140A3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6749A618-6C63-4C0B-8FFC-91D74445A530}" srcId="{0D740781-D3B4-4FDF-87D8-686B0140A31D}" destId="{563461E3-9F7B-4DD1-89F7-D659D09EB4FE}" srcOrd="1" destOrd="0" parTransId="{7F84509F-3024-4C10-BFE9-7C4CAB8AEA84}" sibTransId="{59527EC6-1615-4019-B806-1D19580F4321}"/>
    <dgm:cxn modelId="{69AE542A-34A1-405D-BB6C-2227C1B77071}" type="presOf" srcId="{073E84FE-B18B-4D22-AF7B-4B184FDAA9BA}" destId="{35B04919-E45A-445B-8E33-878B767387DD}" srcOrd="0" destOrd="1" presId="urn:microsoft.com/office/officeart/2005/8/layout/list1"/>
    <dgm:cxn modelId="{160BB72E-2606-4B11-9642-55ABEAF3F353}" type="presOf" srcId="{0D740781-D3B4-4FDF-87D8-686B0140A31D}" destId="{04F6827F-281B-42C5-A9D8-0CB3AAB5A08B}" srcOrd="1" destOrd="0" presId="urn:microsoft.com/office/officeart/2005/8/layout/list1"/>
    <dgm:cxn modelId="{18EA973E-7C6F-445E-86C0-96DD748F9827}" srcId="{F0B78CBC-CBDA-46C9-929E-85199E667CC4}" destId="{0D740781-D3B4-4FDF-87D8-686B0140A31D}" srcOrd="2" destOrd="0" parTransId="{440B81B8-3259-432D-8258-740C81381645}" sibTransId="{D4AEDC7B-67D3-48AA-9EB7-D7E44F698A71}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325EEB6B-E5CF-4EAF-BC7E-ACD4491C0701}" srcId="{0D740781-D3B4-4FDF-87D8-686B0140A31D}" destId="{F2EA260C-E5B1-4EB8-98B8-C73AA82A3830}" srcOrd="0" destOrd="0" parTransId="{77C9DB3E-84AC-4159-9575-4A4F4A24329F}" sibTransId="{7411D8BA-43A6-42E7-A55A-5D4E8F6763B2}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5D56F45A-6B98-4E6F-836F-E9377E96D7BE}" type="presOf" srcId="{F2EA260C-E5B1-4EB8-98B8-C73AA82A3830}" destId="{6A001656-CA27-4567-96E8-EF933E971BD3}" srcOrd="0" destOrd="0" presId="urn:microsoft.com/office/officeart/2005/8/layout/list1"/>
    <dgm:cxn modelId="{993DF85A-FEE7-46C2-97BC-DF3C996E9B7E}" type="presOf" srcId="{DAEB6F84-7DA0-4FE4-89DD-662120E27507}" destId="{D6C023B1-4119-4CE8-963E-7A50604B78B9}" srcOrd="0" destOrd="1" presId="urn:microsoft.com/office/officeart/2005/8/layout/list1"/>
    <dgm:cxn modelId="{0811E898-DF03-46AF-BE06-B5521C93831D}" type="presOf" srcId="{0D740781-D3B4-4FDF-87D8-686B0140A31D}" destId="{D974D2DC-BF0E-48C6-8EDA-F113B445A6CF}" srcOrd="0" destOrd="0" presId="urn:microsoft.com/office/officeart/2005/8/layout/list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60E6DBDB-71EA-4F48-A7E1-E6D9681ECE7A}" type="presOf" srcId="{563461E3-9F7B-4DD1-89F7-D659D09EB4FE}" destId="{6A001656-CA27-4567-96E8-EF933E971BD3}" srcOrd="0" destOrd="1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  <dgm:cxn modelId="{975A2B47-891D-4A73-9CCD-77604BB45690}" type="presParOf" srcId="{ECFE74ED-7105-4194-8680-BB25A1E49CFB}" destId="{5B8914B7-99A1-4B26-BDF1-F9D2A262F925}" srcOrd="7" destOrd="0" presId="urn:microsoft.com/office/officeart/2005/8/layout/list1"/>
    <dgm:cxn modelId="{8227D186-6B87-4AE1-8F04-93F1B896E293}" type="presParOf" srcId="{ECFE74ED-7105-4194-8680-BB25A1E49CFB}" destId="{18970777-4B01-43BA-91DB-91D09E2AEF30}" srcOrd="8" destOrd="0" presId="urn:microsoft.com/office/officeart/2005/8/layout/list1"/>
    <dgm:cxn modelId="{747A766C-CBBD-49C2-B51B-A1DB87D46E57}" type="presParOf" srcId="{18970777-4B01-43BA-91DB-91D09E2AEF30}" destId="{D974D2DC-BF0E-48C6-8EDA-F113B445A6CF}" srcOrd="0" destOrd="0" presId="urn:microsoft.com/office/officeart/2005/8/layout/list1"/>
    <dgm:cxn modelId="{26E3AA77-C0A0-4306-8D0F-39EB82237738}" type="presParOf" srcId="{18970777-4B01-43BA-91DB-91D09E2AEF30}" destId="{04F6827F-281B-42C5-A9D8-0CB3AAB5A08B}" srcOrd="1" destOrd="0" presId="urn:microsoft.com/office/officeart/2005/8/layout/list1"/>
    <dgm:cxn modelId="{62C3C360-E4C3-4A95-8A6F-1FA91343FAEB}" type="presParOf" srcId="{ECFE74ED-7105-4194-8680-BB25A1E49CFB}" destId="{BA036A63-2A01-4D98-B296-174E5BA484D7}" srcOrd="9" destOrd="0" presId="urn:microsoft.com/office/officeart/2005/8/layout/list1"/>
    <dgm:cxn modelId="{6F53C76F-861B-4894-8A3F-618D961AF94B}" type="presParOf" srcId="{ECFE74ED-7105-4194-8680-BB25A1E49CFB}" destId="{6A001656-CA27-4567-96E8-EF933E97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00277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00277"/>
        <a:ext cx="8256588" cy="1197000"/>
      </dsp:txXfrm>
    </dsp:sp>
    <dsp:sp modelId="{0906846D-B162-433A-97D0-D4044DEE67CF}">
      <dsp:nvSpPr>
        <dsp:cNvPr id="0" name=""/>
        <dsp:cNvSpPr/>
      </dsp:nvSpPr>
      <dsp:spPr>
        <a:xfrm>
          <a:off x="412829" y="19837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47217"/>
        <a:ext cx="5724851" cy="506120"/>
      </dsp:txXfrm>
    </dsp:sp>
    <dsp:sp modelId="{35B04919-E45A-445B-8E33-878B767387DD}">
      <dsp:nvSpPr>
        <dsp:cNvPr id="0" name=""/>
        <dsp:cNvSpPr/>
      </dsp:nvSpPr>
      <dsp:spPr>
        <a:xfrm>
          <a:off x="0" y="188031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/>
            <a:t>文字内容文字内容</a:t>
          </a:r>
          <a:endParaRPr lang="zh-CN" altLang="en-US" sz="1900" kern="1200" dirty="0"/>
        </a:p>
      </dsp:txBody>
      <dsp:txXfrm>
        <a:off x="0" y="1880318"/>
        <a:ext cx="8256588" cy="1197000"/>
      </dsp:txXfrm>
    </dsp:sp>
    <dsp:sp modelId="{C6732B46-C6AA-48F3-A0C4-4ACA7A63178C}">
      <dsp:nvSpPr>
        <dsp:cNvPr id="0" name=""/>
        <dsp:cNvSpPr/>
      </dsp:nvSpPr>
      <dsp:spPr>
        <a:xfrm>
          <a:off x="412829" y="159987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1627258"/>
        <a:ext cx="5724851" cy="506120"/>
      </dsp:txXfrm>
    </dsp:sp>
    <dsp:sp modelId="{6A001656-CA27-4567-96E8-EF933E971BD3}">
      <dsp:nvSpPr>
        <dsp:cNvPr id="0" name=""/>
        <dsp:cNvSpPr/>
      </dsp:nvSpPr>
      <dsp:spPr>
        <a:xfrm>
          <a:off x="0" y="3460358"/>
          <a:ext cx="8256588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文字内容文字内容</a:t>
          </a:r>
        </a:p>
      </dsp:txBody>
      <dsp:txXfrm>
        <a:off x="0" y="3460358"/>
        <a:ext cx="8256588" cy="1197000"/>
      </dsp:txXfrm>
    </dsp:sp>
    <dsp:sp modelId="{04F6827F-281B-42C5-A9D8-0CB3AAB5A08B}">
      <dsp:nvSpPr>
        <dsp:cNvPr id="0" name=""/>
        <dsp:cNvSpPr/>
      </dsp:nvSpPr>
      <dsp:spPr>
        <a:xfrm>
          <a:off x="412829" y="3179918"/>
          <a:ext cx="577961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标题内容</a:t>
          </a:r>
        </a:p>
      </dsp:txBody>
      <dsp:txXfrm>
        <a:off x="440209" y="3207298"/>
        <a:ext cx="572485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emf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57885" cy="1114192"/>
          </a:xfrm>
        </p:spPr>
        <p:txBody>
          <a:bodyPr/>
          <a:lstStyle/>
          <a:p>
            <a:r>
              <a:rPr lang="en-US" altLang="zh-CN" dirty="0"/>
              <a:t>Some details about </a:t>
            </a:r>
            <a:r>
              <a:rPr lang="en-US" altLang="zh-CN" dirty="0" err="1"/>
              <a:t>Polkadot</a:t>
            </a:r>
            <a:endParaRPr lang="zh-CN" altLang="en-US" sz="2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Kaixuan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December, 2020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6F6DC7-ABF5-4659-8C19-B393508271A3}"/>
              </a:ext>
            </a:extLst>
          </p:cNvPr>
          <p:cNvSpPr/>
          <p:nvPr/>
        </p:nvSpPr>
        <p:spPr>
          <a:xfrm>
            <a:off x="469123" y="4845136"/>
            <a:ext cx="3892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lt"/>
              </a:rPr>
              <a:t>Components and sub-protocols</a:t>
            </a:r>
            <a:endParaRPr lang="zh-CN" alt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467863" cy="4562722"/>
          </a:xfrm>
        </p:spPr>
        <p:txBody>
          <a:bodyPr/>
          <a:lstStyle/>
          <a:p>
            <a:r>
              <a:rPr lang="en-US" altLang="zh-CN" dirty="0"/>
              <a:t>State</a:t>
            </a:r>
          </a:p>
          <a:p>
            <a:pPr lvl="1"/>
            <a:r>
              <a:rPr lang="en-US" altLang="zh-CN" dirty="0"/>
              <a:t>Represented by an </a:t>
            </a:r>
            <a:r>
              <a:rPr lang="en-US" altLang="zh-CN" b="1" i="1" dirty="0"/>
              <a:t>associative array </a:t>
            </a:r>
            <a:r>
              <a:rPr lang="en-US" altLang="zh-CN" dirty="0"/>
              <a:t>data structure, composed by a collection of </a:t>
            </a:r>
            <a:r>
              <a:rPr lang="en-US" altLang="zh-CN" b="1" dirty="0"/>
              <a:t>key-value pairs</a:t>
            </a:r>
            <a:r>
              <a:rPr lang="en-US" altLang="zh-CN" dirty="0"/>
              <a:t> where each key is unique.</a:t>
            </a:r>
          </a:p>
          <a:p>
            <a:pPr lvl="1"/>
            <a:r>
              <a:rPr lang="en-US" altLang="zh-CN" dirty="0"/>
              <a:t>Both key and value need to be </a:t>
            </a:r>
            <a:r>
              <a:rPr lang="en-US" altLang="zh-CN" b="1" dirty="0"/>
              <a:t>finite byte arrays</a:t>
            </a:r>
          </a:p>
          <a:p>
            <a:pPr lvl="1"/>
            <a:r>
              <a:rPr lang="en-US" altLang="zh-CN" dirty="0"/>
              <a:t>K-V pairs are arranged in a </a:t>
            </a:r>
            <a:r>
              <a:rPr lang="en-US" altLang="zh-CN" b="1" dirty="0"/>
              <a:t>Merkel radix-16 tree</a:t>
            </a:r>
          </a:p>
          <a:p>
            <a:pPr lvl="2"/>
            <a:r>
              <a:rPr lang="en-US" altLang="zh-CN" dirty="0"/>
              <a:t>whose root identifies the current state of the relay chain.</a:t>
            </a:r>
          </a:p>
          <a:p>
            <a:pPr lvl="2"/>
            <a:r>
              <a:rPr lang="en-US" altLang="zh-CN" dirty="0"/>
              <a:t>provides an efficient mean to produce the proof of inclusion for an individual pair in the state.</a:t>
            </a:r>
          </a:p>
          <a:p>
            <a:pPr lvl="2"/>
            <a:r>
              <a:rPr lang="en-US" altLang="zh-CN" dirty="0"/>
              <a:t>Shouldn’t store any information regarding the internal operation of the </a:t>
            </a:r>
            <a:r>
              <a:rPr lang="en-US" altLang="zh-CN" dirty="0" err="1"/>
              <a:t>parachains</a:t>
            </a:r>
            <a:r>
              <a:rPr lang="en-US" altLang="zh-CN" dirty="0"/>
              <a:t>.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894962E4-700B-49B9-872D-84F3BCB9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70" y="1826391"/>
            <a:ext cx="3232630" cy="20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在这里插入图片描述">
            <a:extLst>
              <a:ext uri="{FF2B5EF4-FFF2-40B4-BE49-F238E27FC236}">
                <a16:creationId xmlns:a16="http://schemas.microsoft.com/office/drawing/2014/main" id="{9AD33FE6-61C2-437A-B21E-9A57BE1D5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4" b="5235"/>
          <a:stretch/>
        </p:blipFill>
        <p:spPr bwMode="auto">
          <a:xfrm>
            <a:off x="5961888" y="4161083"/>
            <a:ext cx="2791719" cy="16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1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/>
              <a:t>State transition</a:t>
            </a:r>
          </a:p>
          <a:p>
            <a:pPr lvl="1"/>
            <a:r>
              <a:rPr lang="en-US" altLang="zh-CN" dirty="0"/>
              <a:t>Via an executing ordered set of instructions, known as </a:t>
            </a:r>
            <a:r>
              <a:rPr lang="en-US" altLang="zh-CN" dirty="0" err="1"/>
              <a:t>extrinsics</a:t>
            </a:r>
            <a:r>
              <a:rPr lang="en-US" altLang="zh-CN" dirty="0"/>
              <a:t>, which include transactions submitted by the public and any data which can affect state transition</a:t>
            </a:r>
          </a:p>
          <a:p>
            <a:pPr lvl="1"/>
            <a:r>
              <a:rPr lang="en-US" altLang="zh-CN" dirty="0"/>
              <a:t>Relay chain is divided into “Runtime” and the “Runtime environment”</a:t>
            </a:r>
          </a:p>
          <a:p>
            <a:pPr lvl="2"/>
            <a:r>
              <a:rPr lang="en-US" altLang="zh-CN" dirty="0"/>
              <a:t>The execution logic of State-transition function is encapsulated in Runtime</a:t>
            </a:r>
          </a:p>
          <a:p>
            <a:pPr lvl="2"/>
            <a:r>
              <a:rPr lang="en-US" altLang="zh-CN" dirty="0"/>
              <a:t>Other generic operation are embedded into the runtime environment</a:t>
            </a:r>
          </a:p>
          <a:p>
            <a:pPr lvl="1"/>
            <a:r>
              <a:rPr lang="en-US" altLang="zh-CN" dirty="0"/>
              <a:t>Runtime function</a:t>
            </a:r>
          </a:p>
          <a:p>
            <a:pPr lvl="2"/>
            <a:r>
              <a:rPr lang="en-US" altLang="zh-CN" dirty="0"/>
              <a:t>Compiled into a </a:t>
            </a:r>
            <a:r>
              <a:rPr lang="en-US" altLang="zh-CN" dirty="0" err="1"/>
              <a:t>WebAssembly</a:t>
            </a:r>
            <a:r>
              <a:rPr lang="en-US" altLang="zh-CN" dirty="0"/>
              <a:t> module</a:t>
            </a:r>
          </a:p>
          <a:p>
            <a:pPr lvl="2"/>
            <a:r>
              <a:rPr lang="en-US" altLang="zh-CN" dirty="0"/>
              <a:t>Stored as part of the state</a:t>
            </a:r>
          </a:p>
          <a:p>
            <a:pPr lvl="1"/>
            <a:r>
              <a:rPr lang="en-US" altLang="zh-CN" dirty="0"/>
              <a:t>The Runtime environment communicates the </a:t>
            </a:r>
            <a:r>
              <a:rPr lang="en-US" altLang="zh-CN" dirty="0" err="1"/>
              <a:t>extrinsics</a:t>
            </a:r>
            <a:r>
              <a:rPr lang="en-US" altLang="zh-CN" dirty="0"/>
              <a:t> to the Runtime and interacts with it to execute the state transition. </a:t>
            </a:r>
          </a:p>
          <a:p>
            <a:pPr lvl="2"/>
            <a:r>
              <a:rPr lang="en-US" altLang="zh-CN" dirty="0"/>
              <a:t>the state transition logic itself can be upgraded as a part of the state transition.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56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Extrinsics</a:t>
            </a:r>
            <a:r>
              <a:rPr lang="en-US" altLang="zh-CN" dirty="0"/>
              <a:t>, an executing ordered set of instructions</a:t>
            </a:r>
          </a:p>
          <a:p>
            <a:pPr lvl="1"/>
            <a:r>
              <a:rPr lang="en-US" altLang="zh-CN" dirty="0"/>
              <a:t>Which are the input data supplied to the Relay-chain state machine to transition to new states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83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/>
              <a:t>Relay chain block format</a:t>
            </a:r>
          </a:p>
          <a:p>
            <a:pPr lvl="1"/>
            <a:r>
              <a:rPr lang="en-US" altLang="zh-CN" dirty="0"/>
              <a:t>Header</a:t>
            </a:r>
          </a:p>
          <a:p>
            <a:pPr lvl="2"/>
            <a:r>
              <a:rPr lang="en-US" altLang="zh-CN" dirty="0"/>
              <a:t>Hash of parent block</a:t>
            </a:r>
          </a:p>
          <a:p>
            <a:pPr lvl="2"/>
            <a:r>
              <a:rPr lang="en-US" altLang="zh-CN" dirty="0"/>
              <a:t>Block number</a:t>
            </a:r>
          </a:p>
          <a:p>
            <a:pPr lvl="2"/>
            <a:r>
              <a:rPr lang="en-US" altLang="zh-CN" dirty="0"/>
              <a:t>The root of the state tree</a:t>
            </a:r>
          </a:p>
          <a:p>
            <a:pPr lvl="2"/>
            <a:r>
              <a:rPr lang="en-US" altLang="zh-CN" dirty="0"/>
              <a:t>The root of the Merkle tree</a:t>
            </a:r>
          </a:p>
          <a:p>
            <a:pPr lvl="2"/>
            <a:r>
              <a:rPr lang="en-US" altLang="zh-CN" dirty="0"/>
              <a:t>Digest</a:t>
            </a:r>
          </a:p>
          <a:p>
            <a:pPr lvl="3"/>
            <a:r>
              <a:rPr lang="en-US" altLang="zh-CN" dirty="0"/>
              <a:t>Store auxiliary information from the consensus engines for validating the block</a:t>
            </a:r>
          </a:p>
          <a:p>
            <a:pPr lvl="1"/>
            <a:r>
              <a:rPr lang="en-US" altLang="zh-CN" dirty="0"/>
              <a:t>Body</a:t>
            </a:r>
          </a:p>
          <a:p>
            <a:pPr lvl="2"/>
            <a:r>
              <a:rPr lang="en-US" altLang="zh-CN" dirty="0"/>
              <a:t>A list of </a:t>
            </a:r>
            <a:r>
              <a:rPr lang="en-US" altLang="zh-CN" dirty="0" err="1"/>
              <a:t>extrinsics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29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3ED768-F4AC-4570-9A14-87BFBBA452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5" y="1685677"/>
            <a:ext cx="8070855" cy="5015373"/>
          </a:xfrm>
        </p:spPr>
        <p:txBody>
          <a:bodyPr>
            <a:normAutofit/>
          </a:bodyPr>
          <a:lstStyle/>
          <a:p>
            <a:r>
              <a:rPr lang="en-US" altLang="zh-CN" dirty="0"/>
              <a:t>Relay chain block building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C1A08A-FFC4-4FE8-B7F5-70FBB0F9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Relay Chain protocol: A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67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93F93C-C1A3-439F-A262-E1905B2857D9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EAB6ED-066D-4735-9417-28930BB854F6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BC93C7-C074-4E41-BD1E-A1FC8D2C52AD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E08AC9-4FB0-4550-A1CB-816188F7BA49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CEE20DD-9900-4544-99E0-9CF98F12850C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A501EB-494C-402A-B6AA-166DC15EC702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可仅使用蓝色</a:t>
            </a:r>
          </a:p>
        </p:txBody>
      </p:sp>
      <p:graphicFrame>
        <p:nvGraphicFramePr>
          <p:cNvPr id="3" name="图示 2"/>
          <p:cNvGraphicFramePr/>
          <p:nvPr>
            <p:extLst/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115900" cy="4921498"/>
          </a:xfrm>
        </p:spPr>
        <p:txBody>
          <a:bodyPr/>
          <a:lstStyle/>
          <a:p>
            <a:r>
              <a:rPr lang="zh-CN" altLang="en-US" dirty="0"/>
              <a:t>请使用本主题包含的交大</a:t>
            </a:r>
            <a:r>
              <a:rPr lang="en-US" altLang="zh-CN" dirty="0"/>
              <a:t>VI</a:t>
            </a:r>
            <a:r>
              <a:rPr lang="zh-CN" altLang="en-US" dirty="0"/>
              <a:t>指定</a:t>
            </a:r>
            <a:r>
              <a:rPr lang="zh-CN" altLang="en-US"/>
              <a:t>配色；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可使用多色搭配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19069" y="3560496"/>
            <a:ext cx="2608632" cy="2798938"/>
            <a:chOff x="5704759" y="2304434"/>
            <a:chExt cx="2947468" cy="3162493"/>
          </a:xfrm>
        </p:grpSpPr>
        <p:sp>
          <p:nvSpPr>
            <p:cNvPr id="8" name="MH_SubTitle_3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704759" y="2992227"/>
              <a:ext cx="2947468" cy="1996028"/>
            </a:xfrm>
            <a:custGeom>
              <a:avLst/>
              <a:gdLst/>
              <a:ahLst/>
              <a:cxnLst>
                <a:cxn ang="0">
                  <a:pos x="106" y="230"/>
                </a:cxn>
                <a:cxn ang="0">
                  <a:pos x="443" y="230"/>
                </a:cxn>
                <a:cxn ang="0">
                  <a:pos x="412" y="300"/>
                </a:cxn>
                <a:cxn ang="0">
                  <a:pos x="0" y="300"/>
                </a:cxn>
                <a:cxn ang="0">
                  <a:pos x="170" y="0"/>
                </a:cxn>
                <a:cxn ang="0">
                  <a:pos x="203" y="57"/>
                </a:cxn>
                <a:cxn ang="0">
                  <a:pos x="106" y="230"/>
                </a:cxn>
              </a:cxnLst>
              <a:rect l="0" t="0" r="r" b="b"/>
              <a:pathLst>
                <a:path w="443" h="300">
                  <a:moveTo>
                    <a:pt x="106" y="230"/>
                  </a:moveTo>
                  <a:lnTo>
                    <a:pt x="443" y="230"/>
                  </a:lnTo>
                  <a:lnTo>
                    <a:pt x="412" y="300"/>
                  </a:lnTo>
                  <a:lnTo>
                    <a:pt x="0" y="300"/>
                  </a:lnTo>
                  <a:lnTo>
                    <a:pt x="170" y="0"/>
                  </a:lnTo>
                  <a:lnTo>
                    <a:pt x="203" y="57"/>
                  </a:lnTo>
                  <a:lnTo>
                    <a:pt x="106" y="23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b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9" name="MH_SubTitle_1"/>
            <p:cNvSpPr/>
            <p:nvPr>
              <p:custDataLst>
                <p:tags r:id="rId13"/>
              </p:custDataLst>
            </p:nvPr>
          </p:nvSpPr>
          <p:spPr>
            <a:xfrm rot="-3600000">
              <a:off x="5432609" y="3031318"/>
              <a:ext cx="2979949" cy="1891269"/>
            </a:xfrm>
            <a:custGeom>
              <a:avLst/>
              <a:gdLst>
                <a:gd name="connsiteX0" fmla="*/ 300341 w 2979949"/>
                <a:gd name="connsiteY0" fmla="*/ 0 h 1891269"/>
                <a:gd name="connsiteX1" fmla="*/ 1591042 w 2979949"/>
                <a:gd name="connsiteY1" fmla="*/ 5604 h 1891269"/>
                <a:gd name="connsiteX2" fmla="*/ 2979949 w 2979949"/>
                <a:gd name="connsiteY2" fmla="*/ 8718 h 1891269"/>
                <a:gd name="connsiteX3" fmla="*/ 1925524 w 2979949"/>
                <a:gd name="connsiteY3" fmla="*/ 1891269 h 1891269"/>
                <a:gd name="connsiteX4" fmla="*/ 1671286 w 2979949"/>
                <a:gd name="connsiteY4" fmla="*/ 1446490 h 1891269"/>
                <a:gd name="connsiteX5" fmla="*/ 2294210 w 2979949"/>
                <a:gd name="connsiteY5" fmla="*/ 377700 h 1891269"/>
                <a:gd name="connsiteX6" fmla="*/ 0 w 2979949"/>
                <a:gd name="connsiteY6" fmla="*/ 386261 h 189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9949" h="1891269">
                  <a:moveTo>
                    <a:pt x="300341" y="0"/>
                  </a:moveTo>
                  <a:lnTo>
                    <a:pt x="1591042" y="5604"/>
                  </a:lnTo>
                  <a:lnTo>
                    <a:pt x="2979949" y="8718"/>
                  </a:lnTo>
                  <a:lnTo>
                    <a:pt x="1925524" y="1891269"/>
                  </a:lnTo>
                  <a:lnTo>
                    <a:pt x="1671286" y="1446490"/>
                  </a:lnTo>
                  <a:lnTo>
                    <a:pt x="2294210" y="377700"/>
                  </a:lnTo>
                  <a:lnTo>
                    <a:pt x="0" y="386261"/>
                  </a:lnTo>
                  <a:close/>
                </a:path>
              </a:pathLst>
            </a:custGeom>
            <a:solidFill>
              <a:schemeClr val="accent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12700" h="57150" prst="angle"/>
            </a:sp3d>
          </p:spPr>
          <p:txBody>
            <a:bodyPr wrap="square" anchor="t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dirty="0">
                  <a:solidFill>
                    <a:srgbClr val="FFFFFF"/>
                  </a:solidFill>
                </a:rPr>
                <a:t>此图示仅为示例</a:t>
              </a:r>
            </a:p>
          </p:txBody>
        </p:sp>
        <p:sp>
          <p:nvSpPr>
            <p:cNvPr id="10" name="MH_SubTitle_2"/>
            <p:cNvSpPr/>
            <p:nvPr>
              <p:custDataLst>
                <p:tags r:id="rId14"/>
              </p:custDataLst>
            </p:nvPr>
          </p:nvSpPr>
          <p:spPr>
            <a:xfrm rot="3600000">
              <a:off x="5638174" y="2782351"/>
              <a:ext cx="2897639" cy="1941806"/>
            </a:xfrm>
            <a:custGeom>
              <a:avLst/>
              <a:gdLst>
                <a:gd name="connsiteX0" fmla="*/ 0 w 2897639"/>
                <a:gd name="connsiteY0" fmla="*/ 401380 h 1941806"/>
                <a:gd name="connsiteX1" fmla="*/ 212910 w 2897639"/>
                <a:gd name="connsiteY1" fmla="*/ 32610 h 1941806"/>
                <a:gd name="connsiteX2" fmla="*/ 1605143 w 2897639"/>
                <a:gd name="connsiteY2" fmla="*/ 29731 h 1941806"/>
                <a:gd name="connsiteX3" fmla="*/ 2897639 w 2897639"/>
                <a:gd name="connsiteY3" fmla="*/ 0 h 1941806"/>
                <a:gd name="connsiteX4" fmla="*/ 1776537 w 2897639"/>
                <a:gd name="connsiteY4" fmla="*/ 1941806 h 1941806"/>
                <a:gd name="connsiteX5" fmla="*/ 1505371 w 2897639"/>
                <a:gd name="connsiteY5" fmla="*/ 1493305 h 1941806"/>
                <a:gd name="connsiteX6" fmla="*/ 2157407 w 2897639"/>
                <a:gd name="connsiteY6" fmla="*/ 363946 h 194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7639" h="1941806">
                  <a:moveTo>
                    <a:pt x="0" y="401380"/>
                  </a:moveTo>
                  <a:lnTo>
                    <a:pt x="212910" y="32610"/>
                  </a:lnTo>
                  <a:lnTo>
                    <a:pt x="1605143" y="29731"/>
                  </a:lnTo>
                  <a:lnTo>
                    <a:pt x="2897639" y="0"/>
                  </a:lnTo>
                  <a:lnTo>
                    <a:pt x="1776537" y="1941806"/>
                  </a:lnTo>
                  <a:lnTo>
                    <a:pt x="1505371" y="1493305"/>
                  </a:lnTo>
                  <a:lnTo>
                    <a:pt x="2157407" y="363946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rm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>
                  <a:solidFill>
                    <a:srgbClr val="FFFFFF"/>
                  </a:solidFill>
                </a:rPr>
                <a:t>此图示仅为示例</a:t>
              </a:r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00421" y="3575404"/>
            <a:ext cx="2347819" cy="2342453"/>
            <a:chOff x="3805042" y="3313229"/>
            <a:chExt cx="2778125" cy="2771775"/>
          </a:xfrm>
        </p:grpSpPr>
        <p:sp>
          <p:nvSpPr>
            <p:cNvPr id="14" name="MH_Other_1"/>
            <p:cNvSpPr/>
            <p:nvPr>
              <p:custDataLst>
                <p:tags r:id="rId8"/>
              </p:custDataLst>
            </p:nvPr>
          </p:nvSpPr>
          <p:spPr>
            <a:xfrm rot="5400000">
              <a:off x="3805042" y="3313229"/>
              <a:ext cx="1587500" cy="158750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5" name="MH_Other_2"/>
            <p:cNvSpPr/>
            <p:nvPr>
              <p:custDataLst>
                <p:tags r:id="rId9"/>
              </p:custDataLst>
            </p:nvPr>
          </p:nvSpPr>
          <p:spPr>
            <a:xfrm>
              <a:off x="4262242" y="4956292"/>
              <a:ext cx="1130300" cy="1128712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tIns="36000" rIns="36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800" dirty="0"/>
            </a:p>
          </p:txBody>
        </p:sp>
        <p:sp>
          <p:nvSpPr>
            <p:cNvPr id="16" name="MH_Other_3"/>
            <p:cNvSpPr/>
            <p:nvPr>
              <p:custDataLst>
                <p:tags r:id="rId10"/>
              </p:custDataLst>
            </p:nvPr>
          </p:nvSpPr>
          <p:spPr>
            <a:xfrm rot="10800000">
              <a:off x="5448104" y="3770429"/>
              <a:ext cx="1128713" cy="113030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Ins="108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17" name="MH_Other_4"/>
            <p:cNvSpPr/>
            <p:nvPr>
              <p:custDataLst>
                <p:tags r:id="rId11"/>
              </p:custDataLst>
            </p:nvPr>
          </p:nvSpPr>
          <p:spPr>
            <a:xfrm rot="16200000">
              <a:off x="5454454" y="4945179"/>
              <a:ext cx="1128713" cy="112871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08000" tIns="3600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905353" y="3770429"/>
              <a:ext cx="13899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此图示</a:t>
              </a:r>
              <a:endParaRPr lang="en-US" altLang="zh-CN" sz="1400" b="1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392542" y="4037604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390908" y="5219745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266561" y="5223528"/>
              <a:ext cx="1181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此图示</a:t>
              </a:r>
              <a:endParaRPr lang="en-US" altLang="zh-CN" sz="1200" dirty="0">
                <a:solidFill>
                  <a:srgbClr val="FFFFFF"/>
                </a:solidFill>
              </a:endParaRPr>
            </a:p>
            <a:p>
              <a:pPr algn="ctr" eaLnBrk="0" fontAlgn="ctr" hangingPunct="0">
                <a:buClr>
                  <a:srgbClr val="FF0000"/>
                </a:buClr>
                <a:buSzPct val="70000"/>
                <a:defRPr/>
              </a:pPr>
              <a:r>
                <a:rPr lang="zh-CN" altLang="en-US" sz="1200" dirty="0">
                  <a:solidFill>
                    <a:srgbClr val="FFFFFF"/>
                  </a:solidFill>
                </a:rPr>
                <a:t>仅为示例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87095" y="3480263"/>
            <a:ext cx="2479092" cy="2477628"/>
            <a:chOff x="3228975" y="2320925"/>
            <a:chExt cx="2686050" cy="2684463"/>
          </a:xfrm>
        </p:grpSpPr>
        <p:sp>
          <p:nvSpPr>
            <p:cNvPr id="36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3228975" y="3073400"/>
              <a:ext cx="787400" cy="1304925"/>
            </a:xfrm>
            <a:custGeom>
              <a:avLst/>
              <a:gdLst>
                <a:gd name="T0" fmla="*/ 384 w 750"/>
                <a:gd name="T1" fmla="*/ 899 h 1243"/>
                <a:gd name="T2" fmla="*/ 185 w 750"/>
                <a:gd name="T3" fmla="*/ 1225 h 1243"/>
                <a:gd name="T4" fmla="*/ 163 w 750"/>
                <a:gd name="T5" fmla="*/ 1187 h 1243"/>
                <a:gd name="T6" fmla="*/ 142 w 750"/>
                <a:gd name="T7" fmla="*/ 1149 h 1243"/>
                <a:gd name="T8" fmla="*/ 123 w 750"/>
                <a:gd name="T9" fmla="*/ 1108 h 1243"/>
                <a:gd name="T10" fmla="*/ 96 w 750"/>
                <a:gd name="T11" fmla="*/ 1048 h 1243"/>
                <a:gd name="T12" fmla="*/ 79 w 750"/>
                <a:gd name="T13" fmla="*/ 1007 h 1243"/>
                <a:gd name="T14" fmla="*/ 58 w 750"/>
                <a:gd name="T15" fmla="*/ 943 h 1243"/>
                <a:gd name="T16" fmla="*/ 45 w 750"/>
                <a:gd name="T17" fmla="*/ 901 h 1243"/>
                <a:gd name="T18" fmla="*/ 34 w 750"/>
                <a:gd name="T19" fmla="*/ 858 h 1243"/>
                <a:gd name="T20" fmla="*/ 25 w 750"/>
                <a:gd name="T21" fmla="*/ 814 h 1243"/>
                <a:gd name="T22" fmla="*/ 17 w 750"/>
                <a:gd name="T23" fmla="*/ 768 h 1243"/>
                <a:gd name="T24" fmla="*/ 10 w 750"/>
                <a:gd name="T25" fmla="*/ 723 h 1243"/>
                <a:gd name="T26" fmla="*/ 5 w 750"/>
                <a:gd name="T27" fmla="*/ 678 h 1243"/>
                <a:gd name="T28" fmla="*/ 2 w 750"/>
                <a:gd name="T29" fmla="*/ 631 h 1243"/>
                <a:gd name="T30" fmla="*/ 0 w 750"/>
                <a:gd name="T31" fmla="*/ 562 h 1243"/>
                <a:gd name="T32" fmla="*/ 1 w 750"/>
                <a:gd name="T33" fmla="*/ 507 h 1243"/>
                <a:gd name="T34" fmla="*/ 5 w 750"/>
                <a:gd name="T35" fmla="*/ 452 h 1243"/>
                <a:gd name="T36" fmla="*/ 13 w 750"/>
                <a:gd name="T37" fmla="*/ 381 h 1243"/>
                <a:gd name="T38" fmla="*/ 21 w 750"/>
                <a:gd name="T39" fmla="*/ 328 h 1243"/>
                <a:gd name="T40" fmla="*/ 32 w 750"/>
                <a:gd name="T41" fmla="*/ 275 h 1243"/>
                <a:gd name="T42" fmla="*/ 40 w 750"/>
                <a:gd name="T43" fmla="*/ 241 h 1243"/>
                <a:gd name="T44" fmla="*/ 60 w 750"/>
                <a:gd name="T45" fmla="*/ 174 h 1243"/>
                <a:gd name="T46" fmla="*/ 83 w 750"/>
                <a:gd name="T47" fmla="*/ 108 h 1243"/>
                <a:gd name="T48" fmla="*/ 103 w 750"/>
                <a:gd name="T49" fmla="*/ 60 h 1243"/>
                <a:gd name="T50" fmla="*/ 124 w 750"/>
                <a:gd name="T51" fmla="*/ 13 h 1243"/>
                <a:gd name="T52" fmla="*/ 680 w 750"/>
                <a:gd name="T53" fmla="*/ 330 h 1243"/>
                <a:gd name="T54" fmla="*/ 670 w 750"/>
                <a:gd name="T55" fmla="*/ 357 h 1243"/>
                <a:gd name="T56" fmla="*/ 661 w 750"/>
                <a:gd name="T57" fmla="*/ 384 h 1243"/>
                <a:gd name="T58" fmla="*/ 654 w 750"/>
                <a:gd name="T59" fmla="*/ 413 h 1243"/>
                <a:gd name="T60" fmla="*/ 648 w 750"/>
                <a:gd name="T61" fmla="*/ 441 h 1243"/>
                <a:gd name="T62" fmla="*/ 643 w 750"/>
                <a:gd name="T63" fmla="*/ 471 h 1243"/>
                <a:gd name="T64" fmla="*/ 640 w 750"/>
                <a:gd name="T65" fmla="*/ 501 h 1243"/>
                <a:gd name="T66" fmla="*/ 637 w 750"/>
                <a:gd name="T67" fmla="*/ 531 h 1243"/>
                <a:gd name="T68" fmla="*/ 637 w 750"/>
                <a:gd name="T69" fmla="*/ 587 h 1243"/>
                <a:gd name="T70" fmla="*/ 641 w 750"/>
                <a:gd name="T71" fmla="*/ 636 h 1243"/>
                <a:gd name="T72" fmla="*/ 649 w 750"/>
                <a:gd name="T73" fmla="*/ 685 h 1243"/>
                <a:gd name="T74" fmla="*/ 654 w 750"/>
                <a:gd name="T75" fmla="*/ 709 h 1243"/>
                <a:gd name="T76" fmla="*/ 660 w 750"/>
                <a:gd name="T77" fmla="*/ 733 h 1243"/>
                <a:gd name="T78" fmla="*/ 674 w 750"/>
                <a:gd name="T79" fmla="*/ 779 h 1243"/>
                <a:gd name="T80" fmla="*/ 692 w 750"/>
                <a:gd name="T81" fmla="*/ 824 h 1243"/>
                <a:gd name="T82" fmla="*/ 713 w 750"/>
                <a:gd name="T83" fmla="*/ 867 h 1243"/>
                <a:gd name="T84" fmla="*/ 737 w 750"/>
                <a:gd name="T85" fmla="*/ 907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0" h="1243">
                  <a:moveTo>
                    <a:pt x="750" y="927"/>
                  </a:moveTo>
                  <a:lnTo>
                    <a:pt x="384" y="899"/>
                  </a:lnTo>
                  <a:lnTo>
                    <a:pt x="196" y="1243"/>
                  </a:lnTo>
                  <a:lnTo>
                    <a:pt x="185" y="1225"/>
                  </a:lnTo>
                  <a:lnTo>
                    <a:pt x="174" y="1206"/>
                  </a:lnTo>
                  <a:lnTo>
                    <a:pt x="163" y="1187"/>
                  </a:lnTo>
                  <a:lnTo>
                    <a:pt x="152" y="1168"/>
                  </a:lnTo>
                  <a:lnTo>
                    <a:pt x="142" y="1149"/>
                  </a:lnTo>
                  <a:lnTo>
                    <a:pt x="132" y="1129"/>
                  </a:lnTo>
                  <a:lnTo>
                    <a:pt x="123" y="1108"/>
                  </a:lnTo>
                  <a:lnTo>
                    <a:pt x="114" y="1089"/>
                  </a:lnTo>
                  <a:lnTo>
                    <a:pt x="96" y="1048"/>
                  </a:lnTo>
                  <a:lnTo>
                    <a:pt x="88" y="1028"/>
                  </a:lnTo>
                  <a:lnTo>
                    <a:pt x="79" y="1007"/>
                  </a:lnTo>
                  <a:lnTo>
                    <a:pt x="65" y="966"/>
                  </a:lnTo>
                  <a:lnTo>
                    <a:pt x="58" y="943"/>
                  </a:lnTo>
                  <a:lnTo>
                    <a:pt x="51" y="922"/>
                  </a:lnTo>
                  <a:lnTo>
                    <a:pt x="45" y="901"/>
                  </a:lnTo>
                  <a:lnTo>
                    <a:pt x="40" y="879"/>
                  </a:lnTo>
                  <a:lnTo>
                    <a:pt x="34" y="858"/>
                  </a:lnTo>
                  <a:lnTo>
                    <a:pt x="29" y="836"/>
                  </a:lnTo>
                  <a:lnTo>
                    <a:pt x="25" y="814"/>
                  </a:lnTo>
                  <a:lnTo>
                    <a:pt x="20" y="791"/>
                  </a:lnTo>
                  <a:lnTo>
                    <a:pt x="17" y="768"/>
                  </a:lnTo>
                  <a:lnTo>
                    <a:pt x="13" y="746"/>
                  </a:lnTo>
                  <a:lnTo>
                    <a:pt x="10" y="723"/>
                  </a:lnTo>
                  <a:lnTo>
                    <a:pt x="8" y="701"/>
                  </a:lnTo>
                  <a:lnTo>
                    <a:pt x="5" y="678"/>
                  </a:lnTo>
                  <a:lnTo>
                    <a:pt x="3" y="655"/>
                  </a:lnTo>
                  <a:lnTo>
                    <a:pt x="2" y="631"/>
                  </a:lnTo>
                  <a:lnTo>
                    <a:pt x="1" y="608"/>
                  </a:lnTo>
                  <a:lnTo>
                    <a:pt x="0" y="562"/>
                  </a:lnTo>
                  <a:lnTo>
                    <a:pt x="1" y="525"/>
                  </a:lnTo>
                  <a:lnTo>
                    <a:pt x="1" y="507"/>
                  </a:lnTo>
                  <a:lnTo>
                    <a:pt x="2" y="489"/>
                  </a:lnTo>
                  <a:lnTo>
                    <a:pt x="5" y="452"/>
                  </a:lnTo>
                  <a:lnTo>
                    <a:pt x="8" y="416"/>
                  </a:lnTo>
                  <a:lnTo>
                    <a:pt x="13" y="381"/>
                  </a:lnTo>
                  <a:lnTo>
                    <a:pt x="18" y="346"/>
                  </a:lnTo>
                  <a:lnTo>
                    <a:pt x="21" y="328"/>
                  </a:lnTo>
                  <a:lnTo>
                    <a:pt x="25" y="310"/>
                  </a:lnTo>
                  <a:lnTo>
                    <a:pt x="32" y="275"/>
                  </a:lnTo>
                  <a:lnTo>
                    <a:pt x="36" y="258"/>
                  </a:lnTo>
                  <a:lnTo>
                    <a:pt x="40" y="241"/>
                  </a:lnTo>
                  <a:lnTo>
                    <a:pt x="49" y="208"/>
                  </a:lnTo>
                  <a:lnTo>
                    <a:pt x="60" y="174"/>
                  </a:lnTo>
                  <a:lnTo>
                    <a:pt x="70" y="140"/>
                  </a:lnTo>
                  <a:lnTo>
                    <a:pt x="83" y="108"/>
                  </a:lnTo>
                  <a:lnTo>
                    <a:pt x="96" y="76"/>
                  </a:lnTo>
                  <a:lnTo>
                    <a:pt x="103" y="60"/>
                  </a:lnTo>
                  <a:lnTo>
                    <a:pt x="109" y="44"/>
                  </a:lnTo>
                  <a:lnTo>
                    <a:pt x="124" y="13"/>
                  </a:lnTo>
                  <a:lnTo>
                    <a:pt x="506" y="0"/>
                  </a:lnTo>
                  <a:lnTo>
                    <a:pt x="680" y="330"/>
                  </a:lnTo>
                  <a:lnTo>
                    <a:pt x="675" y="343"/>
                  </a:lnTo>
                  <a:lnTo>
                    <a:pt x="670" y="357"/>
                  </a:lnTo>
                  <a:lnTo>
                    <a:pt x="665" y="370"/>
                  </a:lnTo>
                  <a:lnTo>
                    <a:pt x="661" y="384"/>
                  </a:lnTo>
                  <a:lnTo>
                    <a:pt x="657" y="398"/>
                  </a:lnTo>
                  <a:lnTo>
                    <a:pt x="654" y="413"/>
                  </a:lnTo>
                  <a:lnTo>
                    <a:pt x="651" y="427"/>
                  </a:lnTo>
                  <a:lnTo>
                    <a:pt x="648" y="441"/>
                  </a:lnTo>
                  <a:lnTo>
                    <a:pt x="645" y="456"/>
                  </a:lnTo>
                  <a:lnTo>
                    <a:pt x="643" y="471"/>
                  </a:lnTo>
                  <a:lnTo>
                    <a:pt x="641" y="486"/>
                  </a:lnTo>
                  <a:lnTo>
                    <a:pt x="640" y="501"/>
                  </a:lnTo>
                  <a:lnTo>
                    <a:pt x="638" y="516"/>
                  </a:lnTo>
                  <a:lnTo>
                    <a:pt x="637" y="531"/>
                  </a:lnTo>
                  <a:lnTo>
                    <a:pt x="637" y="562"/>
                  </a:lnTo>
                  <a:lnTo>
                    <a:pt x="637" y="587"/>
                  </a:lnTo>
                  <a:lnTo>
                    <a:pt x="639" y="611"/>
                  </a:lnTo>
                  <a:lnTo>
                    <a:pt x="641" y="636"/>
                  </a:lnTo>
                  <a:lnTo>
                    <a:pt x="644" y="661"/>
                  </a:lnTo>
                  <a:lnTo>
                    <a:pt x="649" y="685"/>
                  </a:lnTo>
                  <a:lnTo>
                    <a:pt x="651" y="697"/>
                  </a:lnTo>
                  <a:lnTo>
                    <a:pt x="654" y="709"/>
                  </a:lnTo>
                  <a:lnTo>
                    <a:pt x="657" y="721"/>
                  </a:lnTo>
                  <a:lnTo>
                    <a:pt x="660" y="733"/>
                  </a:lnTo>
                  <a:lnTo>
                    <a:pt x="667" y="756"/>
                  </a:lnTo>
                  <a:lnTo>
                    <a:pt x="674" y="779"/>
                  </a:lnTo>
                  <a:lnTo>
                    <a:pt x="683" y="801"/>
                  </a:lnTo>
                  <a:lnTo>
                    <a:pt x="692" y="824"/>
                  </a:lnTo>
                  <a:lnTo>
                    <a:pt x="702" y="846"/>
                  </a:lnTo>
                  <a:lnTo>
                    <a:pt x="713" y="867"/>
                  </a:lnTo>
                  <a:lnTo>
                    <a:pt x="725" y="887"/>
                  </a:lnTo>
                  <a:lnTo>
                    <a:pt x="737" y="907"/>
                  </a:lnTo>
                  <a:lnTo>
                    <a:pt x="750" y="927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3394075" y="2320925"/>
              <a:ext cx="1335088" cy="1031875"/>
            </a:xfrm>
            <a:custGeom>
              <a:avLst/>
              <a:gdLst>
                <a:gd name="T0" fmla="*/ 1064 w 1274"/>
                <a:gd name="T1" fmla="*/ 638 h 984"/>
                <a:gd name="T2" fmla="*/ 1021 w 1274"/>
                <a:gd name="T3" fmla="*/ 644 h 984"/>
                <a:gd name="T4" fmla="*/ 979 w 1274"/>
                <a:gd name="T5" fmla="*/ 652 h 984"/>
                <a:gd name="T6" fmla="*/ 938 w 1274"/>
                <a:gd name="T7" fmla="*/ 662 h 984"/>
                <a:gd name="T8" fmla="*/ 899 w 1274"/>
                <a:gd name="T9" fmla="*/ 676 h 984"/>
                <a:gd name="T10" fmla="*/ 859 w 1274"/>
                <a:gd name="T11" fmla="*/ 692 h 984"/>
                <a:gd name="T12" fmla="*/ 822 w 1274"/>
                <a:gd name="T13" fmla="*/ 710 h 984"/>
                <a:gd name="T14" fmla="*/ 787 w 1274"/>
                <a:gd name="T15" fmla="*/ 731 h 984"/>
                <a:gd name="T16" fmla="*/ 753 w 1274"/>
                <a:gd name="T17" fmla="*/ 754 h 984"/>
                <a:gd name="T18" fmla="*/ 719 w 1274"/>
                <a:gd name="T19" fmla="*/ 778 h 984"/>
                <a:gd name="T20" fmla="*/ 688 w 1274"/>
                <a:gd name="T21" fmla="*/ 805 h 984"/>
                <a:gd name="T22" fmla="*/ 666 w 1274"/>
                <a:gd name="T23" fmla="*/ 826 h 984"/>
                <a:gd name="T24" fmla="*/ 645 w 1274"/>
                <a:gd name="T25" fmla="*/ 848 h 984"/>
                <a:gd name="T26" fmla="*/ 619 w 1274"/>
                <a:gd name="T27" fmla="*/ 881 h 984"/>
                <a:gd name="T28" fmla="*/ 594 w 1274"/>
                <a:gd name="T29" fmla="*/ 914 h 984"/>
                <a:gd name="T30" fmla="*/ 572 w 1274"/>
                <a:gd name="T31" fmla="*/ 948 h 984"/>
                <a:gd name="T32" fmla="*/ 551 w 1274"/>
                <a:gd name="T33" fmla="*/ 984 h 984"/>
                <a:gd name="T34" fmla="*/ 0 w 1274"/>
                <a:gd name="T35" fmla="*/ 665 h 984"/>
                <a:gd name="T36" fmla="*/ 20 w 1274"/>
                <a:gd name="T37" fmla="*/ 630 h 984"/>
                <a:gd name="T38" fmla="*/ 52 w 1274"/>
                <a:gd name="T39" fmla="*/ 578 h 984"/>
                <a:gd name="T40" fmla="*/ 88 w 1274"/>
                <a:gd name="T41" fmla="*/ 526 h 984"/>
                <a:gd name="T42" fmla="*/ 125 w 1274"/>
                <a:gd name="T43" fmla="*/ 478 h 984"/>
                <a:gd name="T44" fmla="*/ 151 w 1274"/>
                <a:gd name="T45" fmla="*/ 447 h 984"/>
                <a:gd name="T46" fmla="*/ 178 w 1274"/>
                <a:gd name="T47" fmla="*/ 416 h 984"/>
                <a:gd name="T48" fmla="*/ 220 w 1274"/>
                <a:gd name="T49" fmla="*/ 371 h 984"/>
                <a:gd name="T50" fmla="*/ 250 w 1274"/>
                <a:gd name="T51" fmla="*/ 343 h 984"/>
                <a:gd name="T52" fmla="*/ 296 w 1274"/>
                <a:gd name="T53" fmla="*/ 303 h 984"/>
                <a:gd name="T54" fmla="*/ 343 w 1274"/>
                <a:gd name="T55" fmla="*/ 264 h 984"/>
                <a:gd name="T56" fmla="*/ 392 w 1274"/>
                <a:gd name="T57" fmla="*/ 227 h 984"/>
                <a:gd name="T58" fmla="*/ 444 w 1274"/>
                <a:gd name="T59" fmla="*/ 194 h 984"/>
                <a:gd name="T60" fmla="*/ 479 w 1274"/>
                <a:gd name="T61" fmla="*/ 172 h 984"/>
                <a:gd name="T62" fmla="*/ 551 w 1274"/>
                <a:gd name="T63" fmla="*/ 133 h 984"/>
                <a:gd name="T64" fmla="*/ 608 w 1274"/>
                <a:gd name="T65" fmla="*/ 107 h 984"/>
                <a:gd name="T66" fmla="*/ 646 w 1274"/>
                <a:gd name="T67" fmla="*/ 91 h 984"/>
                <a:gd name="T68" fmla="*/ 685 w 1274"/>
                <a:gd name="T69" fmla="*/ 76 h 984"/>
                <a:gd name="T70" fmla="*/ 745 w 1274"/>
                <a:gd name="T71" fmla="*/ 56 h 984"/>
                <a:gd name="T72" fmla="*/ 805 w 1274"/>
                <a:gd name="T73" fmla="*/ 39 h 984"/>
                <a:gd name="T74" fmla="*/ 846 w 1274"/>
                <a:gd name="T75" fmla="*/ 29 h 984"/>
                <a:gd name="T76" fmla="*/ 909 w 1274"/>
                <a:gd name="T77" fmla="*/ 17 h 984"/>
                <a:gd name="T78" fmla="*/ 951 w 1274"/>
                <a:gd name="T79" fmla="*/ 11 h 984"/>
                <a:gd name="T80" fmla="*/ 994 w 1274"/>
                <a:gd name="T81" fmla="*/ 6 h 984"/>
                <a:gd name="T82" fmla="*/ 1037 w 1274"/>
                <a:gd name="T83" fmla="*/ 2 h 984"/>
                <a:gd name="T84" fmla="*/ 1081 w 1274"/>
                <a:gd name="T85" fmla="*/ 0 h 984"/>
                <a:gd name="T86" fmla="*/ 1086 w 1274"/>
                <a:gd name="T87" fmla="*/ 637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4" h="984">
                  <a:moveTo>
                    <a:pt x="1086" y="637"/>
                  </a:moveTo>
                  <a:lnTo>
                    <a:pt x="1064" y="638"/>
                  </a:lnTo>
                  <a:lnTo>
                    <a:pt x="1042" y="641"/>
                  </a:lnTo>
                  <a:lnTo>
                    <a:pt x="1021" y="644"/>
                  </a:lnTo>
                  <a:lnTo>
                    <a:pt x="1000" y="647"/>
                  </a:lnTo>
                  <a:lnTo>
                    <a:pt x="979" y="652"/>
                  </a:lnTo>
                  <a:lnTo>
                    <a:pt x="959" y="657"/>
                  </a:lnTo>
                  <a:lnTo>
                    <a:pt x="938" y="662"/>
                  </a:lnTo>
                  <a:lnTo>
                    <a:pt x="918" y="669"/>
                  </a:lnTo>
                  <a:lnTo>
                    <a:pt x="899" y="676"/>
                  </a:lnTo>
                  <a:lnTo>
                    <a:pt x="879" y="683"/>
                  </a:lnTo>
                  <a:lnTo>
                    <a:pt x="859" y="692"/>
                  </a:lnTo>
                  <a:lnTo>
                    <a:pt x="841" y="700"/>
                  </a:lnTo>
                  <a:lnTo>
                    <a:pt x="822" y="710"/>
                  </a:lnTo>
                  <a:lnTo>
                    <a:pt x="804" y="721"/>
                  </a:lnTo>
                  <a:lnTo>
                    <a:pt x="787" y="731"/>
                  </a:lnTo>
                  <a:lnTo>
                    <a:pt x="769" y="742"/>
                  </a:lnTo>
                  <a:lnTo>
                    <a:pt x="753" y="754"/>
                  </a:lnTo>
                  <a:lnTo>
                    <a:pt x="736" y="766"/>
                  </a:lnTo>
                  <a:lnTo>
                    <a:pt x="719" y="778"/>
                  </a:lnTo>
                  <a:lnTo>
                    <a:pt x="703" y="791"/>
                  </a:lnTo>
                  <a:lnTo>
                    <a:pt x="688" y="805"/>
                  </a:lnTo>
                  <a:lnTo>
                    <a:pt x="673" y="819"/>
                  </a:lnTo>
                  <a:lnTo>
                    <a:pt x="666" y="826"/>
                  </a:lnTo>
                  <a:lnTo>
                    <a:pt x="659" y="834"/>
                  </a:lnTo>
                  <a:lnTo>
                    <a:pt x="645" y="848"/>
                  </a:lnTo>
                  <a:lnTo>
                    <a:pt x="632" y="864"/>
                  </a:lnTo>
                  <a:lnTo>
                    <a:pt x="619" y="881"/>
                  </a:lnTo>
                  <a:lnTo>
                    <a:pt x="606" y="897"/>
                  </a:lnTo>
                  <a:lnTo>
                    <a:pt x="594" y="914"/>
                  </a:lnTo>
                  <a:lnTo>
                    <a:pt x="583" y="931"/>
                  </a:lnTo>
                  <a:lnTo>
                    <a:pt x="572" y="948"/>
                  </a:lnTo>
                  <a:lnTo>
                    <a:pt x="561" y="966"/>
                  </a:lnTo>
                  <a:lnTo>
                    <a:pt x="551" y="984"/>
                  </a:lnTo>
                  <a:lnTo>
                    <a:pt x="397" y="659"/>
                  </a:lnTo>
                  <a:lnTo>
                    <a:pt x="0" y="665"/>
                  </a:lnTo>
                  <a:lnTo>
                    <a:pt x="10" y="647"/>
                  </a:lnTo>
                  <a:lnTo>
                    <a:pt x="20" y="630"/>
                  </a:lnTo>
                  <a:lnTo>
                    <a:pt x="41" y="595"/>
                  </a:lnTo>
                  <a:lnTo>
                    <a:pt x="52" y="578"/>
                  </a:lnTo>
                  <a:lnTo>
                    <a:pt x="64" y="561"/>
                  </a:lnTo>
                  <a:lnTo>
                    <a:pt x="88" y="526"/>
                  </a:lnTo>
                  <a:lnTo>
                    <a:pt x="113" y="494"/>
                  </a:lnTo>
                  <a:lnTo>
                    <a:pt x="125" y="478"/>
                  </a:lnTo>
                  <a:lnTo>
                    <a:pt x="138" y="462"/>
                  </a:lnTo>
                  <a:lnTo>
                    <a:pt x="151" y="447"/>
                  </a:lnTo>
                  <a:lnTo>
                    <a:pt x="164" y="431"/>
                  </a:lnTo>
                  <a:lnTo>
                    <a:pt x="178" y="416"/>
                  </a:lnTo>
                  <a:lnTo>
                    <a:pt x="192" y="401"/>
                  </a:lnTo>
                  <a:lnTo>
                    <a:pt x="220" y="371"/>
                  </a:lnTo>
                  <a:lnTo>
                    <a:pt x="235" y="357"/>
                  </a:lnTo>
                  <a:lnTo>
                    <a:pt x="250" y="343"/>
                  </a:lnTo>
                  <a:lnTo>
                    <a:pt x="280" y="316"/>
                  </a:lnTo>
                  <a:lnTo>
                    <a:pt x="296" y="303"/>
                  </a:lnTo>
                  <a:lnTo>
                    <a:pt x="311" y="290"/>
                  </a:lnTo>
                  <a:lnTo>
                    <a:pt x="343" y="264"/>
                  </a:lnTo>
                  <a:lnTo>
                    <a:pt x="376" y="239"/>
                  </a:lnTo>
                  <a:lnTo>
                    <a:pt x="392" y="227"/>
                  </a:lnTo>
                  <a:lnTo>
                    <a:pt x="410" y="216"/>
                  </a:lnTo>
                  <a:lnTo>
                    <a:pt x="444" y="194"/>
                  </a:lnTo>
                  <a:lnTo>
                    <a:pt x="462" y="183"/>
                  </a:lnTo>
                  <a:lnTo>
                    <a:pt x="479" y="172"/>
                  </a:lnTo>
                  <a:lnTo>
                    <a:pt x="515" y="152"/>
                  </a:lnTo>
                  <a:lnTo>
                    <a:pt x="551" y="133"/>
                  </a:lnTo>
                  <a:lnTo>
                    <a:pt x="589" y="116"/>
                  </a:lnTo>
                  <a:lnTo>
                    <a:pt x="608" y="107"/>
                  </a:lnTo>
                  <a:lnTo>
                    <a:pt x="627" y="99"/>
                  </a:lnTo>
                  <a:lnTo>
                    <a:pt x="646" y="91"/>
                  </a:lnTo>
                  <a:lnTo>
                    <a:pt x="665" y="84"/>
                  </a:lnTo>
                  <a:lnTo>
                    <a:pt x="685" y="76"/>
                  </a:lnTo>
                  <a:lnTo>
                    <a:pt x="704" y="69"/>
                  </a:lnTo>
                  <a:lnTo>
                    <a:pt x="745" y="56"/>
                  </a:lnTo>
                  <a:lnTo>
                    <a:pt x="785" y="44"/>
                  </a:lnTo>
                  <a:lnTo>
                    <a:pt x="805" y="39"/>
                  </a:lnTo>
                  <a:lnTo>
                    <a:pt x="825" y="34"/>
                  </a:lnTo>
                  <a:lnTo>
                    <a:pt x="846" y="29"/>
                  </a:lnTo>
                  <a:lnTo>
                    <a:pt x="866" y="25"/>
                  </a:lnTo>
                  <a:lnTo>
                    <a:pt x="909" y="17"/>
                  </a:lnTo>
                  <a:lnTo>
                    <a:pt x="930" y="14"/>
                  </a:lnTo>
                  <a:lnTo>
                    <a:pt x="951" y="11"/>
                  </a:lnTo>
                  <a:lnTo>
                    <a:pt x="972" y="8"/>
                  </a:lnTo>
                  <a:lnTo>
                    <a:pt x="994" y="6"/>
                  </a:lnTo>
                  <a:lnTo>
                    <a:pt x="1015" y="4"/>
                  </a:lnTo>
                  <a:lnTo>
                    <a:pt x="1037" y="2"/>
                  </a:lnTo>
                  <a:lnTo>
                    <a:pt x="1059" y="1"/>
                  </a:lnTo>
                  <a:lnTo>
                    <a:pt x="1081" y="0"/>
                  </a:lnTo>
                  <a:lnTo>
                    <a:pt x="1274" y="334"/>
                  </a:lnTo>
                  <a:lnTo>
                    <a:pt x="1086" y="637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MH_Other_3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4595813" y="2320925"/>
              <a:ext cx="1127125" cy="1011238"/>
            </a:xfrm>
            <a:custGeom>
              <a:avLst/>
              <a:gdLst>
                <a:gd name="T0" fmla="*/ 22 w 1076"/>
                <a:gd name="T1" fmla="*/ 637 h 964"/>
                <a:gd name="T2" fmla="*/ 63 w 1076"/>
                <a:gd name="T3" fmla="*/ 641 h 964"/>
                <a:gd name="T4" fmla="*/ 103 w 1076"/>
                <a:gd name="T5" fmla="*/ 648 h 964"/>
                <a:gd name="T6" fmla="*/ 141 w 1076"/>
                <a:gd name="T7" fmla="*/ 656 h 964"/>
                <a:gd name="T8" fmla="*/ 179 w 1076"/>
                <a:gd name="T9" fmla="*/ 668 h 964"/>
                <a:gd name="T10" fmla="*/ 216 w 1076"/>
                <a:gd name="T11" fmla="*/ 681 h 964"/>
                <a:gd name="T12" fmla="*/ 252 w 1076"/>
                <a:gd name="T13" fmla="*/ 696 h 964"/>
                <a:gd name="T14" fmla="*/ 287 w 1076"/>
                <a:gd name="T15" fmla="*/ 714 h 964"/>
                <a:gd name="T16" fmla="*/ 320 w 1076"/>
                <a:gd name="T17" fmla="*/ 735 h 964"/>
                <a:gd name="T18" fmla="*/ 352 w 1076"/>
                <a:gd name="T19" fmla="*/ 756 h 964"/>
                <a:gd name="T20" fmla="*/ 384 w 1076"/>
                <a:gd name="T21" fmla="*/ 779 h 964"/>
                <a:gd name="T22" fmla="*/ 413 w 1076"/>
                <a:gd name="T23" fmla="*/ 804 h 964"/>
                <a:gd name="T24" fmla="*/ 440 w 1076"/>
                <a:gd name="T25" fmla="*/ 831 h 964"/>
                <a:gd name="T26" fmla="*/ 466 w 1076"/>
                <a:gd name="T27" fmla="*/ 859 h 964"/>
                <a:gd name="T28" fmla="*/ 490 w 1076"/>
                <a:gd name="T29" fmla="*/ 890 h 964"/>
                <a:gd name="T30" fmla="*/ 513 w 1076"/>
                <a:gd name="T31" fmla="*/ 921 h 964"/>
                <a:gd name="T32" fmla="*/ 884 w 1076"/>
                <a:gd name="T33" fmla="*/ 964 h 964"/>
                <a:gd name="T34" fmla="*/ 1066 w 1076"/>
                <a:gd name="T35" fmla="*/ 604 h 964"/>
                <a:gd name="T36" fmla="*/ 1033 w 1076"/>
                <a:gd name="T37" fmla="*/ 553 h 964"/>
                <a:gd name="T38" fmla="*/ 1009 w 1076"/>
                <a:gd name="T39" fmla="*/ 521 h 964"/>
                <a:gd name="T40" fmla="*/ 985 w 1076"/>
                <a:gd name="T41" fmla="*/ 489 h 964"/>
                <a:gd name="T42" fmla="*/ 960 w 1076"/>
                <a:gd name="T43" fmla="*/ 458 h 964"/>
                <a:gd name="T44" fmla="*/ 934 w 1076"/>
                <a:gd name="T45" fmla="*/ 428 h 964"/>
                <a:gd name="T46" fmla="*/ 894 w 1076"/>
                <a:gd name="T47" fmla="*/ 384 h 964"/>
                <a:gd name="T48" fmla="*/ 850 w 1076"/>
                <a:gd name="T49" fmla="*/ 342 h 964"/>
                <a:gd name="T50" fmla="*/ 806 w 1076"/>
                <a:gd name="T51" fmla="*/ 303 h 964"/>
                <a:gd name="T52" fmla="*/ 759 w 1076"/>
                <a:gd name="T53" fmla="*/ 266 h 964"/>
                <a:gd name="T54" fmla="*/ 694 w 1076"/>
                <a:gd name="T55" fmla="*/ 218 h 964"/>
                <a:gd name="T56" fmla="*/ 661 w 1076"/>
                <a:gd name="T57" fmla="*/ 196 h 964"/>
                <a:gd name="T58" fmla="*/ 592 w 1076"/>
                <a:gd name="T59" fmla="*/ 156 h 964"/>
                <a:gd name="T60" fmla="*/ 557 w 1076"/>
                <a:gd name="T61" fmla="*/ 137 h 964"/>
                <a:gd name="T62" fmla="*/ 501 w 1076"/>
                <a:gd name="T63" fmla="*/ 112 h 964"/>
                <a:gd name="T64" fmla="*/ 446 w 1076"/>
                <a:gd name="T65" fmla="*/ 88 h 964"/>
                <a:gd name="T66" fmla="*/ 408 w 1076"/>
                <a:gd name="T67" fmla="*/ 73 h 964"/>
                <a:gd name="T68" fmla="*/ 330 w 1076"/>
                <a:gd name="T69" fmla="*/ 48 h 964"/>
                <a:gd name="T70" fmla="*/ 290 w 1076"/>
                <a:gd name="T71" fmla="*/ 38 h 964"/>
                <a:gd name="T72" fmla="*/ 250 w 1076"/>
                <a:gd name="T73" fmla="*/ 29 h 964"/>
                <a:gd name="T74" fmla="*/ 209 w 1076"/>
                <a:gd name="T75" fmla="*/ 21 h 964"/>
                <a:gd name="T76" fmla="*/ 127 w 1076"/>
                <a:gd name="T77" fmla="*/ 8 h 964"/>
                <a:gd name="T78" fmla="*/ 85 w 1076"/>
                <a:gd name="T79" fmla="*/ 4 h 964"/>
                <a:gd name="T80" fmla="*/ 42 w 1076"/>
                <a:gd name="T81" fmla="*/ 1 h 964"/>
                <a:gd name="T82" fmla="*/ 0 w 1076"/>
                <a:gd name="T83" fmla="*/ 0 h 964"/>
                <a:gd name="T84" fmla="*/ 1 w 1076"/>
                <a:gd name="T85" fmla="*/ 636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6" h="964">
                  <a:moveTo>
                    <a:pt x="1" y="636"/>
                  </a:moveTo>
                  <a:lnTo>
                    <a:pt x="22" y="637"/>
                  </a:lnTo>
                  <a:lnTo>
                    <a:pt x="42" y="639"/>
                  </a:lnTo>
                  <a:lnTo>
                    <a:pt x="63" y="641"/>
                  </a:lnTo>
                  <a:lnTo>
                    <a:pt x="83" y="644"/>
                  </a:lnTo>
                  <a:lnTo>
                    <a:pt x="103" y="648"/>
                  </a:lnTo>
                  <a:lnTo>
                    <a:pt x="122" y="652"/>
                  </a:lnTo>
                  <a:lnTo>
                    <a:pt x="141" y="656"/>
                  </a:lnTo>
                  <a:lnTo>
                    <a:pt x="160" y="662"/>
                  </a:lnTo>
                  <a:lnTo>
                    <a:pt x="179" y="668"/>
                  </a:lnTo>
                  <a:lnTo>
                    <a:pt x="198" y="674"/>
                  </a:lnTo>
                  <a:lnTo>
                    <a:pt x="216" y="681"/>
                  </a:lnTo>
                  <a:lnTo>
                    <a:pt x="235" y="688"/>
                  </a:lnTo>
                  <a:lnTo>
                    <a:pt x="252" y="696"/>
                  </a:lnTo>
                  <a:lnTo>
                    <a:pt x="270" y="705"/>
                  </a:lnTo>
                  <a:lnTo>
                    <a:pt x="287" y="714"/>
                  </a:lnTo>
                  <a:lnTo>
                    <a:pt x="304" y="724"/>
                  </a:lnTo>
                  <a:lnTo>
                    <a:pt x="320" y="735"/>
                  </a:lnTo>
                  <a:lnTo>
                    <a:pt x="336" y="745"/>
                  </a:lnTo>
                  <a:lnTo>
                    <a:pt x="352" y="756"/>
                  </a:lnTo>
                  <a:lnTo>
                    <a:pt x="368" y="767"/>
                  </a:lnTo>
                  <a:lnTo>
                    <a:pt x="384" y="779"/>
                  </a:lnTo>
                  <a:lnTo>
                    <a:pt x="398" y="792"/>
                  </a:lnTo>
                  <a:lnTo>
                    <a:pt x="413" y="804"/>
                  </a:lnTo>
                  <a:lnTo>
                    <a:pt x="427" y="817"/>
                  </a:lnTo>
                  <a:lnTo>
                    <a:pt x="440" y="831"/>
                  </a:lnTo>
                  <a:lnTo>
                    <a:pt x="453" y="845"/>
                  </a:lnTo>
                  <a:lnTo>
                    <a:pt x="466" y="859"/>
                  </a:lnTo>
                  <a:lnTo>
                    <a:pt x="478" y="874"/>
                  </a:lnTo>
                  <a:lnTo>
                    <a:pt x="490" y="890"/>
                  </a:lnTo>
                  <a:lnTo>
                    <a:pt x="502" y="906"/>
                  </a:lnTo>
                  <a:lnTo>
                    <a:pt x="513" y="921"/>
                  </a:lnTo>
                  <a:lnTo>
                    <a:pt x="523" y="938"/>
                  </a:lnTo>
                  <a:lnTo>
                    <a:pt x="884" y="964"/>
                  </a:lnTo>
                  <a:lnTo>
                    <a:pt x="1076" y="621"/>
                  </a:lnTo>
                  <a:lnTo>
                    <a:pt x="1066" y="604"/>
                  </a:lnTo>
                  <a:lnTo>
                    <a:pt x="1055" y="587"/>
                  </a:lnTo>
                  <a:lnTo>
                    <a:pt x="1033" y="553"/>
                  </a:lnTo>
                  <a:lnTo>
                    <a:pt x="1022" y="537"/>
                  </a:lnTo>
                  <a:lnTo>
                    <a:pt x="1009" y="521"/>
                  </a:lnTo>
                  <a:lnTo>
                    <a:pt x="997" y="505"/>
                  </a:lnTo>
                  <a:lnTo>
                    <a:pt x="985" y="489"/>
                  </a:lnTo>
                  <a:lnTo>
                    <a:pt x="973" y="474"/>
                  </a:lnTo>
                  <a:lnTo>
                    <a:pt x="960" y="458"/>
                  </a:lnTo>
                  <a:lnTo>
                    <a:pt x="947" y="443"/>
                  </a:lnTo>
                  <a:lnTo>
                    <a:pt x="934" y="428"/>
                  </a:lnTo>
                  <a:lnTo>
                    <a:pt x="907" y="398"/>
                  </a:lnTo>
                  <a:lnTo>
                    <a:pt x="894" y="384"/>
                  </a:lnTo>
                  <a:lnTo>
                    <a:pt x="880" y="370"/>
                  </a:lnTo>
                  <a:lnTo>
                    <a:pt x="850" y="342"/>
                  </a:lnTo>
                  <a:lnTo>
                    <a:pt x="821" y="316"/>
                  </a:lnTo>
                  <a:lnTo>
                    <a:pt x="806" y="303"/>
                  </a:lnTo>
                  <a:lnTo>
                    <a:pt x="790" y="290"/>
                  </a:lnTo>
                  <a:lnTo>
                    <a:pt x="759" y="266"/>
                  </a:lnTo>
                  <a:lnTo>
                    <a:pt x="727" y="242"/>
                  </a:lnTo>
                  <a:lnTo>
                    <a:pt x="694" y="218"/>
                  </a:lnTo>
                  <a:lnTo>
                    <a:pt x="677" y="207"/>
                  </a:lnTo>
                  <a:lnTo>
                    <a:pt x="661" y="196"/>
                  </a:lnTo>
                  <a:lnTo>
                    <a:pt x="627" y="176"/>
                  </a:lnTo>
                  <a:lnTo>
                    <a:pt x="592" y="156"/>
                  </a:lnTo>
                  <a:lnTo>
                    <a:pt x="574" y="147"/>
                  </a:lnTo>
                  <a:lnTo>
                    <a:pt x="557" y="137"/>
                  </a:lnTo>
                  <a:lnTo>
                    <a:pt x="520" y="120"/>
                  </a:lnTo>
                  <a:lnTo>
                    <a:pt x="501" y="112"/>
                  </a:lnTo>
                  <a:lnTo>
                    <a:pt x="483" y="103"/>
                  </a:lnTo>
                  <a:lnTo>
                    <a:pt x="446" y="88"/>
                  </a:lnTo>
                  <a:lnTo>
                    <a:pt x="427" y="81"/>
                  </a:lnTo>
                  <a:lnTo>
                    <a:pt x="408" y="73"/>
                  </a:lnTo>
                  <a:lnTo>
                    <a:pt x="368" y="60"/>
                  </a:lnTo>
                  <a:lnTo>
                    <a:pt x="330" y="48"/>
                  </a:lnTo>
                  <a:lnTo>
                    <a:pt x="310" y="43"/>
                  </a:lnTo>
                  <a:lnTo>
                    <a:pt x="290" y="38"/>
                  </a:lnTo>
                  <a:lnTo>
                    <a:pt x="270" y="33"/>
                  </a:lnTo>
                  <a:lnTo>
                    <a:pt x="250" y="29"/>
                  </a:lnTo>
                  <a:lnTo>
                    <a:pt x="230" y="24"/>
                  </a:lnTo>
                  <a:lnTo>
                    <a:pt x="209" y="21"/>
                  </a:lnTo>
                  <a:lnTo>
                    <a:pt x="168" y="14"/>
                  </a:lnTo>
                  <a:lnTo>
                    <a:pt x="127" y="8"/>
                  </a:lnTo>
                  <a:lnTo>
                    <a:pt x="106" y="6"/>
                  </a:lnTo>
                  <a:lnTo>
                    <a:pt x="85" y="4"/>
                  </a:lnTo>
                  <a:lnTo>
                    <a:pt x="64" y="3"/>
                  </a:lnTo>
                  <a:lnTo>
                    <a:pt x="42" y="1"/>
                  </a:lnTo>
                  <a:lnTo>
                    <a:pt x="21" y="1"/>
                  </a:lnTo>
                  <a:lnTo>
                    <a:pt x="0" y="0"/>
                  </a:lnTo>
                  <a:lnTo>
                    <a:pt x="196" y="347"/>
                  </a:lnTo>
                  <a:lnTo>
                    <a:pt x="1" y="63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MH_Other_4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173663" y="3036888"/>
              <a:ext cx="741362" cy="1274762"/>
            </a:xfrm>
            <a:custGeom>
              <a:avLst/>
              <a:gdLst>
                <a:gd name="T0" fmla="*/ 355 w 707"/>
                <a:gd name="T1" fmla="*/ 358 h 1215"/>
                <a:gd name="T2" fmla="*/ 15 w 707"/>
                <a:gd name="T3" fmla="*/ 334 h 1215"/>
                <a:gd name="T4" fmla="*/ 29 w 707"/>
                <a:gd name="T5" fmla="*/ 367 h 1215"/>
                <a:gd name="T6" fmla="*/ 40 w 707"/>
                <a:gd name="T7" fmla="*/ 400 h 1215"/>
                <a:gd name="T8" fmla="*/ 50 w 707"/>
                <a:gd name="T9" fmla="*/ 434 h 1215"/>
                <a:gd name="T10" fmla="*/ 58 w 707"/>
                <a:gd name="T11" fmla="*/ 469 h 1215"/>
                <a:gd name="T12" fmla="*/ 64 w 707"/>
                <a:gd name="T13" fmla="*/ 504 h 1215"/>
                <a:gd name="T14" fmla="*/ 68 w 707"/>
                <a:gd name="T15" fmla="*/ 541 h 1215"/>
                <a:gd name="T16" fmla="*/ 70 w 707"/>
                <a:gd name="T17" fmla="*/ 578 h 1215"/>
                <a:gd name="T18" fmla="*/ 70 w 707"/>
                <a:gd name="T19" fmla="*/ 616 h 1215"/>
                <a:gd name="T20" fmla="*/ 68 w 707"/>
                <a:gd name="T21" fmla="*/ 655 h 1215"/>
                <a:gd name="T22" fmla="*/ 63 w 707"/>
                <a:gd name="T23" fmla="*/ 694 h 1215"/>
                <a:gd name="T24" fmla="*/ 57 w 707"/>
                <a:gd name="T25" fmla="*/ 732 h 1215"/>
                <a:gd name="T26" fmla="*/ 48 w 707"/>
                <a:gd name="T27" fmla="*/ 769 h 1215"/>
                <a:gd name="T28" fmla="*/ 36 w 707"/>
                <a:gd name="T29" fmla="*/ 805 h 1215"/>
                <a:gd name="T30" fmla="*/ 23 w 707"/>
                <a:gd name="T31" fmla="*/ 841 h 1215"/>
                <a:gd name="T32" fmla="*/ 8 w 707"/>
                <a:gd name="T33" fmla="*/ 875 h 1215"/>
                <a:gd name="T34" fmla="*/ 159 w 707"/>
                <a:gd name="T35" fmla="*/ 1215 h 1215"/>
                <a:gd name="T36" fmla="*/ 571 w 707"/>
                <a:gd name="T37" fmla="*/ 1172 h 1215"/>
                <a:gd name="T38" fmla="*/ 604 w 707"/>
                <a:gd name="T39" fmla="*/ 1101 h 1215"/>
                <a:gd name="T40" fmla="*/ 633 w 707"/>
                <a:gd name="T41" fmla="*/ 1029 h 1215"/>
                <a:gd name="T42" fmla="*/ 657 w 707"/>
                <a:gd name="T43" fmla="*/ 954 h 1215"/>
                <a:gd name="T44" fmla="*/ 667 w 707"/>
                <a:gd name="T45" fmla="*/ 916 h 1215"/>
                <a:gd name="T46" fmla="*/ 685 w 707"/>
                <a:gd name="T47" fmla="*/ 839 h 1215"/>
                <a:gd name="T48" fmla="*/ 697 w 707"/>
                <a:gd name="T49" fmla="*/ 759 h 1215"/>
                <a:gd name="T50" fmla="*/ 702 w 707"/>
                <a:gd name="T51" fmla="*/ 719 h 1215"/>
                <a:gd name="T52" fmla="*/ 707 w 707"/>
                <a:gd name="T53" fmla="*/ 637 h 1215"/>
                <a:gd name="T54" fmla="*/ 707 w 707"/>
                <a:gd name="T55" fmla="*/ 597 h 1215"/>
                <a:gd name="T56" fmla="*/ 705 w 707"/>
                <a:gd name="T57" fmla="*/ 516 h 1215"/>
                <a:gd name="T58" fmla="*/ 702 w 707"/>
                <a:gd name="T59" fmla="*/ 477 h 1215"/>
                <a:gd name="T60" fmla="*/ 698 w 707"/>
                <a:gd name="T61" fmla="*/ 438 h 1215"/>
                <a:gd name="T62" fmla="*/ 689 w 707"/>
                <a:gd name="T63" fmla="*/ 380 h 1215"/>
                <a:gd name="T64" fmla="*/ 678 w 707"/>
                <a:gd name="T65" fmla="*/ 322 h 1215"/>
                <a:gd name="T66" fmla="*/ 670 w 707"/>
                <a:gd name="T67" fmla="*/ 284 h 1215"/>
                <a:gd name="T68" fmla="*/ 660 w 707"/>
                <a:gd name="T69" fmla="*/ 247 h 1215"/>
                <a:gd name="T70" fmla="*/ 637 w 707"/>
                <a:gd name="T71" fmla="*/ 174 h 1215"/>
                <a:gd name="T72" fmla="*/ 609 w 707"/>
                <a:gd name="T73" fmla="*/ 103 h 1215"/>
                <a:gd name="T74" fmla="*/ 594 w 707"/>
                <a:gd name="T75" fmla="*/ 68 h 1215"/>
                <a:gd name="T76" fmla="*/ 561 w 707"/>
                <a:gd name="T77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1215">
                  <a:moveTo>
                    <a:pt x="561" y="0"/>
                  </a:moveTo>
                  <a:lnTo>
                    <a:pt x="355" y="358"/>
                  </a:lnTo>
                  <a:lnTo>
                    <a:pt x="8" y="318"/>
                  </a:lnTo>
                  <a:lnTo>
                    <a:pt x="15" y="334"/>
                  </a:lnTo>
                  <a:lnTo>
                    <a:pt x="22" y="350"/>
                  </a:lnTo>
                  <a:lnTo>
                    <a:pt x="29" y="367"/>
                  </a:lnTo>
                  <a:lnTo>
                    <a:pt x="35" y="384"/>
                  </a:lnTo>
                  <a:lnTo>
                    <a:pt x="40" y="400"/>
                  </a:lnTo>
                  <a:lnTo>
                    <a:pt x="46" y="417"/>
                  </a:lnTo>
                  <a:lnTo>
                    <a:pt x="50" y="434"/>
                  </a:lnTo>
                  <a:lnTo>
                    <a:pt x="54" y="452"/>
                  </a:lnTo>
                  <a:lnTo>
                    <a:pt x="58" y="469"/>
                  </a:lnTo>
                  <a:lnTo>
                    <a:pt x="61" y="487"/>
                  </a:lnTo>
                  <a:lnTo>
                    <a:pt x="64" y="504"/>
                  </a:lnTo>
                  <a:lnTo>
                    <a:pt x="67" y="523"/>
                  </a:lnTo>
                  <a:lnTo>
                    <a:pt x="68" y="541"/>
                  </a:lnTo>
                  <a:lnTo>
                    <a:pt x="70" y="560"/>
                  </a:lnTo>
                  <a:lnTo>
                    <a:pt x="70" y="578"/>
                  </a:lnTo>
                  <a:lnTo>
                    <a:pt x="71" y="597"/>
                  </a:lnTo>
                  <a:lnTo>
                    <a:pt x="70" y="616"/>
                  </a:lnTo>
                  <a:lnTo>
                    <a:pt x="70" y="636"/>
                  </a:lnTo>
                  <a:lnTo>
                    <a:pt x="68" y="655"/>
                  </a:lnTo>
                  <a:lnTo>
                    <a:pt x="66" y="674"/>
                  </a:lnTo>
                  <a:lnTo>
                    <a:pt x="63" y="694"/>
                  </a:lnTo>
                  <a:lnTo>
                    <a:pt x="60" y="713"/>
                  </a:lnTo>
                  <a:lnTo>
                    <a:pt x="57" y="732"/>
                  </a:lnTo>
                  <a:lnTo>
                    <a:pt x="52" y="750"/>
                  </a:lnTo>
                  <a:lnTo>
                    <a:pt x="48" y="769"/>
                  </a:lnTo>
                  <a:lnTo>
                    <a:pt x="42" y="787"/>
                  </a:lnTo>
                  <a:lnTo>
                    <a:pt x="36" y="805"/>
                  </a:lnTo>
                  <a:lnTo>
                    <a:pt x="30" y="822"/>
                  </a:lnTo>
                  <a:lnTo>
                    <a:pt x="23" y="841"/>
                  </a:lnTo>
                  <a:lnTo>
                    <a:pt x="16" y="858"/>
                  </a:lnTo>
                  <a:lnTo>
                    <a:pt x="8" y="875"/>
                  </a:lnTo>
                  <a:lnTo>
                    <a:pt x="0" y="891"/>
                  </a:lnTo>
                  <a:lnTo>
                    <a:pt x="159" y="1215"/>
                  </a:lnTo>
                  <a:lnTo>
                    <a:pt x="553" y="1206"/>
                  </a:lnTo>
                  <a:lnTo>
                    <a:pt x="571" y="1172"/>
                  </a:lnTo>
                  <a:lnTo>
                    <a:pt x="588" y="1136"/>
                  </a:lnTo>
                  <a:lnTo>
                    <a:pt x="604" y="1101"/>
                  </a:lnTo>
                  <a:lnTo>
                    <a:pt x="618" y="1065"/>
                  </a:lnTo>
                  <a:lnTo>
                    <a:pt x="633" y="1029"/>
                  </a:lnTo>
                  <a:lnTo>
                    <a:pt x="646" y="991"/>
                  </a:lnTo>
                  <a:lnTo>
                    <a:pt x="657" y="954"/>
                  </a:lnTo>
                  <a:lnTo>
                    <a:pt x="662" y="935"/>
                  </a:lnTo>
                  <a:lnTo>
                    <a:pt x="667" y="916"/>
                  </a:lnTo>
                  <a:lnTo>
                    <a:pt x="677" y="878"/>
                  </a:lnTo>
                  <a:lnTo>
                    <a:pt x="685" y="839"/>
                  </a:lnTo>
                  <a:lnTo>
                    <a:pt x="691" y="799"/>
                  </a:lnTo>
                  <a:lnTo>
                    <a:pt x="697" y="759"/>
                  </a:lnTo>
                  <a:lnTo>
                    <a:pt x="699" y="739"/>
                  </a:lnTo>
                  <a:lnTo>
                    <a:pt x="702" y="719"/>
                  </a:lnTo>
                  <a:lnTo>
                    <a:pt x="705" y="679"/>
                  </a:lnTo>
                  <a:lnTo>
                    <a:pt x="707" y="637"/>
                  </a:lnTo>
                  <a:lnTo>
                    <a:pt x="707" y="617"/>
                  </a:lnTo>
                  <a:lnTo>
                    <a:pt x="707" y="597"/>
                  </a:lnTo>
                  <a:lnTo>
                    <a:pt x="707" y="557"/>
                  </a:lnTo>
                  <a:lnTo>
                    <a:pt x="705" y="516"/>
                  </a:lnTo>
                  <a:lnTo>
                    <a:pt x="704" y="496"/>
                  </a:lnTo>
                  <a:lnTo>
                    <a:pt x="702" y="477"/>
                  </a:lnTo>
                  <a:lnTo>
                    <a:pt x="700" y="457"/>
                  </a:lnTo>
                  <a:lnTo>
                    <a:pt x="698" y="438"/>
                  </a:lnTo>
                  <a:lnTo>
                    <a:pt x="692" y="399"/>
                  </a:lnTo>
                  <a:lnTo>
                    <a:pt x="689" y="380"/>
                  </a:lnTo>
                  <a:lnTo>
                    <a:pt x="686" y="361"/>
                  </a:lnTo>
                  <a:lnTo>
                    <a:pt x="678" y="322"/>
                  </a:lnTo>
                  <a:lnTo>
                    <a:pt x="674" y="303"/>
                  </a:lnTo>
                  <a:lnTo>
                    <a:pt x="670" y="284"/>
                  </a:lnTo>
                  <a:lnTo>
                    <a:pt x="665" y="266"/>
                  </a:lnTo>
                  <a:lnTo>
                    <a:pt x="660" y="247"/>
                  </a:lnTo>
                  <a:lnTo>
                    <a:pt x="649" y="211"/>
                  </a:lnTo>
                  <a:lnTo>
                    <a:pt x="637" y="174"/>
                  </a:lnTo>
                  <a:lnTo>
                    <a:pt x="623" y="138"/>
                  </a:lnTo>
                  <a:lnTo>
                    <a:pt x="609" y="103"/>
                  </a:lnTo>
                  <a:lnTo>
                    <a:pt x="602" y="86"/>
                  </a:lnTo>
                  <a:lnTo>
                    <a:pt x="594" y="68"/>
                  </a:lnTo>
                  <a:lnTo>
                    <a:pt x="578" y="33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MH_Other_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4454525" y="4029075"/>
              <a:ext cx="1265238" cy="976313"/>
            </a:xfrm>
            <a:custGeom>
              <a:avLst/>
              <a:gdLst>
                <a:gd name="T0" fmla="*/ 642 w 1206"/>
                <a:gd name="T1" fmla="*/ 15 h 930"/>
                <a:gd name="T2" fmla="*/ 622 w 1206"/>
                <a:gd name="T3" fmla="*/ 42 h 930"/>
                <a:gd name="T4" fmla="*/ 601 w 1206"/>
                <a:gd name="T5" fmla="*/ 70 h 930"/>
                <a:gd name="T6" fmla="*/ 578 w 1206"/>
                <a:gd name="T7" fmla="*/ 95 h 930"/>
                <a:gd name="T8" fmla="*/ 554 w 1206"/>
                <a:gd name="T9" fmla="*/ 119 h 930"/>
                <a:gd name="T10" fmla="*/ 528 w 1206"/>
                <a:gd name="T11" fmla="*/ 142 h 930"/>
                <a:gd name="T12" fmla="*/ 501 w 1206"/>
                <a:gd name="T13" fmla="*/ 163 h 930"/>
                <a:gd name="T14" fmla="*/ 473 w 1206"/>
                <a:gd name="T15" fmla="*/ 183 h 930"/>
                <a:gd name="T16" fmla="*/ 444 w 1206"/>
                <a:gd name="T17" fmla="*/ 202 h 930"/>
                <a:gd name="T18" fmla="*/ 414 w 1206"/>
                <a:gd name="T19" fmla="*/ 220 h 930"/>
                <a:gd name="T20" fmla="*/ 384 w 1206"/>
                <a:gd name="T21" fmla="*/ 235 h 930"/>
                <a:gd name="T22" fmla="*/ 352 w 1206"/>
                <a:gd name="T23" fmla="*/ 249 h 930"/>
                <a:gd name="T24" fmla="*/ 318 w 1206"/>
                <a:gd name="T25" fmla="*/ 261 h 930"/>
                <a:gd name="T26" fmla="*/ 285 w 1206"/>
                <a:gd name="T27" fmla="*/ 271 h 930"/>
                <a:gd name="T28" fmla="*/ 233 w 1206"/>
                <a:gd name="T29" fmla="*/ 283 h 930"/>
                <a:gd name="T30" fmla="*/ 198 w 1206"/>
                <a:gd name="T31" fmla="*/ 289 h 930"/>
                <a:gd name="T32" fmla="*/ 197 w 1206"/>
                <a:gd name="T33" fmla="*/ 930 h 930"/>
                <a:gd name="T34" fmla="*/ 237 w 1206"/>
                <a:gd name="T35" fmla="*/ 926 h 930"/>
                <a:gd name="T36" fmla="*/ 276 w 1206"/>
                <a:gd name="T37" fmla="*/ 922 h 930"/>
                <a:gd name="T38" fmla="*/ 334 w 1206"/>
                <a:gd name="T39" fmla="*/ 913 h 930"/>
                <a:gd name="T40" fmla="*/ 374 w 1206"/>
                <a:gd name="T41" fmla="*/ 906 h 930"/>
                <a:gd name="T42" fmla="*/ 412 w 1206"/>
                <a:gd name="T43" fmla="*/ 897 h 930"/>
                <a:gd name="T44" fmla="*/ 449 w 1206"/>
                <a:gd name="T45" fmla="*/ 888 h 930"/>
                <a:gd name="T46" fmla="*/ 505 w 1206"/>
                <a:gd name="T47" fmla="*/ 871 h 930"/>
                <a:gd name="T48" fmla="*/ 560 w 1206"/>
                <a:gd name="T49" fmla="*/ 852 h 930"/>
                <a:gd name="T50" fmla="*/ 613 w 1206"/>
                <a:gd name="T51" fmla="*/ 830 h 930"/>
                <a:gd name="T52" fmla="*/ 665 w 1206"/>
                <a:gd name="T53" fmla="*/ 806 h 930"/>
                <a:gd name="T54" fmla="*/ 717 w 1206"/>
                <a:gd name="T55" fmla="*/ 780 h 930"/>
                <a:gd name="T56" fmla="*/ 750 w 1206"/>
                <a:gd name="T57" fmla="*/ 762 h 930"/>
                <a:gd name="T58" fmla="*/ 798 w 1206"/>
                <a:gd name="T59" fmla="*/ 733 h 930"/>
                <a:gd name="T60" fmla="*/ 846 w 1206"/>
                <a:gd name="T61" fmla="*/ 701 h 930"/>
                <a:gd name="T62" fmla="*/ 906 w 1206"/>
                <a:gd name="T63" fmla="*/ 655 h 930"/>
                <a:gd name="T64" fmla="*/ 950 w 1206"/>
                <a:gd name="T65" fmla="*/ 619 h 930"/>
                <a:gd name="T66" fmla="*/ 978 w 1206"/>
                <a:gd name="T67" fmla="*/ 594 h 930"/>
                <a:gd name="T68" fmla="*/ 1006 w 1206"/>
                <a:gd name="T69" fmla="*/ 568 h 930"/>
                <a:gd name="T70" fmla="*/ 1045 w 1206"/>
                <a:gd name="T71" fmla="*/ 527 h 930"/>
                <a:gd name="T72" fmla="*/ 1095 w 1206"/>
                <a:gd name="T73" fmla="*/ 471 h 930"/>
                <a:gd name="T74" fmla="*/ 1119 w 1206"/>
                <a:gd name="T75" fmla="*/ 441 h 930"/>
                <a:gd name="T76" fmla="*/ 1142 w 1206"/>
                <a:gd name="T77" fmla="*/ 412 h 930"/>
                <a:gd name="T78" fmla="*/ 1175 w 1206"/>
                <a:gd name="T79" fmla="*/ 364 h 930"/>
                <a:gd name="T80" fmla="*/ 1206 w 1206"/>
                <a:gd name="T81" fmla="*/ 317 h 930"/>
                <a:gd name="T82" fmla="*/ 652 w 1206"/>
                <a:gd name="T83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6" h="930">
                  <a:moveTo>
                    <a:pt x="652" y="0"/>
                  </a:moveTo>
                  <a:lnTo>
                    <a:pt x="642" y="15"/>
                  </a:lnTo>
                  <a:lnTo>
                    <a:pt x="633" y="29"/>
                  </a:lnTo>
                  <a:lnTo>
                    <a:pt x="622" y="42"/>
                  </a:lnTo>
                  <a:lnTo>
                    <a:pt x="612" y="57"/>
                  </a:lnTo>
                  <a:lnTo>
                    <a:pt x="601" y="70"/>
                  </a:lnTo>
                  <a:lnTo>
                    <a:pt x="590" y="83"/>
                  </a:lnTo>
                  <a:lnTo>
                    <a:pt x="578" y="95"/>
                  </a:lnTo>
                  <a:lnTo>
                    <a:pt x="566" y="107"/>
                  </a:lnTo>
                  <a:lnTo>
                    <a:pt x="554" y="119"/>
                  </a:lnTo>
                  <a:lnTo>
                    <a:pt x="541" y="131"/>
                  </a:lnTo>
                  <a:lnTo>
                    <a:pt x="528" y="142"/>
                  </a:lnTo>
                  <a:lnTo>
                    <a:pt x="515" y="153"/>
                  </a:lnTo>
                  <a:lnTo>
                    <a:pt x="501" y="163"/>
                  </a:lnTo>
                  <a:lnTo>
                    <a:pt x="487" y="173"/>
                  </a:lnTo>
                  <a:lnTo>
                    <a:pt x="473" y="183"/>
                  </a:lnTo>
                  <a:lnTo>
                    <a:pt x="459" y="193"/>
                  </a:lnTo>
                  <a:lnTo>
                    <a:pt x="444" y="202"/>
                  </a:lnTo>
                  <a:lnTo>
                    <a:pt x="429" y="210"/>
                  </a:lnTo>
                  <a:lnTo>
                    <a:pt x="414" y="220"/>
                  </a:lnTo>
                  <a:lnTo>
                    <a:pt x="399" y="228"/>
                  </a:lnTo>
                  <a:lnTo>
                    <a:pt x="384" y="235"/>
                  </a:lnTo>
                  <a:lnTo>
                    <a:pt x="368" y="242"/>
                  </a:lnTo>
                  <a:lnTo>
                    <a:pt x="352" y="249"/>
                  </a:lnTo>
                  <a:lnTo>
                    <a:pt x="335" y="255"/>
                  </a:lnTo>
                  <a:lnTo>
                    <a:pt x="318" y="261"/>
                  </a:lnTo>
                  <a:lnTo>
                    <a:pt x="302" y="266"/>
                  </a:lnTo>
                  <a:lnTo>
                    <a:pt x="285" y="271"/>
                  </a:lnTo>
                  <a:lnTo>
                    <a:pt x="268" y="276"/>
                  </a:lnTo>
                  <a:lnTo>
                    <a:pt x="233" y="283"/>
                  </a:lnTo>
                  <a:lnTo>
                    <a:pt x="216" y="286"/>
                  </a:lnTo>
                  <a:lnTo>
                    <a:pt x="198" y="289"/>
                  </a:lnTo>
                  <a:lnTo>
                    <a:pt x="0" y="600"/>
                  </a:lnTo>
                  <a:lnTo>
                    <a:pt x="197" y="930"/>
                  </a:lnTo>
                  <a:lnTo>
                    <a:pt x="217" y="928"/>
                  </a:lnTo>
                  <a:lnTo>
                    <a:pt x="237" y="926"/>
                  </a:lnTo>
                  <a:lnTo>
                    <a:pt x="257" y="924"/>
                  </a:lnTo>
                  <a:lnTo>
                    <a:pt x="276" y="922"/>
                  </a:lnTo>
                  <a:lnTo>
                    <a:pt x="315" y="916"/>
                  </a:lnTo>
                  <a:lnTo>
                    <a:pt x="334" y="913"/>
                  </a:lnTo>
                  <a:lnTo>
                    <a:pt x="355" y="909"/>
                  </a:lnTo>
                  <a:lnTo>
                    <a:pt x="374" y="906"/>
                  </a:lnTo>
                  <a:lnTo>
                    <a:pt x="393" y="902"/>
                  </a:lnTo>
                  <a:lnTo>
                    <a:pt x="412" y="897"/>
                  </a:lnTo>
                  <a:lnTo>
                    <a:pt x="431" y="892"/>
                  </a:lnTo>
                  <a:lnTo>
                    <a:pt x="449" y="888"/>
                  </a:lnTo>
                  <a:lnTo>
                    <a:pt x="468" y="882"/>
                  </a:lnTo>
                  <a:lnTo>
                    <a:pt x="505" y="871"/>
                  </a:lnTo>
                  <a:lnTo>
                    <a:pt x="542" y="859"/>
                  </a:lnTo>
                  <a:lnTo>
                    <a:pt x="560" y="852"/>
                  </a:lnTo>
                  <a:lnTo>
                    <a:pt x="578" y="844"/>
                  </a:lnTo>
                  <a:lnTo>
                    <a:pt x="613" y="830"/>
                  </a:lnTo>
                  <a:lnTo>
                    <a:pt x="648" y="814"/>
                  </a:lnTo>
                  <a:lnTo>
                    <a:pt x="665" y="806"/>
                  </a:lnTo>
                  <a:lnTo>
                    <a:pt x="683" y="798"/>
                  </a:lnTo>
                  <a:lnTo>
                    <a:pt x="717" y="780"/>
                  </a:lnTo>
                  <a:lnTo>
                    <a:pt x="733" y="771"/>
                  </a:lnTo>
                  <a:lnTo>
                    <a:pt x="750" y="762"/>
                  </a:lnTo>
                  <a:lnTo>
                    <a:pt x="782" y="743"/>
                  </a:lnTo>
                  <a:lnTo>
                    <a:pt x="798" y="733"/>
                  </a:lnTo>
                  <a:lnTo>
                    <a:pt x="814" y="722"/>
                  </a:lnTo>
                  <a:lnTo>
                    <a:pt x="846" y="701"/>
                  </a:lnTo>
                  <a:lnTo>
                    <a:pt x="877" y="678"/>
                  </a:lnTo>
                  <a:lnTo>
                    <a:pt x="906" y="655"/>
                  </a:lnTo>
                  <a:lnTo>
                    <a:pt x="935" y="631"/>
                  </a:lnTo>
                  <a:lnTo>
                    <a:pt x="950" y="619"/>
                  </a:lnTo>
                  <a:lnTo>
                    <a:pt x="964" y="607"/>
                  </a:lnTo>
                  <a:lnTo>
                    <a:pt x="978" y="594"/>
                  </a:lnTo>
                  <a:lnTo>
                    <a:pt x="992" y="581"/>
                  </a:lnTo>
                  <a:lnTo>
                    <a:pt x="1006" y="568"/>
                  </a:lnTo>
                  <a:lnTo>
                    <a:pt x="1019" y="555"/>
                  </a:lnTo>
                  <a:lnTo>
                    <a:pt x="1045" y="527"/>
                  </a:lnTo>
                  <a:lnTo>
                    <a:pt x="1071" y="499"/>
                  </a:lnTo>
                  <a:lnTo>
                    <a:pt x="1095" y="471"/>
                  </a:lnTo>
                  <a:lnTo>
                    <a:pt x="1107" y="456"/>
                  </a:lnTo>
                  <a:lnTo>
                    <a:pt x="1119" y="441"/>
                  </a:lnTo>
                  <a:lnTo>
                    <a:pt x="1130" y="427"/>
                  </a:lnTo>
                  <a:lnTo>
                    <a:pt x="1142" y="412"/>
                  </a:lnTo>
                  <a:lnTo>
                    <a:pt x="1164" y="381"/>
                  </a:lnTo>
                  <a:lnTo>
                    <a:pt x="1175" y="364"/>
                  </a:lnTo>
                  <a:lnTo>
                    <a:pt x="1185" y="349"/>
                  </a:lnTo>
                  <a:lnTo>
                    <a:pt x="1206" y="317"/>
                  </a:lnTo>
                  <a:lnTo>
                    <a:pt x="795" y="321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475038" y="4081463"/>
              <a:ext cx="1119187" cy="923925"/>
            </a:xfrm>
            <a:custGeom>
              <a:avLst/>
              <a:gdLst>
                <a:gd name="T0" fmla="*/ 1047 w 1067"/>
                <a:gd name="T1" fmla="*/ 245 h 881"/>
                <a:gd name="T2" fmla="*/ 1011 w 1067"/>
                <a:gd name="T3" fmla="*/ 244 h 881"/>
                <a:gd name="T4" fmla="*/ 956 w 1067"/>
                <a:gd name="T5" fmla="*/ 238 h 881"/>
                <a:gd name="T6" fmla="*/ 904 w 1067"/>
                <a:gd name="T7" fmla="*/ 229 h 881"/>
                <a:gd name="T8" fmla="*/ 871 w 1067"/>
                <a:gd name="T9" fmla="*/ 220 h 881"/>
                <a:gd name="T10" fmla="*/ 838 w 1067"/>
                <a:gd name="T11" fmla="*/ 210 h 881"/>
                <a:gd name="T12" fmla="*/ 789 w 1067"/>
                <a:gd name="T13" fmla="*/ 191 h 881"/>
                <a:gd name="T14" fmla="*/ 758 w 1067"/>
                <a:gd name="T15" fmla="*/ 177 h 881"/>
                <a:gd name="T16" fmla="*/ 728 w 1067"/>
                <a:gd name="T17" fmla="*/ 160 h 881"/>
                <a:gd name="T18" fmla="*/ 699 w 1067"/>
                <a:gd name="T19" fmla="*/ 142 h 881"/>
                <a:gd name="T20" fmla="*/ 671 w 1067"/>
                <a:gd name="T21" fmla="*/ 123 h 881"/>
                <a:gd name="T22" fmla="*/ 643 w 1067"/>
                <a:gd name="T23" fmla="*/ 103 h 881"/>
                <a:gd name="T24" fmla="*/ 617 w 1067"/>
                <a:gd name="T25" fmla="*/ 81 h 881"/>
                <a:gd name="T26" fmla="*/ 593 w 1067"/>
                <a:gd name="T27" fmla="*/ 58 h 881"/>
                <a:gd name="T28" fmla="*/ 558 w 1067"/>
                <a:gd name="T29" fmla="*/ 20 h 881"/>
                <a:gd name="T30" fmla="*/ 0 w 1067"/>
                <a:gd name="T31" fmla="*/ 339 h 881"/>
                <a:gd name="T32" fmla="*/ 34 w 1067"/>
                <a:gd name="T33" fmla="*/ 385 h 881"/>
                <a:gd name="T34" fmla="*/ 69 w 1067"/>
                <a:gd name="T35" fmla="*/ 428 h 881"/>
                <a:gd name="T36" fmla="*/ 119 w 1067"/>
                <a:gd name="T37" fmla="*/ 485 h 881"/>
                <a:gd name="T38" fmla="*/ 145 w 1067"/>
                <a:gd name="T39" fmla="*/ 511 h 881"/>
                <a:gd name="T40" fmla="*/ 173 w 1067"/>
                <a:gd name="T41" fmla="*/ 537 h 881"/>
                <a:gd name="T42" fmla="*/ 201 w 1067"/>
                <a:gd name="T43" fmla="*/ 562 h 881"/>
                <a:gd name="T44" fmla="*/ 229 w 1067"/>
                <a:gd name="T45" fmla="*/ 587 h 881"/>
                <a:gd name="T46" fmla="*/ 273 w 1067"/>
                <a:gd name="T47" fmla="*/ 621 h 881"/>
                <a:gd name="T48" fmla="*/ 303 w 1067"/>
                <a:gd name="T49" fmla="*/ 645 h 881"/>
                <a:gd name="T50" fmla="*/ 351 w 1067"/>
                <a:gd name="T51" fmla="*/ 676 h 881"/>
                <a:gd name="T52" fmla="*/ 415 w 1067"/>
                <a:gd name="T53" fmla="*/ 715 h 881"/>
                <a:gd name="T54" fmla="*/ 481 w 1067"/>
                <a:gd name="T55" fmla="*/ 750 h 881"/>
                <a:gd name="T56" fmla="*/ 551 w 1067"/>
                <a:gd name="T57" fmla="*/ 782 h 881"/>
                <a:gd name="T58" fmla="*/ 604 w 1067"/>
                <a:gd name="T59" fmla="*/ 803 h 881"/>
                <a:gd name="T60" fmla="*/ 640 w 1067"/>
                <a:gd name="T61" fmla="*/ 816 h 881"/>
                <a:gd name="T62" fmla="*/ 696 w 1067"/>
                <a:gd name="T63" fmla="*/ 833 h 881"/>
                <a:gd name="T64" fmla="*/ 771 w 1067"/>
                <a:gd name="T65" fmla="*/ 852 h 881"/>
                <a:gd name="T66" fmla="*/ 829 w 1067"/>
                <a:gd name="T67" fmla="*/ 863 h 881"/>
                <a:gd name="T68" fmla="*/ 887 w 1067"/>
                <a:gd name="T69" fmla="*/ 871 h 881"/>
                <a:gd name="T70" fmla="*/ 946 w 1067"/>
                <a:gd name="T71" fmla="*/ 877 h 881"/>
                <a:gd name="T72" fmla="*/ 987 w 1067"/>
                <a:gd name="T73" fmla="*/ 880 h 881"/>
                <a:gd name="T74" fmla="*/ 1027 w 1067"/>
                <a:gd name="T75" fmla="*/ 881 h 881"/>
                <a:gd name="T76" fmla="*/ 1067 w 1067"/>
                <a:gd name="T77" fmla="*/ 881 h 881"/>
                <a:gd name="T78" fmla="*/ 1065 w 1067"/>
                <a:gd name="T79" fmla="*/ 244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7" h="881">
                  <a:moveTo>
                    <a:pt x="1065" y="244"/>
                  </a:moveTo>
                  <a:lnTo>
                    <a:pt x="1047" y="245"/>
                  </a:lnTo>
                  <a:lnTo>
                    <a:pt x="1029" y="244"/>
                  </a:lnTo>
                  <a:lnTo>
                    <a:pt x="1011" y="244"/>
                  </a:lnTo>
                  <a:lnTo>
                    <a:pt x="975" y="241"/>
                  </a:lnTo>
                  <a:lnTo>
                    <a:pt x="956" y="238"/>
                  </a:lnTo>
                  <a:lnTo>
                    <a:pt x="939" y="236"/>
                  </a:lnTo>
                  <a:lnTo>
                    <a:pt x="904" y="229"/>
                  </a:lnTo>
                  <a:lnTo>
                    <a:pt x="887" y="225"/>
                  </a:lnTo>
                  <a:lnTo>
                    <a:pt x="871" y="220"/>
                  </a:lnTo>
                  <a:lnTo>
                    <a:pt x="854" y="215"/>
                  </a:lnTo>
                  <a:lnTo>
                    <a:pt x="838" y="210"/>
                  </a:lnTo>
                  <a:lnTo>
                    <a:pt x="804" y="198"/>
                  </a:lnTo>
                  <a:lnTo>
                    <a:pt x="789" y="191"/>
                  </a:lnTo>
                  <a:lnTo>
                    <a:pt x="773" y="184"/>
                  </a:lnTo>
                  <a:lnTo>
                    <a:pt x="758" y="177"/>
                  </a:lnTo>
                  <a:lnTo>
                    <a:pt x="743" y="169"/>
                  </a:lnTo>
                  <a:lnTo>
                    <a:pt x="728" y="160"/>
                  </a:lnTo>
                  <a:lnTo>
                    <a:pt x="713" y="151"/>
                  </a:lnTo>
                  <a:lnTo>
                    <a:pt x="699" y="142"/>
                  </a:lnTo>
                  <a:lnTo>
                    <a:pt x="685" y="133"/>
                  </a:lnTo>
                  <a:lnTo>
                    <a:pt x="671" y="123"/>
                  </a:lnTo>
                  <a:lnTo>
                    <a:pt x="657" y="113"/>
                  </a:lnTo>
                  <a:lnTo>
                    <a:pt x="643" y="103"/>
                  </a:lnTo>
                  <a:lnTo>
                    <a:pt x="630" y="92"/>
                  </a:lnTo>
                  <a:lnTo>
                    <a:pt x="617" y="81"/>
                  </a:lnTo>
                  <a:lnTo>
                    <a:pt x="605" y="69"/>
                  </a:lnTo>
                  <a:lnTo>
                    <a:pt x="593" y="58"/>
                  </a:lnTo>
                  <a:lnTo>
                    <a:pt x="581" y="45"/>
                  </a:lnTo>
                  <a:lnTo>
                    <a:pt x="558" y="20"/>
                  </a:lnTo>
                  <a:lnTo>
                    <a:pt x="177" y="0"/>
                  </a:lnTo>
                  <a:lnTo>
                    <a:pt x="0" y="339"/>
                  </a:lnTo>
                  <a:lnTo>
                    <a:pt x="23" y="370"/>
                  </a:lnTo>
                  <a:lnTo>
                    <a:pt x="34" y="385"/>
                  </a:lnTo>
                  <a:lnTo>
                    <a:pt x="46" y="399"/>
                  </a:lnTo>
                  <a:lnTo>
                    <a:pt x="69" y="428"/>
                  </a:lnTo>
                  <a:lnTo>
                    <a:pt x="94" y="456"/>
                  </a:lnTo>
                  <a:lnTo>
                    <a:pt x="119" y="485"/>
                  </a:lnTo>
                  <a:lnTo>
                    <a:pt x="132" y="498"/>
                  </a:lnTo>
                  <a:lnTo>
                    <a:pt x="145" y="511"/>
                  </a:lnTo>
                  <a:lnTo>
                    <a:pt x="159" y="524"/>
                  </a:lnTo>
                  <a:lnTo>
                    <a:pt x="173" y="537"/>
                  </a:lnTo>
                  <a:lnTo>
                    <a:pt x="187" y="550"/>
                  </a:lnTo>
                  <a:lnTo>
                    <a:pt x="201" y="562"/>
                  </a:lnTo>
                  <a:lnTo>
                    <a:pt x="215" y="575"/>
                  </a:lnTo>
                  <a:lnTo>
                    <a:pt x="229" y="587"/>
                  </a:lnTo>
                  <a:lnTo>
                    <a:pt x="258" y="610"/>
                  </a:lnTo>
                  <a:lnTo>
                    <a:pt x="273" y="621"/>
                  </a:lnTo>
                  <a:lnTo>
                    <a:pt x="288" y="633"/>
                  </a:lnTo>
                  <a:lnTo>
                    <a:pt x="303" y="645"/>
                  </a:lnTo>
                  <a:lnTo>
                    <a:pt x="319" y="655"/>
                  </a:lnTo>
                  <a:lnTo>
                    <a:pt x="351" y="676"/>
                  </a:lnTo>
                  <a:lnTo>
                    <a:pt x="383" y="696"/>
                  </a:lnTo>
                  <a:lnTo>
                    <a:pt x="415" y="715"/>
                  </a:lnTo>
                  <a:lnTo>
                    <a:pt x="448" y="733"/>
                  </a:lnTo>
                  <a:lnTo>
                    <a:pt x="481" y="750"/>
                  </a:lnTo>
                  <a:lnTo>
                    <a:pt x="517" y="766"/>
                  </a:lnTo>
                  <a:lnTo>
                    <a:pt x="551" y="782"/>
                  </a:lnTo>
                  <a:lnTo>
                    <a:pt x="586" y="796"/>
                  </a:lnTo>
                  <a:lnTo>
                    <a:pt x="604" y="803"/>
                  </a:lnTo>
                  <a:lnTo>
                    <a:pt x="622" y="810"/>
                  </a:lnTo>
                  <a:lnTo>
                    <a:pt x="640" y="816"/>
                  </a:lnTo>
                  <a:lnTo>
                    <a:pt x="659" y="822"/>
                  </a:lnTo>
                  <a:lnTo>
                    <a:pt x="696" y="833"/>
                  </a:lnTo>
                  <a:lnTo>
                    <a:pt x="733" y="843"/>
                  </a:lnTo>
                  <a:lnTo>
                    <a:pt x="771" y="852"/>
                  </a:lnTo>
                  <a:lnTo>
                    <a:pt x="810" y="859"/>
                  </a:lnTo>
                  <a:lnTo>
                    <a:pt x="829" y="863"/>
                  </a:lnTo>
                  <a:lnTo>
                    <a:pt x="848" y="866"/>
                  </a:lnTo>
                  <a:lnTo>
                    <a:pt x="887" y="871"/>
                  </a:lnTo>
                  <a:lnTo>
                    <a:pt x="926" y="876"/>
                  </a:lnTo>
                  <a:lnTo>
                    <a:pt x="946" y="877"/>
                  </a:lnTo>
                  <a:lnTo>
                    <a:pt x="967" y="879"/>
                  </a:lnTo>
                  <a:lnTo>
                    <a:pt x="987" y="880"/>
                  </a:lnTo>
                  <a:lnTo>
                    <a:pt x="1007" y="881"/>
                  </a:lnTo>
                  <a:lnTo>
                    <a:pt x="1027" y="881"/>
                  </a:lnTo>
                  <a:lnTo>
                    <a:pt x="1047" y="881"/>
                  </a:lnTo>
                  <a:lnTo>
                    <a:pt x="1067" y="881"/>
                  </a:lnTo>
                  <a:lnTo>
                    <a:pt x="865" y="540"/>
                  </a:lnTo>
                  <a:lnTo>
                    <a:pt x="1065" y="244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MH_Title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22713" y="3402013"/>
              <a:ext cx="1295400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normAutofit fontScale="55000" lnSpcReduction="20000"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此图示</a:t>
              </a:r>
              <a:endParaRPr lang="en-US" altLang="zh-CN" sz="2800" dirty="0">
                <a:latin typeface="+mn-lt"/>
                <a:ea typeface="+mn-ea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800" dirty="0">
                  <a:latin typeface="+mn-lt"/>
                  <a:ea typeface="+mn-ea"/>
                </a:rPr>
                <a:t>仅为示例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70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888856" y="2768022"/>
            <a:ext cx="6069027" cy="3269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可使用</a:t>
            </a:r>
            <a:r>
              <a:rPr lang="en-US" altLang="zh-CN" dirty="0"/>
              <a:t>VI</a:t>
            </a:r>
            <a:r>
              <a:rPr lang="zh-CN" altLang="en-US" dirty="0"/>
              <a:t>辅助图形</a:t>
            </a:r>
          </a:p>
        </p:txBody>
      </p:sp>
      <p:sp>
        <p:nvSpPr>
          <p:cNvPr id="5" name="Freeform 10"/>
          <p:cNvSpPr>
            <a:spLocks noChangeAspect="1"/>
          </p:cNvSpPr>
          <p:nvPr userDrawn="1"/>
        </p:nvSpPr>
        <p:spPr bwMode="auto">
          <a:xfrm>
            <a:off x="3139374" y="1937425"/>
            <a:ext cx="752895" cy="306949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024" y="1875043"/>
            <a:ext cx="27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</a:t>
            </a:r>
            <a:r>
              <a:rPr lang="en-US" altLang="zh-CN" dirty="0"/>
              <a:t>ICON</a:t>
            </a:r>
            <a:r>
              <a:rPr lang="zh-CN" altLang="en-US" dirty="0"/>
              <a:t>或形状，如：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4024" y="2699082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可作为分割线，如：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483" y="30225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5798" y="30225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29483" y="34639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25798" y="34639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29483" y="39052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25798" y="39052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29483" y="43466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25798" y="43466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329483" y="478798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25798" y="478798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29483" y="5229336"/>
            <a:ext cx="11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25798" y="5229336"/>
            <a:ext cx="138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文字内容</a:t>
            </a:r>
          </a:p>
        </p:txBody>
      </p:sp>
      <p:sp>
        <p:nvSpPr>
          <p:cNvPr id="29" name="Freeform 10"/>
          <p:cNvSpPr>
            <a:spLocks noChangeAspect="1"/>
          </p:cNvSpPr>
          <p:nvPr/>
        </p:nvSpPr>
        <p:spPr bwMode="auto">
          <a:xfrm>
            <a:off x="4232135" y="1850742"/>
            <a:ext cx="1295869" cy="528315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4455455" y="4299836"/>
            <a:ext cx="2842228" cy="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图形与配色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图片处理及排版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2171C6-D7F2-48F4-B228-E0F77001591E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E0138-5215-460C-8807-841852973E45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FFA6AC-4156-4BE7-81FC-FB9E0DB50B7C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940596-F3BD-4F05-9966-2D763E066895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97" y="3803257"/>
            <a:ext cx="3996000" cy="2679923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6" y="914400"/>
            <a:ext cx="3996000" cy="27135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43" y="1017552"/>
            <a:ext cx="3761307" cy="2507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77" y="3901399"/>
            <a:ext cx="3723640" cy="248363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11141" y="914400"/>
            <a:ext cx="3996000" cy="2713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41" y="994636"/>
            <a:ext cx="3780000" cy="25531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b="1655"/>
          <a:stretch/>
        </p:blipFill>
        <p:spPr>
          <a:xfrm>
            <a:off x="5081141" y="1119195"/>
            <a:ext cx="3456000" cy="2304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3497" y="4372969"/>
            <a:ext cx="4070411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使用辅助图形增加图片边。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本页图片处理的方式</a:t>
            </a:r>
            <a:r>
              <a:rPr lang="zh-CN" altLang="en-US" sz="1600" b="1" dirty="0">
                <a:solidFill>
                  <a:schemeClr val="accent1"/>
                </a:solidFill>
              </a:rPr>
              <a:t>仅供参考，非指定样式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600" dirty="0"/>
              <a:t>仅为方便使用，本页</a:t>
            </a:r>
            <a:r>
              <a:rPr lang="en-US" altLang="zh-CN" sz="1600" dirty="0"/>
              <a:t>PPT</a:t>
            </a:r>
            <a:r>
              <a:rPr lang="zh-CN" altLang="en-US" sz="1600" dirty="0"/>
              <a:t>中所有的图片均为</a:t>
            </a:r>
            <a:r>
              <a:rPr lang="en-US" altLang="zh-CN" sz="1600" dirty="0"/>
              <a:t>3:2</a:t>
            </a:r>
            <a:r>
              <a:rPr lang="zh-CN" altLang="en-US" sz="1600" dirty="0"/>
              <a:t>主流图片比例。如需更精确的</a:t>
            </a:r>
            <a:r>
              <a:rPr lang="en-US" altLang="zh-CN" sz="1600" dirty="0"/>
              <a:t>PPT</a:t>
            </a:r>
            <a:r>
              <a:rPr lang="zh-CN" altLang="en-US" sz="1600" dirty="0"/>
              <a:t>制作或其他设计，请根据设计标准对图片进行剪裁。</a:t>
            </a:r>
          </a:p>
        </p:txBody>
      </p:sp>
      <p:sp>
        <p:nvSpPr>
          <p:cNvPr id="25" name="Freeform 10"/>
          <p:cNvSpPr>
            <a:spLocks noChangeAspect="1"/>
          </p:cNvSpPr>
          <p:nvPr/>
        </p:nvSpPr>
        <p:spPr bwMode="auto">
          <a:xfrm>
            <a:off x="493496" y="3816404"/>
            <a:ext cx="1057691" cy="431212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3997683999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2" y="1274734"/>
            <a:ext cx="541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8DA445-92E8-40C0-868E-F5D95757462D}"/>
              </a:ext>
            </a:extLst>
          </p:cNvPr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EF0D622F-4C92-4D81-AD2A-E7072DE8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DD9C39-069B-4BE3-9468-D9A4567725F7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1BAE6E-338E-4980-8A6F-80FF1EEFF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altLang="zh-CN" dirty="0" err="1"/>
              <a:t>NPoS</a:t>
            </a:r>
            <a:r>
              <a:rPr lang="en-GB" altLang="zh-CN" dirty="0"/>
              <a:t>(Nominated proof-of-state) is a very own version of </a:t>
            </a:r>
            <a:r>
              <a:rPr lang="en-GB" altLang="zh-CN" dirty="0" err="1"/>
              <a:t>PoS</a:t>
            </a:r>
            <a:r>
              <a:rPr lang="en-GB" altLang="zh-CN" dirty="0"/>
              <a:t> for </a:t>
            </a:r>
            <a:r>
              <a:rPr lang="en-GB" altLang="zh-CN" dirty="0" err="1"/>
              <a:t>Polkadot</a:t>
            </a:r>
            <a:r>
              <a:rPr lang="en-GB" altLang="zh-CN" dirty="0"/>
              <a:t> which have a native token called DOT</a:t>
            </a:r>
          </a:p>
          <a:p>
            <a:r>
              <a:rPr lang="en-GB" altLang="zh-CN" dirty="0" err="1"/>
              <a:t>NPoS’s</a:t>
            </a:r>
            <a:r>
              <a:rPr lang="en-GB" altLang="zh-CN" dirty="0"/>
              <a:t> </a:t>
            </a:r>
            <a:r>
              <a:rPr lang="en-GB" altLang="zh-CN" dirty="0" err="1"/>
              <a:t>Adventages</a:t>
            </a:r>
            <a:r>
              <a:rPr lang="en-GB" altLang="zh-CN" dirty="0"/>
              <a:t>:</a:t>
            </a:r>
          </a:p>
          <a:p>
            <a:pPr lvl="1"/>
            <a:r>
              <a:rPr lang="en-GB" altLang="zh-CN" b="1" dirty="0"/>
              <a:t>more efficient </a:t>
            </a:r>
            <a:r>
              <a:rPr lang="en-GB" altLang="zh-CN" dirty="0"/>
              <a:t>than </a:t>
            </a:r>
            <a:r>
              <a:rPr lang="en-GB" altLang="zh-CN" dirty="0" err="1"/>
              <a:t>PoW</a:t>
            </a:r>
            <a:endParaRPr lang="en-GB" altLang="zh-CN" dirty="0"/>
          </a:p>
          <a:p>
            <a:pPr lvl="1"/>
            <a:r>
              <a:rPr lang="en-GB" altLang="zh-CN" dirty="0"/>
              <a:t>considerably </a:t>
            </a:r>
            <a:r>
              <a:rPr lang="en-GB" altLang="zh-CN" b="1" dirty="0"/>
              <a:t>more secure than conventional </a:t>
            </a:r>
            <a:r>
              <a:rPr lang="en-GB" altLang="zh-CN" dirty="0"/>
              <a:t>forms of </a:t>
            </a:r>
            <a:r>
              <a:rPr lang="en-GB" altLang="zh-CN" dirty="0" err="1"/>
              <a:t>PoS</a:t>
            </a:r>
            <a:r>
              <a:rPr lang="en-GB" altLang="zh-CN" dirty="0"/>
              <a:t> such as </a:t>
            </a:r>
            <a:r>
              <a:rPr lang="en-GB" altLang="zh-CN" dirty="0" err="1"/>
              <a:t>DPoS</a:t>
            </a:r>
            <a:r>
              <a:rPr lang="en-GB" altLang="zh-CN" dirty="0"/>
              <a:t> and </a:t>
            </a:r>
            <a:r>
              <a:rPr lang="en-GB" altLang="zh-CN" dirty="0" err="1"/>
              <a:t>BPoS</a:t>
            </a:r>
            <a:r>
              <a:rPr lang="en-GB" altLang="zh-CN" dirty="0"/>
              <a:t>.</a:t>
            </a:r>
          </a:p>
          <a:p>
            <a:r>
              <a:rPr lang="en-GB" altLang="zh-CN" dirty="0"/>
              <a:t>Validator election:</a:t>
            </a:r>
          </a:p>
          <a:p>
            <a:pPr lvl="1"/>
            <a:r>
              <a:rPr lang="en-GB" altLang="zh-CN" dirty="0"/>
              <a:t>A new set of validators is elected at the beginning of every era( about one day)</a:t>
            </a:r>
          </a:p>
          <a:p>
            <a:pPr lvl="2"/>
            <a:r>
              <a:rPr lang="en-GB" altLang="zh-CN" dirty="0"/>
              <a:t>Any DOT holder could become a validator candidate or a nominator.</a:t>
            </a:r>
          </a:p>
          <a:p>
            <a:pPr lvl="2"/>
            <a:r>
              <a:rPr lang="en-GB" altLang="zh-CN" dirty="0"/>
              <a:t>Candidate need stake the amount of stake and spend commission fee for operational costs</a:t>
            </a:r>
          </a:p>
          <a:p>
            <a:pPr lvl="2"/>
            <a:r>
              <a:rPr lang="en-GB" altLang="zh-CN" dirty="0"/>
              <a:t>Nominator locks some stake and published a list with any number of candidates</a:t>
            </a:r>
          </a:p>
          <a:p>
            <a:pPr lvl="1"/>
            <a:r>
              <a:rPr lang="en-GB" altLang="zh-CN" dirty="0"/>
              <a:t>A public protocol takes these lists as input and elects the candidates with the most backing to serve as validators for the next era.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0B8879-339D-4222-A070-BECDD629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 err="1"/>
              <a:t>NPoS</a:t>
            </a:r>
            <a:r>
              <a:rPr lang="en-GB" altLang="zh-CN" dirty="0"/>
              <a:t> and Validator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9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 committee should represent each minority in the electorate proportional to their aggregate vote strength(their stake), with no minority being under-represented.</a:t>
            </a:r>
          </a:p>
          <a:p>
            <a:r>
              <a:rPr lang="en-US" altLang="zh-CN" dirty="0"/>
              <a:t>Related works:</a:t>
            </a:r>
          </a:p>
          <a:p>
            <a:pPr lvl="1"/>
            <a:r>
              <a:rPr lang="en-US" altLang="zh-CN" dirty="0"/>
              <a:t>The work of Edvard </a:t>
            </a:r>
            <a:r>
              <a:rPr lang="en-US" altLang="zh-CN" dirty="0" err="1"/>
              <a:t>Phragmén</a:t>
            </a:r>
            <a:r>
              <a:rPr lang="en-US" altLang="zh-CN" dirty="0"/>
              <a:t> and Thorvald Thiele in late 19</a:t>
            </a:r>
            <a:r>
              <a:rPr lang="en-US" altLang="zh-CN" baseline="30000" dirty="0"/>
              <a:t>th</a:t>
            </a:r>
            <a:r>
              <a:rPr lang="en-US" altLang="zh-CN" dirty="0"/>
              <a:t> century.</a:t>
            </a:r>
          </a:p>
          <a:p>
            <a:pPr lvl="1"/>
            <a:r>
              <a:rPr lang="en-US" altLang="zh-CN" dirty="0"/>
              <a:t>Considerable effort to formalize the notion of proportional representation.</a:t>
            </a:r>
          </a:p>
          <a:p>
            <a:pPr lvl="1"/>
            <a:r>
              <a:rPr lang="en-US" altLang="zh-CN" dirty="0" err="1"/>
              <a:t>Revist</a:t>
            </a:r>
            <a:r>
              <a:rPr lang="en-US" altLang="zh-CN" dirty="0"/>
              <a:t> the methods by </a:t>
            </a:r>
            <a:r>
              <a:rPr lang="en-US" altLang="zh-CN" dirty="0" err="1"/>
              <a:t>Phragmén</a:t>
            </a:r>
            <a:r>
              <a:rPr lang="en-US" altLang="zh-CN" dirty="0"/>
              <a:t> and Thorvald and optimize them.</a:t>
            </a:r>
          </a:p>
          <a:p>
            <a:r>
              <a:rPr lang="en-US" altLang="zh-CN" dirty="0"/>
              <a:t>Validator selection protocol in </a:t>
            </a:r>
            <a:r>
              <a:rPr lang="en-US" altLang="zh-CN" dirty="0" err="1"/>
              <a:t>Polkadot</a:t>
            </a:r>
            <a:r>
              <a:rPr lang="en-US" altLang="zh-CN" dirty="0"/>
              <a:t> is an adaptation of </a:t>
            </a:r>
            <a:r>
              <a:rPr lang="en-US" altLang="zh-CN" dirty="0" err="1"/>
              <a:t>Phragmén’s</a:t>
            </a:r>
            <a:r>
              <a:rPr lang="en-US" altLang="zh-CN" dirty="0"/>
              <a:t> methods and is guaranteed to observe the technical property of </a:t>
            </a:r>
            <a:r>
              <a:rPr lang="en-US" altLang="zh-CN" i="1" dirty="0"/>
              <a:t>proportional justified representation </a:t>
            </a:r>
            <a:r>
              <a:rPr lang="en-US" altLang="zh-CN" dirty="0"/>
              <a:t>(PJR).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The goals of validator election: Decentralisation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4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technical property of </a:t>
                </a:r>
                <a:r>
                  <a:rPr lang="en-US" altLang="zh-CN" i="1" dirty="0"/>
                  <a:t>proportional justified representation </a:t>
                </a:r>
                <a:r>
                  <a:rPr lang="en-US" altLang="zh-CN" dirty="0"/>
                  <a:t>(PJR).</a:t>
                </a:r>
              </a:p>
              <a:p>
                <a:pPr lvl="1"/>
                <a:r>
                  <a:rPr lang="en-US" altLang="zh-CN" dirty="0"/>
                  <a:t>If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 stake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𝑠𝑡𝑎𝑘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and backs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/>
                  <a:t>of candidates. The protocol will elect a set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altLang="zh-CN" dirty="0"/>
                  <a:t> validators such that, if there is a minority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CN" dirty="0"/>
                  <a:t>of nominators such that: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.</a:t>
                </a:r>
              </a:p>
              <a:p>
                <a:pPr lvl="1"/>
                <a:r>
                  <a:rPr lang="en-US" altLang="zh-CN" dirty="0"/>
                  <a:t>In words, If a minority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has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commonly trusted candidates, to whom it could “afford” to provide with an average support of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(which in turn is an upper bound on the average validator support in the elected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dirty="0"/>
                  <a:t>). then this minority has a justified claim to be represented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by at least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candidates, though not necessarily commonly trusted.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The goals of validator election: Decentralisation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28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Security: To make these validators’ supports as </a:t>
                </a:r>
                <a:r>
                  <a:rPr lang="en-US" altLang="zh-CN" b="1" dirty="0"/>
                  <a:t>high and balanced </a:t>
                </a:r>
                <a:r>
                  <a:rPr lang="en-US" altLang="zh-CN" dirty="0"/>
                  <a:t>as possible.</a:t>
                </a:r>
              </a:p>
              <a:p>
                <a:pPr lvl="1"/>
                <a:r>
                  <a:rPr lang="en-US" altLang="zh-CN" dirty="0"/>
                  <a:t>Focus on maximizing the </a:t>
                </a:r>
                <a:r>
                  <a:rPr lang="en-US" altLang="zh-CN" i="1" dirty="0"/>
                  <a:t>minimum validator support</a:t>
                </a:r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If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backs a candidate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/>
                  <a:t>, the protocol must not only elect a set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validators with the PJR property, but also define a distribution of each nominator’s stake among the elected validators that she backs, i.e.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 that,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𝑠𝑡𝑎𝑘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,for each nominator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dirty="0"/>
                  <a:t>,and the objective is 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𝑠𝑢𝑝𝑝𝑜𝑟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𝑠𝑢𝑝𝑝𝑜𝑟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This is a NP-hard problem called </a:t>
                </a:r>
                <a:r>
                  <a:rPr lang="en-US" altLang="zh-CN" b="1" i="1" dirty="0"/>
                  <a:t>maximin support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C033211-2BB1-4F34-AA8B-843D7AA33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 r="-2331" b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The goals of validator election: Security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55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033211-2BB1-4F34-AA8B-843D7AA3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9782E0-BCC9-449C-B0FC-3AE2578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Information about Validator 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70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Chain State Machine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图形与配色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图片处理及排版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740C1C-61C9-47D8-9E2A-A2444B479AD1}"/>
              </a:ext>
            </a:extLst>
          </p:cNvPr>
          <p:cNvSpPr txBox="1"/>
          <p:nvPr/>
        </p:nvSpPr>
        <p:spPr>
          <a:xfrm>
            <a:off x="2915072" y="1274734"/>
            <a:ext cx="612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 err="1"/>
              <a:t>NPoS</a:t>
            </a:r>
            <a:r>
              <a:rPr lang="en-GB" altLang="zh-CN" sz="2400" dirty="0"/>
              <a:t> and Validator election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F10A68-B2BB-4E03-BEE7-ACF1D623248C}"/>
              </a:ext>
            </a:extLst>
          </p:cNvPr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1509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732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1910335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PPT模板" id="{C472D967-016D-4DC6-951C-4809FE127979}" vid="{4801D574-263D-4109-A9A3-44625DA85D6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交大PPT模板</Template>
  <TotalTime>691</TotalTime>
  <Words>1062</Words>
  <Application>Microsoft Office PowerPoint</Application>
  <PresentationFormat>全屏显示(4:3)</PresentationFormat>
  <Paragraphs>191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Some details about Polkadot</vt:lpstr>
      <vt:lpstr> Contents</vt:lpstr>
      <vt:lpstr> Contents</vt:lpstr>
      <vt:lpstr>NPoS and Validator election</vt:lpstr>
      <vt:lpstr>The goals of validator election: Decentralisation</vt:lpstr>
      <vt:lpstr>The goals of validator election: Decentralisation</vt:lpstr>
      <vt:lpstr>The goals of validator election: Security</vt:lpstr>
      <vt:lpstr>More Information about Validator election</vt:lpstr>
      <vt:lpstr>目录 Contents</vt:lpstr>
      <vt:lpstr>Relay Chain protocol: A state machine</vt:lpstr>
      <vt:lpstr>Relay Chain protocol: A state machine</vt:lpstr>
      <vt:lpstr>Relay Chain protocol: A state machine</vt:lpstr>
      <vt:lpstr>Relay Chain protocol: A state machine</vt:lpstr>
      <vt:lpstr>Relay Chain protocol: A state machine</vt:lpstr>
      <vt:lpstr>目录 Contents</vt:lpstr>
      <vt:lpstr>Contents</vt:lpstr>
      <vt:lpstr>可仅使用蓝色</vt:lpstr>
      <vt:lpstr>可使用多色搭配</vt:lpstr>
      <vt:lpstr>可使用VI辅助图形</vt:lpstr>
      <vt:lpstr>目录 Contents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上海交通大学PPT模板（学术）</dc:title>
  <dc:creator>Wang Kaixuan</dc:creator>
  <cp:lastModifiedBy>Wang Kaixuan</cp:lastModifiedBy>
  <cp:revision>36</cp:revision>
  <dcterms:created xsi:type="dcterms:W3CDTF">2020-12-11T12:34:34Z</dcterms:created>
  <dcterms:modified xsi:type="dcterms:W3CDTF">2020-12-14T03:24:53Z</dcterms:modified>
</cp:coreProperties>
</file>