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41"/>
  </p:notesMasterIdLst>
  <p:handoutMasterIdLst>
    <p:handoutMasterId r:id="rId42"/>
  </p:handoutMasterIdLst>
  <p:sldIdLst>
    <p:sldId id="439" r:id="rId6"/>
    <p:sldId id="344" r:id="rId7"/>
    <p:sldId id="475" r:id="rId8"/>
    <p:sldId id="471" r:id="rId9"/>
    <p:sldId id="487" r:id="rId10"/>
    <p:sldId id="472" r:id="rId11"/>
    <p:sldId id="478" r:id="rId12"/>
    <p:sldId id="477" r:id="rId13"/>
    <p:sldId id="479" r:id="rId14"/>
    <p:sldId id="481" r:id="rId15"/>
    <p:sldId id="484" r:id="rId16"/>
    <p:sldId id="485" r:id="rId17"/>
    <p:sldId id="486" r:id="rId18"/>
    <p:sldId id="430" r:id="rId19"/>
    <p:sldId id="482" r:id="rId20"/>
    <p:sldId id="483" r:id="rId21"/>
    <p:sldId id="480" r:id="rId22"/>
    <p:sldId id="429" r:id="rId23"/>
    <p:sldId id="364" r:id="rId24"/>
    <p:sldId id="448" r:id="rId25"/>
    <p:sldId id="382" r:id="rId26"/>
    <p:sldId id="441" r:id="rId27"/>
    <p:sldId id="449" r:id="rId28"/>
    <p:sldId id="374" r:id="rId29"/>
    <p:sldId id="445" r:id="rId30"/>
    <p:sldId id="380" r:id="rId31"/>
    <p:sldId id="379" r:id="rId32"/>
    <p:sldId id="423" r:id="rId33"/>
    <p:sldId id="387" r:id="rId34"/>
    <p:sldId id="390" r:id="rId35"/>
    <p:sldId id="420" r:id="rId36"/>
    <p:sldId id="421" r:id="rId37"/>
    <p:sldId id="413" r:id="rId38"/>
    <p:sldId id="265" r:id="rId39"/>
    <p:sldId id="435" r:id="rId4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5" d="100"/>
          <a:sy n="85" d="100"/>
        </p:scale>
        <p:origin x="59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Sep 00, 2020</a:t>
            </a:r>
          </a:p>
        </p:txBody>
      </p:sp>
      <p:sp>
        <p:nvSpPr>
          <p:cNvPr id="8" name="Presentation Title"/>
          <p:cNvSpPr>
            <a:spLocks noGrp="1"/>
          </p:cNvSpPr>
          <p:nvPr>
            <p:ph type="title"/>
          </p:nvPr>
        </p:nvSpPr>
        <p:spPr bwMode="gray">
          <a:xfrm>
            <a:off x="288000" y="4024430"/>
            <a:ext cx="10899174" cy="997196"/>
          </a:xfrm>
        </p:spPr>
        <p:txBody>
          <a:bodyPr/>
          <a:lstStyle/>
          <a:p>
            <a:r>
              <a:rPr lang="en-US" altLang="zh-CN" dirty="0"/>
              <a:t>The Survey On </a:t>
            </a:r>
            <a:r>
              <a:rPr lang="en-US" altLang="zh-CN" dirty="0" err="1"/>
              <a:t>OpenTSDB</a:t>
            </a:r>
            <a:br>
              <a:rPr lang="en-US" dirty="0"/>
            </a:br>
            <a:r>
              <a:rPr lang="en-US" altLang="zh-CN" dirty="0">
                <a:solidFill>
                  <a:schemeClr val="accent1"/>
                </a:solidFill>
              </a:rPr>
              <a:t>A Distributed, Scalable Monitoring System</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err="1"/>
              <a:t>OpenTSDB</a:t>
            </a:r>
            <a:r>
              <a:rPr lang="en-US" dirty="0"/>
              <a:t> Use Cases</a:t>
            </a:r>
          </a:p>
        </p:txBody>
      </p:sp>
      <p:sp>
        <p:nvSpPr>
          <p:cNvPr id="2" name="文本框 1">
            <a:extLst>
              <a:ext uri="{FF2B5EF4-FFF2-40B4-BE49-F238E27FC236}">
                <a16:creationId xmlns:a16="http://schemas.microsoft.com/office/drawing/2014/main" id="{6232C037-C320-47B4-880E-568F289C04F1}"/>
              </a:ext>
            </a:extLst>
          </p:cNvPr>
          <p:cNvSpPr txBox="1"/>
          <p:nvPr/>
        </p:nvSpPr>
        <p:spPr>
          <a:xfrm>
            <a:off x="749761" y="1171074"/>
            <a:ext cx="10940716" cy="51090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Salesforce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Backing store for Argus: Open source monitoring and alerting system</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50M writes per minute. 23K queries per minute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YAHOO</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Monitoring system, network and application performance and statistics.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Central monitoring for all Yahoo properties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Over 1 billion active time series served</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Others: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Pinterest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eBay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And so on.</a:t>
            </a:r>
          </a:p>
          <a:p>
            <a:pPr marL="285750" indent="-285750" fontAlgn="base">
              <a:spcBef>
                <a:spcPct val="50000"/>
              </a:spcBef>
              <a:spcAft>
                <a:spcPct val="0"/>
              </a:spcAft>
              <a:buClr>
                <a:srgbClr val="F0AB00"/>
              </a:buClr>
              <a:buSzPct val="80000"/>
              <a:buFont typeface="Wingdings" panose="05000000000000000000" pitchFamily="2" charset="2"/>
              <a:buChar char="n"/>
            </a:pP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68407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altLang="zh-CN" dirty="0"/>
              <a:t>Data’s Features and database’s rules</a:t>
            </a:r>
            <a:endParaRPr lang="en-US" dirty="0"/>
          </a:p>
        </p:txBody>
      </p:sp>
      <p:sp>
        <p:nvSpPr>
          <p:cNvPr id="2" name="文本框 1">
            <a:extLst>
              <a:ext uri="{FF2B5EF4-FFF2-40B4-BE49-F238E27FC236}">
                <a16:creationId xmlns:a16="http://schemas.microsoft.com/office/drawing/2014/main" id="{6232C037-C320-47B4-880E-568F289C04F1}"/>
              </a:ext>
            </a:extLst>
          </p:cNvPr>
          <p:cNvSpPr txBox="1"/>
          <p:nvPr/>
        </p:nvSpPr>
        <p:spPr>
          <a:xfrm>
            <a:off x="954136" y="1234452"/>
            <a:ext cx="10736214" cy="487825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Time Series Data’s feature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Write at high speed on a timeline where time is an important dimension</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Clearly marked tag and metric fields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The total order of magnitude is thousands of times the same of the combination of tags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Basically no point query, common query is time range aggregation query</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Database’s Rules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Writing performance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Storage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Aggregation computation and performance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System and Architecture</a:t>
            </a:r>
          </a:p>
          <a:p>
            <a:pPr marL="285750" indent="-285750" fontAlgn="base">
              <a:spcBef>
                <a:spcPct val="50000"/>
              </a:spcBef>
              <a:spcAft>
                <a:spcPct val="0"/>
              </a:spcAft>
              <a:buClr>
                <a:srgbClr val="F0AB00"/>
              </a:buClr>
              <a:buSzPct val="80000"/>
              <a:buFont typeface="Wingdings" panose="05000000000000000000" pitchFamily="2" charset="2"/>
              <a:buChar char="n"/>
            </a:pP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37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Storage Architecture</a:t>
            </a:r>
          </a:p>
        </p:txBody>
      </p:sp>
      <p:sp>
        <p:nvSpPr>
          <p:cNvPr id="2" name="文本框 1">
            <a:extLst>
              <a:ext uri="{FF2B5EF4-FFF2-40B4-BE49-F238E27FC236}">
                <a16:creationId xmlns:a16="http://schemas.microsoft.com/office/drawing/2014/main" id="{6232C037-C320-47B4-880E-568F289C04F1}"/>
              </a:ext>
            </a:extLst>
          </p:cNvPr>
          <p:cNvSpPr txBox="1"/>
          <p:nvPr/>
        </p:nvSpPr>
        <p:spPr>
          <a:xfrm>
            <a:off x="954136" y="1234452"/>
            <a:ext cx="10736214" cy="512448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LSM-Tree:</a:t>
            </a: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Storage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The back-end storage system is </a:t>
            </a:r>
            <a:r>
              <a:rPr lang="en-US" altLang="zh-CN" sz="1800" kern="0" dirty="0" err="1">
                <a:latin typeface="Arial" panose="020B0604020202020204" pitchFamily="34" charset="0"/>
                <a:ea typeface="Arial Unicode MS" pitchFamily="34" charset="-128"/>
              </a:rPr>
              <a:t>Hbase</a:t>
            </a:r>
            <a:r>
              <a:rPr lang="en-US" altLang="zh-CN" sz="1800" kern="0" dirty="0">
                <a:latin typeface="Arial" panose="020B0604020202020204" pitchFamily="34" charset="0"/>
                <a:ea typeface="Arial Unicode MS" pitchFamily="34" charset="-128"/>
              </a:rPr>
              <a:t>, an open-source non-relational disk-oriented distributed database. It also supports Google Bigtable as its backend.</a:t>
            </a:r>
            <a:endParaRPr lang="en-US" altLang="zh-CN" sz="1800" b="1" kern="0" dirty="0">
              <a:ea typeface="Arial Unicode MS" pitchFamily="34" charset="-128"/>
              <a:cs typeface="Arial Unicode MS" pitchFamily="34" charset="-128"/>
            </a:endParaRPr>
          </a:p>
        </p:txBody>
      </p:sp>
      <p:pic>
        <p:nvPicPr>
          <p:cNvPr id="3" name="图片 2">
            <a:extLst>
              <a:ext uri="{FF2B5EF4-FFF2-40B4-BE49-F238E27FC236}">
                <a16:creationId xmlns:a16="http://schemas.microsoft.com/office/drawing/2014/main" id="{CDBA2C0B-5EB1-4043-925B-E6A5F1218153}"/>
              </a:ext>
            </a:extLst>
          </p:cNvPr>
          <p:cNvPicPr>
            <a:picLocks noChangeAspect="1"/>
          </p:cNvPicPr>
          <p:nvPr/>
        </p:nvPicPr>
        <p:blipFill>
          <a:blip r:embed="rId2"/>
          <a:stretch>
            <a:fillRect/>
          </a:stretch>
        </p:blipFill>
        <p:spPr>
          <a:xfrm>
            <a:off x="3977195" y="1234452"/>
            <a:ext cx="5235394" cy="3962743"/>
          </a:xfrm>
          <a:prstGeom prst="rect">
            <a:avLst/>
          </a:prstGeom>
        </p:spPr>
      </p:pic>
    </p:spTree>
    <p:extLst>
      <p:ext uri="{BB962C8B-B14F-4D97-AF65-F5344CB8AC3E}">
        <p14:creationId xmlns:p14="http://schemas.microsoft.com/office/powerpoint/2010/main" val="318507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altLang="zh-CN" dirty="0"/>
              <a:t>Time Series Database Dilemma</a:t>
            </a:r>
            <a:endParaRPr lang="en-US" dirty="0"/>
          </a:p>
        </p:txBody>
      </p:sp>
      <p:sp>
        <p:nvSpPr>
          <p:cNvPr id="2" name="文本框 1">
            <a:extLst>
              <a:ext uri="{FF2B5EF4-FFF2-40B4-BE49-F238E27FC236}">
                <a16:creationId xmlns:a16="http://schemas.microsoft.com/office/drawing/2014/main" id="{6232C037-C320-47B4-880E-568F289C04F1}"/>
              </a:ext>
            </a:extLst>
          </p:cNvPr>
          <p:cNvSpPr txBox="1"/>
          <p:nvPr/>
        </p:nvSpPr>
        <p:spPr>
          <a:xfrm>
            <a:off x="954136" y="1234452"/>
            <a:ext cx="10736214"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err="1">
                <a:ea typeface="Arial Unicode MS" pitchFamily="34" charset="-128"/>
                <a:cs typeface="Arial Unicode MS" pitchFamily="34" charset="-128"/>
              </a:rPr>
              <a:t>OpneTSDB</a:t>
            </a:r>
            <a:r>
              <a:rPr lang="en-US" altLang="zh-CN" sz="1800" b="1" kern="0" dirty="0">
                <a:ea typeface="Arial Unicode MS" pitchFamily="34" charset="-128"/>
                <a:cs typeface="Arial Unicode MS" pitchFamily="34" charset="-128"/>
              </a:rPr>
              <a:t>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Dilemma between Key-Value and Time Series.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and </a:t>
            </a:r>
            <a:r>
              <a:rPr lang="en-US" altLang="zh-CN" sz="1800" b="1" kern="0" dirty="0" err="1">
                <a:ea typeface="Arial Unicode MS" pitchFamily="34" charset="-128"/>
                <a:cs typeface="Arial Unicode MS" pitchFamily="34" charset="-128"/>
              </a:rPr>
              <a:t>Promethus</a:t>
            </a: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0531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err="1"/>
              <a:t>OpenTSDB</a:t>
            </a:r>
            <a:r>
              <a:rPr lang="en-US" dirty="0"/>
              <a:t> </a:t>
            </a:r>
            <a:r>
              <a:rPr lang="en-US" dirty="0">
                <a:solidFill>
                  <a:schemeClr val="accent1"/>
                </a:solidFill>
              </a:rPr>
              <a:t>Use Cases</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00691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03553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348975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Overview of </a:t>
            </a:r>
            <a:r>
              <a:rPr lang="en-US" b="1" dirty="0" err="1"/>
              <a:t>OpenTSDB</a:t>
            </a:r>
            <a:endParaRPr lang="en-US" b="1" dirty="0"/>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Overview of </a:t>
            </a:r>
            <a:r>
              <a:rPr lang="en-US" dirty="0" err="1">
                <a:solidFill>
                  <a:schemeClr val="accent1"/>
                </a:solidFill>
              </a:rPr>
              <a:t>OpenSTDB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003539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altLang="zh-CN" dirty="0" err="1"/>
              <a:t>OpenTSDB</a:t>
            </a:r>
            <a:endParaRPr lang="en-US" b="0" dirty="0"/>
          </a:p>
        </p:txBody>
      </p:sp>
      <p:sp>
        <p:nvSpPr>
          <p:cNvPr id="3" name="文本框 2">
            <a:extLst>
              <a:ext uri="{FF2B5EF4-FFF2-40B4-BE49-F238E27FC236}">
                <a16:creationId xmlns:a16="http://schemas.microsoft.com/office/drawing/2014/main" id="{1FF6A478-A8DF-44DB-A4F6-3F2E65817EC4}"/>
              </a:ext>
            </a:extLst>
          </p:cNvPr>
          <p:cNvSpPr txBox="1"/>
          <p:nvPr/>
        </p:nvSpPr>
        <p:spPr>
          <a:xfrm>
            <a:off x="663015" y="1296756"/>
            <a:ext cx="10711782" cy="40164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dirty="0" err="1"/>
              <a:t>OpenTSDB</a:t>
            </a:r>
            <a:endParaRPr lang="en-US" altLang="zh-CN" sz="1800" b="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distributed Time Series Database (TSDB) based on HBase.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by Benoit </a:t>
            </a:r>
            <a:r>
              <a:rPr lang="en-US" altLang="zh-CN" sz="1800" kern="0" dirty="0" err="1">
                <a:ea typeface="Arial Unicode MS" pitchFamily="34" charset="-128"/>
                <a:cs typeface="Arial Unicode MS" pitchFamily="34" charset="-128"/>
              </a:rPr>
              <a:t>Sigoure</a:t>
            </a:r>
            <a:r>
              <a:rPr lang="en-US" altLang="zh-CN" sz="1800" kern="0" dirty="0">
                <a:ea typeface="Arial Unicode MS" pitchFamily="34" charset="-128"/>
                <a:cs typeface="Arial Unicode MS" pitchFamily="34" charset="-128"/>
              </a:rPr>
              <a:t> to </a:t>
            </a:r>
            <a:r>
              <a:rPr lang="en-US" altLang="zh-CN" sz="1800" b="1" kern="0" dirty="0">
                <a:ea typeface="Arial Unicode MS" pitchFamily="34" charset="-128"/>
                <a:cs typeface="Arial Unicode MS" pitchFamily="34" charset="-128"/>
              </a:rPr>
              <a:t>collect, store and display metrics of various computer systems </a:t>
            </a:r>
            <a:r>
              <a:rPr lang="en-US" altLang="zh-CN" sz="1800" kern="0" dirty="0">
                <a:ea typeface="Arial Unicode MS" pitchFamily="34" charset="-128"/>
                <a:cs typeface="Arial Unicode MS" pitchFamily="34" charset="-128"/>
              </a:rPr>
              <a:t>(network gears, operating systems, applications), and generate readable data graphs easily.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first open-source monitoring system built on an open-source distributed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in Java.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History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was originally written to monitor metrics of the StumbleUpon search engine which requires storing over 1 billion data points per day.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StumbleUpon was in charge of the initial development and its open-source release. Yahoo! is currently maintaining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along with the open-source community.</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3219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err="1"/>
              <a:t>OpenTSDB</a:t>
            </a:r>
            <a:br>
              <a:rPr lang="en-US" altLang="zh-CN" dirty="0"/>
            </a:br>
            <a:r>
              <a:rPr lang="en-US" altLang="zh-CN" sz="1800" b="0" dirty="0"/>
              <a:t>Writing and </a:t>
            </a:r>
            <a:r>
              <a:rPr lang="en-US" altLang="zh-CN" sz="1800" b="0" dirty="0" err="1"/>
              <a:t>Quering</a:t>
            </a:r>
            <a:endParaRPr lang="en-US" sz="1800" b="0" dirty="0"/>
          </a:p>
        </p:txBody>
      </p:sp>
      <p:pic>
        <p:nvPicPr>
          <p:cNvPr id="5" name="图片 4">
            <a:extLst>
              <a:ext uri="{FF2B5EF4-FFF2-40B4-BE49-F238E27FC236}">
                <a16:creationId xmlns:a16="http://schemas.microsoft.com/office/drawing/2014/main" id="{70CB6561-3DCE-4BD8-A084-7F17FD1D16EE}"/>
              </a:ext>
            </a:extLst>
          </p:cNvPr>
          <p:cNvPicPr>
            <a:picLocks noChangeAspect="1"/>
          </p:cNvPicPr>
          <p:nvPr/>
        </p:nvPicPr>
        <p:blipFill rotWithShape="1">
          <a:blip r:embed="rId2"/>
          <a:srcRect t="11487" r="32619" b="45455"/>
          <a:stretch/>
        </p:blipFill>
        <p:spPr>
          <a:xfrm>
            <a:off x="5954224" y="2358524"/>
            <a:ext cx="6245373" cy="2140952"/>
          </a:xfrm>
          <a:prstGeom prst="rect">
            <a:avLst/>
          </a:prstGeom>
        </p:spPr>
      </p:pic>
      <p:pic>
        <p:nvPicPr>
          <p:cNvPr id="6" name="图片 5">
            <a:extLst>
              <a:ext uri="{FF2B5EF4-FFF2-40B4-BE49-F238E27FC236}">
                <a16:creationId xmlns:a16="http://schemas.microsoft.com/office/drawing/2014/main" id="{B1BD978F-1434-421E-B14A-B5085B52FA51}"/>
              </a:ext>
            </a:extLst>
          </p:cNvPr>
          <p:cNvPicPr>
            <a:picLocks noChangeAspect="1"/>
          </p:cNvPicPr>
          <p:nvPr/>
        </p:nvPicPr>
        <p:blipFill>
          <a:blip r:embed="rId3"/>
          <a:stretch>
            <a:fillRect/>
          </a:stretch>
        </p:blipFill>
        <p:spPr>
          <a:xfrm>
            <a:off x="800024" y="2251754"/>
            <a:ext cx="5045338" cy="2354491"/>
          </a:xfrm>
          <a:prstGeom prst="rect">
            <a:avLst/>
          </a:prstGeom>
        </p:spPr>
      </p:pic>
      <p:sp>
        <p:nvSpPr>
          <p:cNvPr id="2" name="文本框 1">
            <a:extLst>
              <a:ext uri="{FF2B5EF4-FFF2-40B4-BE49-F238E27FC236}">
                <a16:creationId xmlns:a16="http://schemas.microsoft.com/office/drawing/2014/main" id="{0C8428E1-320A-4B68-B72D-694F7C73383D}"/>
              </a:ext>
            </a:extLst>
          </p:cNvPr>
          <p:cNvSpPr txBox="1"/>
          <p:nvPr/>
        </p:nvSpPr>
        <p:spPr>
          <a:xfrm>
            <a:off x="1864658" y="1818928"/>
            <a:ext cx="314661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Writing By Http API</a:t>
            </a:r>
            <a:endParaRPr lang="zh-CN" altLang="en-US" sz="1800" kern="0" dirty="0" err="1">
              <a:ea typeface="Arial Unicode MS" pitchFamily="34" charset="-128"/>
              <a:cs typeface="Arial Unicode MS" pitchFamily="34" charset="-128"/>
            </a:endParaRPr>
          </a:p>
        </p:txBody>
      </p:sp>
      <p:sp>
        <p:nvSpPr>
          <p:cNvPr id="7" name="文本框 6">
            <a:extLst>
              <a:ext uri="{FF2B5EF4-FFF2-40B4-BE49-F238E27FC236}">
                <a16:creationId xmlns:a16="http://schemas.microsoft.com/office/drawing/2014/main" id="{6761FF8D-C9F9-4667-82B4-D5D433AD3B40}"/>
              </a:ext>
            </a:extLst>
          </p:cNvPr>
          <p:cNvSpPr txBox="1"/>
          <p:nvPr/>
        </p:nvSpPr>
        <p:spPr>
          <a:xfrm>
            <a:off x="7503605" y="1424043"/>
            <a:ext cx="314661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Querying By Browser UI</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0183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588527" y="1362106"/>
            <a:ext cx="9738816" cy="363176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Compression: Naïve (Page-Level) Naïve (Record-Level)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Row Compaction to compress data.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Whenever a cell is to be written, its row key is pushed into a compaction queue.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There is a separate thread that periodically goes through the queue and aggregate data with the same key into a big cell.</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 It then writes the big cell and deletes the individual cells in the queue.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This process is effective because in HBase the row key is repeated for every single cell, and there is no way to efficiently append byte at the end of a cell.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At data level,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LZO compression algorithm.</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With these two techniques, </a:t>
            </a:r>
            <a:r>
              <a:rPr lang="en-US" altLang="zh-CN" sz="2000" kern="0" dirty="0" err="1">
                <a:ea typeface="Arial Unicode MS" pitchFamily="34" charset="-128"/>
                <a:cs typeface="Arial Unicode MS" pitchFamily="34" charset="-128"/>
              </a:rPr>
              <a:t>OpenTSDB</a:t>
            </a:r>
            <a:r>
              <a:rPr lang="en-US" altLang="zh-CN" sz="2000" kern="0" dirty="0">
                <a:ea typeface="Arial Unicode MS" pitchFamily="34" charset="-128"/>
                <a:cs typeface="Arial Unicode MS" pitchFamily="34" charset="-128"/>
              </a:rPr>
              <a:t> is able to reduce the average size of one data point from 12 bytes to 2-3 bytes.</a:t>
            </a:r>
            <a:endParaRPr lang="zh-CN" altLang="en-US"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346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8859" y="1405465"/>
            <a:ext cx="10856759" cy="31854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Concurrency Control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Op</a:t>
            </a:r>
            <a:r>
              <a:rPr lang="zh-CN" altLang="zh-CN" sz="1800" kern="0" dirty="0">
                <a:latin typeface="Arial" panose="020B0604020202020204" pitchFamily="34" charset="0"/>
              </a:rPr>
              <a:t>enTSDB allows concurrent writes without using locks. </a:t>
            </a:r>
            <a:endParaRPr lang="en-US" altLang="zh-CN" sz="1800" kern="0" dirty="0">
              <a:latin typeface="Arial" panose="020B0604020202020204" pitchFamily="34" charset="0"/>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zh-CN" altLang="zh-CN" sz="1800" kern="0" dirty="0">
                <a:latin typeface="Arial" panose="020B0604020202020204" pitchFamily="34" charset="0"/>
              </a:rPr>
              <a:t>OpenTSDB avoids multiple writers creating duplicate rows in the case of writer restart by making writes idempotent. It enforces a fixed timestamp boundary for each row. When a write reconnects to HBase, it will always write to the appropriate row according to the timestamp instead of creating new rows. </a:t>
            </a:r>
            <a:endParaRPr lang="en-US" altLang="zh-CN" sz="1800" kern="0" dirty="0">
              <a:latin typeface="Arial" panose="020B0604020202020204" pitchFamily="34" charset="0"/>
              <a:ea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Data Model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Data are stored as time series. Each time series is a collection of data points.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A data point is a key value map(time, value). A time series is identified by its metrics and tags</a:t>
            </a:r>
            <a:endParaRPr lang="en-US" altLang="zh-CN" sz="1800" dirty="0">
              <a:latin typeface="Arial" panose="020B0604020202020204" pitchFamily="34" charset="0"/>
            </a:endParaRPr>
          </a:p>
        </p:txBody>
      </p:sp>
      <p:graphicFrame>
        <p:nvGraphicFramePr>
          <p:cNvPr id="6" name="表格 2">
            <a:extLst>
              <a:ext uri="{FF2B5EF4-FFF2-40B4-BE49-F238E27FC236}">
                <a16:creationId xmlns:a16="http://schemas.microsoft.com/office/drawing/2014/main" id="{3E8466C8-B646-4A18-83B0-6369977B3C40}"/>
              </a:ext>
            </a:extLst>
          </p:cNvPr>
          <p:cNvGraphicFramePr>
            <a:graphicFrameLocks noGrp="1"/>
          </p:cNvGraphicFramePr>
          <p:nvPr>
            <p:extLst>
              <p:ext uri="{D42A27DB-BD31-4B8C-83A1-F6EECF244321}">
                <p14:modId xmlns:p14="http://schemas.microsoft.com/office/powerpoint/2010/main" val="2732866032"/>
              </p:ext>
            </p:extLst>
          </p:nvPr>
        </p:nvGraphicFramePr>
        <p:xfrm>
          <a:off x="1992687" y="4846087"/>
          <a:ext cx="8209104" cy="1463040"/>
        </p:xfrm>
        <a:graphic>
          <a:graphicData uri="http://schemas.openxmlformats.org/drawingml/2006/table">
            <a:tbl>
              <a:tblPr firstRow="1" bandRow="1">
                <a:tableStyleId>{F2DE63D5-997A-4646-A377-4702673A728D}</a:tableStyleId>
              </a:tblPr>
              <a:tblGrid>
                <a:gridCol w="3471229">
                  <a:extLst>
                    <a:ext uri="{9D8B030D-6E8A-4147-A177-3AD203B41FA5}">
                      <a16:colId xmlns:a16="http://schemas.microsoft.com/office/drawing/2014/main" val="3494984679"/>
                    </a:ext>
                  </a:extLst>
                </a:gridCol>
                <a:gridCol w="1457816">
                  <a:extLst>
                    <a:ext uri="{9D8B030D-6E8A-4147-A177-3AD203B41FA5}">
                      <a16:colId xmlns:a16="http://schemas.microsoft.com/office/drawing/2014/main" val="3724554972"/>
                    </a:ext>
                  </a:extLst>
                </a:gridCol>
                <a:gridCol w="3280059">
                  <a:extLst>
                    <a:ext uri="{9D8B030D-6E8A-4147-A177-3AD203B41FA5}">
                      <a16:colId xmlns:a16="http://schemas.microsoft.com/office/drawing/2014/main" val="1096950074"/>
                    </a:ext>
                  </a:extLst>
                </a:gridCol>
              </a:tblGrid>
              <a:tr h="0">
                <a:tc>
                  <a:txBody>
                    <a:bodyPr/>
                    <a:lstStyle/>
                    <a:p>
                      <a:pPr algn="ctr"/>
                      <a:r>
                        <a:rPr lang="en-US" altLang="zh-CN" sz="1800" dirty="0"/>
                        <a:t>Identity(</a:t>
                      </a:r>
                      <a:r>
                        <a:rPr lang="en-US" altLang="zh-CN" sz="1800" dirty="0" err="1"/>
                        <a:t>Metric+Tag</a:t>
                      </a:r>
                      <a:r>
                        <a:rPr lang="en-US" altLang="zh-CN" sz="1800" dirty="0"/>
                        <a:t>)</a:t>
                      </a:r>
                      <a:endParaRPr lang="zh-CN" altLang="en-US" sz="1800" dirty="0"/>
                    </a:p>
                  </a:txBody>
                  <a:tcPr/>
                </a:tc>
                <a:tc>
                  <a:txBody>
                    <a:bodyPr/>
                    <a:lstStyle/>
                    <a:p>
                      <a:pPr algn="ctr"/>
                      <a:r>
                        <a:rPr lang="en-US" altLang="zh-CN" sz="1800" dirty="0"/>
                        <a:t>Value </a:t>
                      </a:r>
                      <a:endParaRPr lang="zh-CN" altLang="en-US" sz="1800" dirty="0"/>
                    </a:p>
                  </a:txBody>
                  <a:tcPr/>
                </a:tc>
                <a:tc>
                  <a:txBody>
                    <a:bodyPr/>
                    <a:lstStyle/>
                    <a:p>
                      <a:pPr algn="ctr"/>
                      <a:r>
                        <a:rPr lang="en-US" altLang="zh-CN" sz="1800" dirty="0"/>
                        <a:t>Timestamp</a:t>
                      </a:r>
                      <a:endParaRPr lang="zh-CN" altLang="en-US" sz="1800" dirty="0"/>
                    </a:p>
                  </a:txBody>
                  <a:tcPr/>
                </a:tc>
                <a:extLst>
                  <a:ext uri="{0D108BD9-81ED-4DB2-BD59-A6C34878D82A}">
                    <a16:rowId xmlns:a16="http://schemas.microsoft.com/office/drawing/2014/main" val="3861977526"/>
                  </a:ext>
                </a:extLst>
              </a:tr>
              <a:tr h="0">
                <a:tc>
                  <a:txBody>
                    <a:bodyPr/>
                    <a:lstStyle/>
                    <a:p>
                      <a:pPr algn="ctr"/>
                      <a:r>
                        <a:rPr lang="en-US" altLang="zh-CN" sz="1800" dirty="0"/>
                        <a:t>Web01.sys.cpu.busy.pct</a:t>
                      </a:r>
                      <a:endParaRPr lang="zh-CN" altLang="en-US" sz="1800" dirty="0"/>
                    </a:p>
                  </a:txBody>
                  <a:tcPr/>
                </a:tc>
                <a:tc>
                  <a:txBody>
                    <a:bodyPr/>
                    <a:lstStyle/>
                    <a:p>
                      <a:pPr algn="ctr"/>
                      <a:r>
                        <a:rPr lang="en-US" altLang="zh-CN" sz="1800" dirty="0"/>
                        <a:t>45%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12:01:00</a:t>
                      </a:r>
                    </a:p>
                  </a:txBody>
                  <a:tcPr/>
                </a:tc>
                <a:extLst>
                  <a:ext uri="{0D108BD9-81ED-4DB2-BD59-A6C34878D82A}">
                    <a16:rowId xmlns:a16="http://schemas.microsoft.com/office/drawing/2014/main" val="498320865"/>
                  </a:ext>
                </a:extLst>
              </a:tr>
              <a:tr h="180973">
                <a:tc>
                  <a:txBody>
                    <a:bodyPr/>
                    <a:lstStyle/>
                    <a:p>
                      <a:pPr algn="ctr"/>
                      <a:r>
                        <a:rPr lang="en-US" altLang="zh-CN" sz="1800" dirty="0"/>
                        <a:t>Web01.sys.cpu.busy.pct </a:t>
                      </a:r>
                      <a:endParaRPr lang="zh-CN" altLang="en-US" sz="1800" dirty="0"/>
                    </a:p>
                  </a:txBody>
                  <a:tcPr/>
                </a:tc>
                <a:tc>
                  <a:txBody>
                    <a:bodyPr/>
                    <a:lstStyle/>
                    <a:p>
                      <a:pPr algn="ctr"/>
                      <a:r>
                        <a:rPr lang="en-US" altLang="zh-CN" sz="1800" dirty="0"/>
                        <a:t>52%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12:02:00</a:t>
                      </a:r>
                    </a:p>
                  </a:txBody>
                  <a:tcPr/>
                </a:tc>
                <a:extLst>
                  <a:ext uri="{0D108BD9-81ED-4DB2-BD59-A6C34878D82A}">
                    <a16:rowId xmlns:a16="http://schemas.microsoft.com/office/drawing/2014/main" val="647851026"/>
                  </a:ext>
                </a:extLst>
              </a:tr>
              <a:tr h="180973">
                <a:tc>
                  <a:txBody>
                    <a:bodyPr/>
                    <a:lstStyle/>
                    <a:p>
                      <a:pPr algn="ctr"/>
                      <a:r>
                        <a:rPr lang="en-US" altLang="zh-CN" sz="1800" dirty="0"/>
                        <a:t>Web01.sys.cpu.busy.pct </a:t>
                      </a:r>
                      <a:endParaRPr lang="zh-CN" altLang="en-US" sz="1800" dirty="0"/>
                    </a:p>
                  </a:txBody>
                  <a:tcPr/>
                </a:tc>
                <a:tc>
                  <a:txBody>
                    <a:bodyPr/>
                    <a:lstStyle/>
                    <a:p>
                      <a:pPr algn="ctr"/>
                      <a:r>
                        <a:rPr lang="en-US" altLang="zh-CN" sz="1800" dirty="0"/>
                        <a:t>35%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12:03:00</a:t>
                      </a:r>
                    </a:p>
                  </a:txBody>
                  <a:tcPr/>
                </a:tc>
                <a:extLst>
                  <a:ext uri="{0D108BD9-81ED-4DB2-BD59-A6C34878D82A}">
                    <a16:rowId xmlns:a16="http://schemas.microsoft.com/office/drawing/2014/main" val="2826638356"/>
                  </a:ext>
                </a:extLst>
              </a:tr>
            </a:tbl>
          </a:graphicData>
        </a:graphic>
      </p:graphicFrame>
    </p:spTree>
    <p:extLst>
      <p:ext uri="{BB962C8B-B14F-4D97-AF65-F5344CB8AC3E}">
        <p14:creationId xmlns:p14="http://schemas.microsoft.com/office/powerpoint/2010/main" val="107784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9208" y="1488142"/>
            <a:ext cx="10856759" cy="16619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Query Interface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rPr>
              <a:t>There are 2 official supported query interfaces: HTTP/REST API and Telnet style command line API.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rPr>
              <a:t>Additionally, there are various open-source front-end clients that encapsulate the official APIs, including a Browser interface and Erlang/Java/Go/Python/R/Ruby clients.</a:t>
            </a:r>
          </a:p>
        </p:txBody>
      </p:sp>
    </p:spTree>
    <p:extLst>
      <p:ext uri="{BB962C8B-B14F-4D97-AF65-F5344CB8AC3E}">
        <p14:creationId xmlns:p14="http://schemas.microsoft.com/office/powerpoint/2010/main" val="421443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9" name="矩形 8">
            <a:extLst>
              <a:ext uri="{FF2B5EF4-FFF2-40B4-BE49-F238E27FC236}">
                <a16:creationId xmlns:a16="http://schemas.microsoft.com/office/drawing/2014/main" id="{FD2B6A5B-9857-4D4D-BF92-F5B9BF2D0601}"/>
              </a:ext>
            </a:extLst>
          </p:cNvPr>
          <p:cNvSpPr/>
          <p:nvPr/>
        </p:nvSpPr>
        <p:spPr>
          <a:xfrm>
            <a:off x="501650" y="1737175"/>
            <a:ext cx="10808034" cy="2616101"/>
          </a:xfrm>
          <a:prstGeom prst="rect">
            <a:avLst/>
          </a:prstGeom>
        </p:spPr>
        <p:txBody>
          <a:bodyPr wrap="square">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System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err="1"/>
              <a:t>OpenTSDB</a:t>
            </a:r>
            <a:r>
              <a:rPr lang="en-US" altLang="zh-CN" sz="1800" dirty="0"/>
              <a:t> consists of three components: </a:t>
            </a:r>
            <a:r>
              <a:rPr lang="en-US" altLang="zh-CN" sz="1800" dirty="0" err="1"/>
              <a:t>tCollector</a:t>
            </a:r>
            <a:r>
              <a:rPr lang="en-US" altLang="zh-CN" sz="1800" dirty="0"/>
              <a:t>, Time Series Daemon (TSD), and HBase. One instance of </a:t>
            </a:r>
            <a:r>
              <a:rPr lang="en-US" altLang="zh-CN" sz="1800" dirty="0" err="1"/>
              <a:t>tCollector</a:t>
            </a:r>
            <a:r>
              <a:rPr lang="en-US" altLang="zh-CN" sz="1800" dirty="0"/>
              <a:t> is deployed on each server. It is responsible to periodically pull metrics data from processes running on the server and the operating system. TSDs receive data from the </a:t>
            </a:r>
            <a:r>
              <a:rPr lang="en-US" altLang="zh-CN" sz="1800" dirty="0" err="1"/>
              <a:t>tCollectors</a:t>
            </a:r>
            <a:r>
              <a:rPr lang="en-US" altLang="zh-CN" sz="1800" dirty="0"/>
              <a:t> and push data to the HBase backend storage system. Upon receiving queries, TSD scans HBase and retrieves relevant data.</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All communications are done via TSD RPC and Hadoop RPC, therefore all components are stateless. There can be as many TSDs as needed to handle the workload as the system scales.</a:t>
            </a:r>
            <a:endParaRPr lang="zh-CN" altLang="en-US" sz="1800" dirty="0"/>
          </a:p>
        </p:txBody>
      </p:sp>
    </p:spTree>
    <p:extLst>
      <p:ext uri="{BB962C8B-B14F-4D97-AF65-F5344CB8AC3E}">
        <p14:creationId xmlns:p14="http://schemas.microsoft.com/office/powerpoint/2010/main" val="1677716399"/>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681</TotalTime>
  <Words>1148</Words>
  <Application>Microsoft Office PowerPoint</Application>
  <PresentationFormat>自定义</PresentationFormat>
  <Paragraphs>183</Paragraphs>
  <Slides>35</Slides>
  <Notes>3</Notes>
  <HiddenSlides>2</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35</vt:i4>
      </vt:variant>
    </vt:vector>
  </HeadingPairs>
  <TitlesOfParts>
    <vt:vector size="42" baseType="lpstr">
      <vt:lpstr>Arial</vt:lpstr>
      <vt:lpstr>Courier New</vt:lpstr>
      <vt:lpstr>Symbol</vt:lpstr>
      <vt:lpstr>wingdings</vt:lpstr>
      <vt:lpstr>wingdings</vt:lpstr>
      <vt:lpstr>SAP 2020 16x9 white</vt:lpstr>
      <vt:lpstr>SAP 2020 16x9 blue</vt:lpstr>
      <vt:lpstr>The Survey On OpenTSDB A Distributed, Scalable Monitoring System</vt:lpstr>
      <vt:lpstr>Content</vt:lpstr>
      <vt:lpstr>Overview of OpenSTDB</vt:lpstr>
      <vt:lpstr>OpenTSDB</vt:lpstr>
      <vt:lpstr>OpenTSDB Writing and Quering</vt:lpstr>
      <vt:lpstr>OpenTSDB Techniques</vt:lpstr>
      <vt:lpstr>OpenTSDB Techniques</vt:lpstr>
      <vt:lpstr>OpenTSDB Techniques</vt:lpstr>
      <vt:lpstr>OpenTSDB Techniques</vt:lpstr>
      <vt:lpstr>OpenTSDB Use Cases</vt:lpstr>
      <vt:lpstr>Data’s Features and database’s rules</vt:lpstr>
      <vt:lpstr>Storage Architecture</vt:lpstr>
      <vt:lpstr>Time Series Database Dilemma</vt:lpstr>
      <vt:lpstr>OpenTSDB Use Cases</vt:lpstr>
      <vt:lpstr>Insert page title (sentence case)</vt:lpstr>
      <vt:lpstr>Insert page title (sentence case)</vt:lpstr>
      <vt:lpstr>Divider page</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30</cp:revision>
  <dcterms:created xsi:type="dcterms:W3CDTF">2020-09-07T07:31:22Z</dcterms:created>
  <dcterms:modified xsi:type="dcterms:W3CDTF">2020-09-11T09:41:53Z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