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9"/>
  </p:notesMasterIdLst>
  <p:handoutMasterIdLst>
    <p:handoutMasterId r:id="rId40"/>
  </p:handoutMasterIdLst>
  <p:sldIdLst>
    <p:sldId id="439" r:id="rId6"/>
    <p:sldId id="344" r:id="rId7"/>
    <p:sldId id="430" r:id="rId8"/>
    <p:sldId id="453" r:id="rId9"/>
    <p:sldId id="454" r:id="rId10"/>
    <p:sldId id="455" r:id="rId11"/>
    <p:sldId id="450" r:id="rId12"/>
    <p:sldId id="457" r:id="rId13"/>
    <p:sldId id="458" r:id="rId14"/>
    <p:sldId id="459" r:id="rId15"/>
    <p:sldId id="451" r:id="rId16"/>
    <p:sldId id="452" r:id="rId17"/>
    <p:sldId id="468" r:id="rId18"/>
    <p:sldId id="469" r:id="rId19"/>
    <p:sldId id="470" r:id="rId20"/>
    <p:sldId id="429" r:id="rId21"/>
    <p:sldId id="364" r:id="rId22"/>
    <p:sldId id="448" r:id="rId23"/>
    <p:sldId id="382" r:id="rId24"/>
    <p:sldId id="441" r:id="rId25"/>
    <p:sldId id="449" r:id="rId26"/>
    <p:sldId id="374" r:id="rId27"/>
    <p:sldId id="445" r:id="rId28"/>
    <p:sldId id="380" r:id="rId29"/>
    <p:sldId id="379" r:id="rId30"/>
    <p:sldId id="423" r:id="rId31"/>
    <p:sldId id="387" r:id="rId32"/>
    <p:sldId id="390" r:id="rId33"/>
    <p:sldId id="420" r:id="rId34"/>
    <p:sldId id="421" r:id="rId35"/>
    <p:sldId id="413" r:id="rId36"/>
    <p:sldId id="265" r:id="rId37"/>
    <p:sldId id="435" r:id="rId3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neo4j.com/docs/"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02,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Neo4j</a:t>
            </a:r>
            <a:br>
              <a:rPr lang="en-US" dirty="0"/>
            </a:br>
            <a:r>
              <a:rPr lang="en-US" dirty="0">
                <a:solidFill>
                  <a:schemeClr val="accent1"/>
                </a:solidFill>
              </a:rPr>
              <a:t>A Traditional Graph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334735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11826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12125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Reference</a:t>
            </a:r>
          </a:p>
        </p:txBody>
      </p:sp>
      <p:sp>
        <p:nvSpPr>
          <p:cNvPr id="3" name="文本框 2">
            <a:extLst>
              <a:ext uri="{FF2B5EF4-FFF2-40B4-BE49-F238E27FC236}">
                <a16:creationId xmlns:a16="http://schemas.microsoft.com/office/drawing/2014/main" id="{5C4CB37E-3A41-4EE6-BEF3-65BE160AD8FC}"/>
              </a:ext>
            </a:extLst>
          </p:cNvPr>
          <p:cNvSpPr txBox="1"/>
          <p:nvPr/>
        </p:nvSpPr>
        <p:spPr>
          <a:xfrm>
            <a:off x="818147" y="1347537"/>
            <a:ext cx="10603832"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Neo4j’s Documentation</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70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408817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Graph </a:t>
            </a:r>
            <a:r>
              <a:rPr lang="en-US" altLang="zh-CN" b="1" dirty="0"/>
              <a:t>Database Concepts</a:t>
            </a:r>
            <a:endParaRPr lang="en-US" b="1" dirty="0"/>
          </a:p>
          <a:p>
            <a:pPr lvl="1"/>
            <a:r>
              <a:rPr lang="en-US" dirty="0"/>
              <a:t>Details</a:t>
            </a:r>
          </a:p>
          <a:p>
            <a:r>
              <a:rPr lang="en-US" b="1" dirty="0"/>
              <a:t>The Introduction of Cypher</a:t>
            </a:r>
          </a:p>
          <a:p>
            <a:pPr lvl="1"/>
            <a:r>
              <a:rPr lang="en-US" dirty="0"/>
              <a:t>The Graph query language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Graph database </a:t>
            </a:r>
            <a:r>
              <a:rPr lang="en-US" altLang="zh-CN" dirty="0">
                <a:solidFill>
                  <a:schemeClr val="accent1"/>
                </a:solidFill>
              </a:rPr>
              <a:t>concepts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Graph database concepts</a:t>
            </a:r>
            <a:endParaRPr lang="en-US" b="0" dirty="0"/>
          </a:p>
        </p:txBody>
      </p:sp>
      <p:pic>
        <p:nvPicPr>
          <p:cNvPr id="5" name="图片 4">
            <a:extLst>
              <a:ext uri="{FF2B5EF4-FFF2-40B4-BE49-F238E27FC236}">
                <a16:creationId xmlns:a16="http://schemas.microsoft.com/office/drawing/2014/main" id="{B3D90734-F9EC-4536-A77F-D08F68DFF6A1}"/>
              </a:ext>
            </a:extLst>
          </p:cNvPr>
          <p:cNvPicPr>
            <a:picLocks noChangeAspect="1"/>
          </p:cNvPicPr>
          <p:nvPr/>
        </p:nvPicPr>
        <p:blipFill>
          <a:blip r:embed="rId2"/>
          <a:stretch>
            <a:fillRect/>
          </a:stretch>
        </p:blipFill>
        <p:spPr>
          <a:xfrm>
            <a:off x="6364031" y="592545"/>
            <a:ext cx="5289922" cy="2091205"/>
          </a:xfrm>
          <a:prstGeom prst="rect">
            <a:avLst/>
          </a:prstGeom>
        </p:spPr>
      </p:pic>
      <p:pic>
        <p:nvPicPr>
          <p:cNvPr id="6" name="图片 5">
            <a:extLst>
              <a:ext uri="{FF2B5EF4-FFF2-40B4-BE49-F238E27FC236}">
                <a16:creationId xmlns:a16="http://schemas.microsoft.com/office/drawing/2014/main" id="{19370447-B25D-4BB8-BC41-0F2C9941B245}"/>
              </a:ext>
            </a:extLst>
          </p:cNvPr>
          <p:cNvPicPr>
            <a:picLocks noChangeAspect="1"/>
          </p:cNvPicPr>
          <p:nvPr/>
        </p:nvPicPr>
        <p:blipFill>
          <a:blip r:embed="rId3"/>
          <a:stretch>
            <a:fillRect/>
          </a:stretch>
        </p:blipFill>
        <p:spPr>
          <a:xfrm>
            <a:off x="7652677" y="3315245"/>
            <a:ext cx="2537680" cy="899238"/>
          </a:xfrm>
          <a:prstGeom prst="rect">
            <a:avLst/>
          </a:prstGeom>
        </p:spPr>
      </p:pic>
      <p:pic>
        <p:nvPicPr>
          <p:cNvPr id="7" name="图片 6">
            <a:extLst>
              <a:ext uri="{FF2B5EF4-FFF2-40B4-BE49-F238E27FC236}">
                <a16:creationId xmlns:a16="http://schemas.microsoft.com/office/drawing/2014/main" id="{429E6A4A-43C1-46EB-8B30-C8036D981246}"/>
              </a:ext>
            </a:extLst>
          </p:cNvPr>
          <p:cNvPicPr>
            <a:picLocks noChangeAspect="1"/>
          </p:cNvPicPr>
          <p:nvPr/>
        </p:nvPicPr>
        <p:blipFill rotWithShape="1">
          <a:blip r:embed="rId4"/>
          <a:srcRect l="1" t="22190" r="557"/>
          <a:stretch/>
        </p:blipFill>
        <p:spPr>
          <a:xfrm>
            <a:off x="7958588" y="5020181"/>
            <a:ext cx="1811170" cy="646331"/>
          </a:xfrm>
          <a:prstGeom prst="rect">
            <a:avLst/>
          </a:prstGeom>
        </p:spPr>
      </p:pic>
      <p:pic>
        <p:nvPicPr>
          <p:cNvPr id="8" name="图片 7">
            <a:extLst>
              <a:ext uri="{FF2B5EF4-FFF2-40B4-BE49-F238E27FC236}">
                <a16:creationId xmlns:a16="http://schemas.microsoft.com/office/drawing/2014/main" id="{2751106F-1B71-4164-9173-65EAABA1A3E3}"/>
              </a:ext>
            </a:extLst>
          </p:cNvPr>
          <p:cNvPicPr>
            <a:picLocks noChangeAspect="1"/>
          </p:cNvPicPr>
          <p:nvPr/>
        </p:nvPicPr>
        <p:blipFill>
          <a:blip r:embed="rId5"/>
          <a:stretch>
            <a:fillRect/>
          </a:stretch>
        </p:blipFill>
        <p:spPr>
          <a:xfrm>
            <a:off x="10101547" y="5020181"/>
            <a:ext cx="1760373" cy="670618"/>
          </a:xfrm>
          <a:prstGeom prst="rect">
            <a:avLst/>
          </a:prstGeom>
        </p:spPr>
      </p:pic>
      <p:cxnSp>
        <p:nvCxnSpPr>
          <p:cNvPr id="10" name="直接箭头连接符 9">
            <a:extLst>
              <a:ext uri="{FF2B5EF4-FFF2-40B4-BE49-F238E27FC236}">
                <a16:creationId xmlns:a16="http://schemas.microsoft.com/office/drawing/2014/main" id="{3C6C1710-4881-4F91-8BC5-75CF8D197E73}"/>
              </a:ext>
            </a:extLst>
          </p:cNvPr>
          <p:cNvCxnSpPr>
            <a:cxnSpLocks/>
            <a:stCxn id="5" idx="1"/>
          </p:cNvCxnSpPr>
          <p:nvPr/>
        </p:nvCxnSpPr>
        <p:spPr>
          <a:xfrm flipH="1">
            <a:off x="5627609" y="1638148"/>
            <a:ext cx="736422" cy="33328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2ED450-8FD3-4072-8662-C647F71C1E3E}"/>
              </a:ext>
            </a:extLst>
          </p:cNvPr>
          <p:cNvSpPr txBox="1"/>
          <p:nvPr/>
        </p:nvSpPr>
        <p:spPr>
          <a:xfrm>
            <a:off x="501650" y="1277980"/>
            <a:ext cx="4919965" cy="100027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Property graph</a:t>
            </a:r>
            <a:r>
              <a:rPr lang="en-US" altLang="zh-CN" sz="20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This is the example graph to introduce the basic concepts of the property graph</a:t>
            </a:r>
            <a:endParaRPr lang="zh-CN" altLang="en-US" sz="1800" kern="0" dirty="0" err="1">
              <a:ea typeface="Arial Unicode MS" pitchFamily="34" charset="-128"/>
              <a:cs typeface="Arial Unicode MS" pitchFamily="34" charset="-128"/>
            </a:endParaRPr>
          </a:p>
        </p:txBody>
      </p:sp>
      <p:sp>
        <p:nvSpPr>
          <p:cNvPr id="14" name="矩形 13">
            <a:extLst>
              <a:ext uri="{FF2B5EF4-FFF2-40B4-BE49-F238E27FC236}">
                <a16:creationId xmlns:a16="http://schemas.microsoft.com/office/drawing/2014/main" id="{AC7B087F-3D6C-4596-8521-F6FC52E9D3EF}"/>
              </a:ext>
            </a:extLst>
          </p:cNvPr>
          <p:cNvSpPr/>
          <p:nvPr/>
        </p:nvSpPr>
        <p:spPr bwMode="gray">
          <a:xfrm>
            <a:off x="6364031" y="592544"/>
            <a:ext cx="2308829" cy="731223"/>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6" name="直接箭头连接符 15">
            <a:extLst>
              <a:ext uri="{FF2B5EF4-FFF2-40B4-BE49-F238E27FC236}">
                <a16:creationId xmlns:a16="http://schemas.microsoft.com/office/drawing/2014/main" id="{8676822F-7C9B-4A25-8A72-6FFCB3EE3685}"/>
              </a:ext>
            </a:extLst>
          </p:cNvPr>
          <p:cNvCxnSpPr>
            <a:cxnSpLocks/>
            <a:stCxn id="14" idx="2"/>
            <a:endCxn id="6" idx="0"/>
          </p:cNvCxnSpPr>
          <p:nvPr/>
        </p:nvCxnSpPr>
        <p:spPr>
          <a:xfrm>
            <a:off x="7518446" y="1323767"/>
            <a:ext cx="1403071" cy="19914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059398D-1E9D-4445-B520-23B40FF74D55}"/>
              </a:ext>
            </a:extLst>
          </p:cNvPr>
          <p:cNvSpPr/>
          <p:nvPr/>
        </p:nvSpPr>
        <p:spPr bwMode="gray">
          <a:xfrm>
            <a:off x="7214879" y="1204942"/>
            <a:ext cx="3691227" cy="850047"/>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2" name="直接箭头连接符 21">
            <a:extLst>
              <a:ext uri="{FF2B5EF4-FFF2-40B4-BE49-F238E27FC236}">
                <a16:creationId xmlns:a16="http://schemas.microsoft.com/office/drawing/2014/main" id="{F404AC5D-654A-4223-BABA-3760A05533D8}"/>
              </a:ext>
            </a:extLst>
          </p:cNvPr>
          <p:cNvCxnSpPr>
            <a:cxnSpLocks/>
          </p:cNvCxnSpPr>
          <p:nvPr/>
        </p:nvCxnSpPr>
        <p:spPr>
          <a:xfrm>
            <a:off x="10395191" y="2054989"/>
            <a:ext cx="0" cy="2708350"/>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09F8BD-7FFC-4BD9-9D81-B6F4373B9EE8}"/>
              </a:ext>
            </a:extLst>
          </p:cNvPr>
          <p:cNvCxnSpPr>
            <a:cxnSpLocks/>
            <a:stCxn id="6" idx="1"/>
          </p:cNvCxnSpPr>
          <p:nvPr/>
        </p:nvCxnSpPr>
        <p:spPr>
          <a:xfrm flipH="1" flipV="1">
            <a:off x="6457389" y="3555360"/>
            <a:ext cx="1195288" cy="20950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255D2A5-D932-4A7C-80BF-48630C782CF6}"/>
              </a:ext>
            </a:extLst>
          </p:cNvPr>
          <p:cNvSpPr txBox="1"/>
          <p:nvPr/>
        </p:nvSpPr>
        <p:spPr>
          <a:xfrm>
            <a:off x="485619" y="2518369"/>
            <a:ext cx="5925527" cy="12464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Nodes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Nodes are often used to represent entities. The simplest possible graph is a single node. Consider the graph below, consisting of a single node. </a:t>
            </a:r>
            <a:endParaRPr lang="zh-CN" altLang="en-US" sz="1800" kern="0" dirty="0" err="1">
              <a:ea typeface="Arial Unicode MS" pitchFamily="34" charset="-128"/>
              <a:cs typeface="Arial Unicode MS" pitchFamily="34" charset="-128"/>
            </a:endParaRPr>
          </a:p>
        </p:txBody>
      </p:sp>
      <p:cxnSp>
        <p:nvCxnSpPr>
          <p:cNvPr id="31" name="直接箭头连接符 30">
            <a:extLst>
              <a:ext uri="{FF2B5EF4-FFF2-40B4-BE49-F238E27FC236}">
                <a16:creationId xmlns:a16="http://schemas.microsoft.com/office/drawing/2014/main" id="{BB82F877-91CD-4B9D-94BF-F09B17C9FFBE}"/>
              </a:ext>
            </a:extLst>
          </p:cNvPr>
          <p:cNvCxnSpPr>
            <a:cxnSpLocks/>
            <a:stCxn id="41" idx="1"/>
          </p:cNvCxnSpPr>
          <p:nvPr/>
        </p:nvCxnSpPr>
        <p:spPr>
          <a:xfrm flipH="1" flipV="1">
            <a:off x="7312452" y="5124103"/>
            <a:ext cx="573112" cy="1888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6DA89EB-FCCF-4591-8D94-0E348DAE3D6D}"/>
              </a:ext>
            </a:extLst>
          </p:cNvPr>
          <p:cNvSpPr txBox="1"/>
          <p:nvPr/>
        </p:nvSpPr>
        <p:spPr>
          <a:xfrm>
            <a:off x="513990" y="4004979"/>
            <a:ext cx="6788226"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Relationships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 relationship connects two nodes, and includes type and properties.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organize nodes into structures, allowing a graph to resemble a list, a tree, a map, or a compound entity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always have a direction</a:t>
            </a:r>
            <a:endParaRPr lang="zh-CN" altLang="en-US" sz="1800" kern="0" dirty="0" err="1">
              <a:ea typeface="Arial Unicode MS" pitchFamily="34" charset="-128"/>
              <a:cs typeface="Arial Unicode MS" pitchFamily="34" charset="-128"/>
            </a:endParaRPr>
          </a:p>
        </p:txBody>
      </p:sp>
      <p:sp>
        <p:nvSpPr>
          <p:cNvPr id="41" name="矩形 40">
            <a:extLst>
              <a:ext uri="{FF2B5EF4-FFF2-40B4-BE49-F238E27FC236}">
                <a16:creationId xmlns:a16="http://schemas.microsoft.com/office/drawing/2014/main" id="{CBE80115-243D-410E-9A97-F9FCFFB44C7F}"/>
              </a:ext>
            </a:extLst>
          </p:cNvPr>
          <p:cNvSpPr/>
          <p:nvPr/>
        </p:nvSpPr>
        <p:spPr bwMode="gray">
          <a:xfrm>
            <a:off x="7885564" y="4763339"/>
            <a:ext cx="3768389" cy="109931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648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Labels and Properties </a:t>
            </a:r>
            <a:r>
              <a:rPr lang="en-US" altLang="zh-CN" sz="1800" b="0" dirty="0"/>
              <a:t>in Nodes</a:t>
            </a:r>
            <a:endParaRPr lang="en-US" b="0" dirty="0"/>
          </a:p>
        </p:txBody>
      </p:sp>
      <p:sp>
        <p:nvSpPr>
          <p:cNvPr id="22" name="文本框 21">
            <a:extLst>
              <a:ext uri="{FF2B5EF4-FFF2-40B4-BE49-F238E27FC236}">
                <a16:creationId xmlns:a16="http://schemas.microsoft.com/office/drawing/2014/main" id="{C9A0139F-37BE-44F3-9365-D5D781151E5F}"/>
              </a:ext>
            </a:extLst>
          </p:cNvPr>
          <p:cNvSpPr txBox="1"/>
          <p:nvPr/>
        </p:nvSpPr>
        <p:spPr>
          <a:xfrm>
            <a:off x="504000" y="1316166"/>
            <a:ext cx="11186349" cy="1692771"/>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Labels: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used to shape the domain by grouping nodes into sets where all nodes that have a certain label belongs to the same set. </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Since labels can be added and removed during runtime, they can also be used to mark temporary states for nodes. </a:t>
            </a:r>
            <a:endParaRPr lang="zh-CN" altLang="en-US" sz="1800" dirty="0" err="1">
              <a:latin typeface="+mn-lt"/>
            </a:endParaRPr>
          </a:p>
        </p:txBody>
      </p:sp>
      <p:pic>
        <p:nvPicPr>
          <p:cNvPr id="28" name="图片 27">
            <a:extLst>
              <a:ext uri="{FF2B5EF4-FFF2-40B4-BE49-F238E27FC236}">
                <a16:creationId xmlns:a16="http://schemas.microsoft.com/office/drawing/2014/main" id="{48687B4A-7BE0-4A69-8C05-F6D97A31A3AB}"/>
              </a:ext>
            </a:extLst>
          </p:cNvPr>
          <p:cNvPicPr>
            <a:picLocks noChangeAspect="1"/>
          </p:cNvPicPr>
          <p:nvPr/>
        </p:nvPicPr>
        <p:blipFill>
          <a:blip r:embed="rId2"/>
          <a:stretch>
            <a:fillRect/>
          </a:stretch>
        </p:blipFill>
        <p:spPr>
          <a:xfrm>
            <a:off x="7145397" y="4049118"/>
            <a:ext cx="4777054" cy="1692770"/>
          </a:xfrm>
          <a:prstGeom prst="rect">
            <a:avLst/>
          </a:prstGeom>
        </p:spPr>
      </p:pic>
      <p:sp>
        <p:nvSpPr>
          <p:cNvPr id="29" name="文本框 28">
            <a:extLst>
              <a:ext uri="{FF2B5EF4-FFF2-40B4-BE49-F238E27FC236}">
                <a16:creationId xmlns:a16="http://schemas.microsoft.com/office/drawing/2014/main" id="{D7626E0B-7815-4F3A-AFC3-994DAE9C1FBC}"/>
              </a:ext>
            </a:extLst>
          </p:cNvPr>
          <p:cNvSpPr txBox="1"/>
          <p:nvPr/>
        </p:nvSpPr>
        <p:spPr>
          <a:xfrm>
            <a:off x="504000" y="3587727"/>
            <a:ext cx="6136817" cy="2108269"/>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Properties: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t>Properties are name-value pairs that are used to add qualities to nodes and relationships.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In this example, we have used the properties name and born on person nodes.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And the relations also have property.</a:t>
            </a:r>
            <a:endParaRPr lang="zh-CN" altLang="en-US" sz="1800" dirty="0" err="1">
              <a:latin typeface="+mn-lt"/>
            </a:endParaRPr>
          </a:p>
        </p:txBody>
      </p:sp>
      <p:sp>
        <p:nvSpPr>
          <p:cNvPr id="30" name="矩形 29">
            <a:extLst>
              <a:ext uri="{FF2B5EF4-FFF2-40B4-BE49-F238E27FC236}">
                <a16:creationId xmlns:a16="http://schemas.microsoft.com/office/drawing/2014/main" id="{02751189-2618-414C-9D1B-1EAC284ECAC0}"/>
              </a:ext>
            </a:extLst>
          </p:cNvPr>
          <p:cNvSpPr/>
          <p:nvPr/>
        </p:nvSpPr>
        <p:spPr bwMode="gray">
          <a:xfrm>
            <a:off x="8968154" y="4325815"/>
            <a:ext cx="1037492" cy="351693"/>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直接箭头连接符 31">
            <a:extLst>
              <a:ext uri="{FF2B5EF4-FFF2-40B4-BE49-F238E27FC236}">
                <a16:creationId xmlns:a16="http://schemas.microsoft.com/office/drawing/2014/main" id="{A3A6A91F-9C9B-4D3F-84C2-82CE0AF10271}"/>
              </a:ext>
            </a:extLst>
          </p:cNvPr>
          <p:cNvCxnSpPr>
            <a:stCxn id="30" idx="0"/>
            <a:endCxn id="22" idx="2"/>
          </p:cNvCxnSpPr>
          <p:nvPr/>
        </p:nvCxnSpPr>
        <p:spPr>
          <a:xfrm flipH="1" flipV="1">
            <a:off x="6097175" y="3008937"/>
            <a:ext cx="3389725" cy="13168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7B670F1-D9EC-459C-9B8D-D6CF53243FA0}"/>
              </a:ext>
            </a:extLst>
          </p:cNvPr>
          <p:cNvSpPr/>
          <p:nvPr/>
        </p:nvSpPr>
        <p:spPr bwMode="gray">
          <a:xfrm>
            <a:off x="7570177" y="4790302"/>
            <a:ext cx="2233246" cy="555418"/>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5" name="直接箭头连接符 34">
            <a:extLst>
              <a:ext uri="{FF2B5EF4-FFF2-40B4-BE49-F238E27FC236}">
                <a16:creationId xmlns:a16="http://schemas.microsoft.com/office/drawing/2014/main" id="{01467AD3-F84D-4476-890A-DB8C0CE88FBB}"/>
              </a:ext>
            </a:extLst>
          </p:cNvPr>
          <p:cNvCxnSpPr>
            <a:cxnSpLocks/>
            <a:stCxn id="33" idx="1"/>
          </p:cNvCxnSpPr>
          <p:nvPr/>
        </p:nvCxnSpPr>
        <p:spPr>
          <a:xfrm flipH="1">
            <a:off x="6550269" y="5068011"/>
            <a:ext cx="1019908" cy="128243"/>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0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Traversals and paths</a:t>
            </a:r>
            <a:endParaRPr lang="en-US" b="0" dirty="0"/>
          </a:p>
        </p:txBody>
      </p:sp>
      <p:sp>
        <p:nvSpPr>
          <p:cNvPr id="12" name="文本框 11">
            <a:extLst>
              <a:ext uri="{FF2B5EF4-FFF2-40B4-BE49-F238E27FC236}">
                <a16:creationId xmlns:a16="http://schemas.microsoft.com/office/drawing/2014/main" id="{03618675-0663-4F59-B2A1-DE37EE2AA63F}"/>
              </a:ext>
            </a:extLst>
          </p:cNvPr>
          <p:cNvSpPr txBox="1"/>
          <p:nvPr/>
        </p:nvSpPr>
        <p:spPr>
          <a:xfrm>
            <a:off x="504001" y="1340405"/>
            <a:ext cx="544762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Traversal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Is how you query a graph in order to find answers to questions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Traversing a graph means visiting nodes by following relationships according to some rules.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Path</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traversal result could be returned as a path with the length one.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shortest possible path has length zero.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When the relations type is knows, the path has length one.</a:t>
            </a:r>
            <a:endParaRPr lang="zh-CN" altLang="en-US" sz="1800" kern="0" dirty="0" err="1">
              <a:ea typeface="Arial Unicode MS" pitchFamily="34" charset="-128"/>
              <a:cs typeface="Arial Unicode MS" pitchFamily="34" charset="-128"/>
            </a:endParaRPr>
          </a:p>
        </p:txBody>
      </p:sp>
      <p:sp>
        <p:nvSpPr>
          <p:cNvPr id="13" name="Rectangle 4">
            <a:extLst>
              <a:ext uri="{FF2B5EF4-FFF2-40B4-BE49-F238E27FC236}">
                <a16:creationId xmlns:a16="http://schemas.microsoft.com/office/drawing/2014/main" id="{61D09BCA-DE40-4406-A171-BA84BC490EF1}"/>
              </a:ext>
            </a:extLst>
          </p:cNvPr>
          <p:cNvSpPr>
            <a:spLocks noChangeArrowheads="1"/>
          </p:cNvSpPr>
          <p:nvPr/>
        </p:nvSpPr>
        <p:spPr bwMode="auto">
          <a:xfrm>
            <a:off x="5951621" y="1340405"/>
            <a:ext cx="6137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a:ln>
                  <a:noFill/>
                </a:ln>
                <a:solidFill>
                  <a:srgbClr val="333333"/>
                </a:solidFill>
                <a:effectLst/>
                <a:latin typeface="+mn-lt"/>
                <a:ea typeface="Open Sans"/>
              </a:rPr>
              <a:t>An example:</a:t>
            </a: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If we want to find out which movies Tom Hanks acted in according to our tiny example database</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the traversal would start from the </a:t>
            </a:r>
            <a:r>
              <a:rPr kumimoji="0" lang="zh-CN" altLang="zh-CN" sz="1800" b="0" i="0" u="none" strike="noStrike" cap="none" normalizeH="0" baseline="0" dirty="0">
                <a:ln>
                  <a:noFill/>
                </a:ln>
                <a:solidFill>
                  <a:srgbClr val="C7254E"/>
                </a:solidFill>
                <a:effectLst/>
                <a:latin typeface="+mn-lt"/>
                <a:ea typeface="Menlo"/>
              </a:rPr>
              <a:t>Tom Hanks</a:t>
            </a:r>
            <a:r>
              <a:rPr kumimoji="0" lang="zh-CN" altLang="zh-CN" sz="1800" b="0" i="0" u="none" strike="noStrike" cap="none" normalizeH="0" baseline="0" dirty="0">
                <a:ln>
                  <a:noFill/>
                </a:ln>
                <a:solidFill>
                  <a:srgbClr val="333333"/>
                </a:solidFill>
                <a:effectLst/>
                <a:latin typeface="+mn-lt"/>
                <a:ea typeface="Open Sans"/>
              </a:rPr>
              <a:t> node, follow any </a:t>
            </a:r>
            <a:r>
              <a:rPr kumimoji="0" lang="zh-CN" altLang="zh-CN" sz="1800" b="0" i="0" u="none" strike="noStrike" cap="none" normalizeH="0" baseline="0" dirty="0">
                <a:ln>
                  <a:noFill/>
                </a:ln>
                <a:solidFill>
                  <a:srgbClr val="C7254E"/>
                </a:solidFill>
                <a:effectLst/>
                <a:latin typeface="+mn-lt"/>
                <a:ea typeface="Menlo"/>
              </a:rPr>
              <a:t>:ACTED_IN</a:t>
            </a:r>
            <a:r>
              <a:rPr kumimoji="0" lang="zh-CN" altLang="zh-CN" sz="1800" b="0" i="0" u="none" strike="noStrike" cap="none" normalizeH="0" baseline="0" dirty="0">
                <a:ln>
                  <a:noFill/>
                </a:ln>
                <a:solidFill>
                  <a:srgbClr val="333333"/>
                </a:solidFill>
                <a:effectLst/>
                <a:latin typeface="+mn-lt"/>
                <a:ea typeface="Open Sans"/>
              </a:rPr>
              <a:t> relationships connected to the node, </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and end up with </a:t>
            </a:r>
            <a:r>
              <a:rPr kumimoji="0" lang="zh-CN" altLang="zh-CN" sz="1800" b="0" i="0" u="none" strike="noStrike" cap="none" normalizeH="0" baseline="0" dirty="0">
                <a:ln>
                  <a:noFill/>
                </a:ln>
                <a:solidFill>
                  <a:srgbClr val="C7254E"/>
                </a:solidFill>
                <a:effectLst/>
                <a:latin typeface="+mn-lt"/>
                <a:ea typeface="Menlo"/>
              </a:rPr>
              <a:t>Forrest Gump</a:t>
            </a:r>
            <a:r>
              <a:rPr kumimoji="0" lang="zh-CN" altLang="zh-CN" sz="1800" b="0" i="0" u="none" strike="noStrike" cap="none" normalizeH="0" baseline="0" dirty="0">
                <a:ln>
                  <a:noFill/>
                </a:ln>
                <a:solidFill>
                  <a:srgbClr val="333333"/>
                </a:solidFill>
                <a:effectLst/>
                <a:latin typeface="+mn-lt"/>
                <a:ea typeface="Open Sans"/>
              </a:rPr>
              <a:t> as the result (see the dashed lines):</a:t>
            </a:r>
            <a:r>
              <a:rPr kumimoji="0" lang="zh-CN" altLang="zh-CN" sz="1800" b="0" i="0" u="none" strike="noStrike" cap="none" normalizeH="0" baseline="0" dirty="0">
                <a:ln>
                  <a:noFill/>
                </a:ln>
                <a:solidFill>
                  <a:schemeClr val="tx1"/>
                </a:solidFill>
                <a:effectLst/>
                <a:latin typeface="+mn-lt"/>
              </a:rPr>
              <a:t> </a:t>
            </a:r>
          </a:p>
        </p:txBody>
      </p:sp>
      <p:pic>
        <p:nvPicPr>
          <p:cNvPr id="14" name="图片 13">
            <a:extLst>
              <a:ext uri="{FF2B5EF4-FFF2-40B4-BE49-F238E27FC236}">
                <a16:creationId xmlns:a16="http://schemas.microsoft.com/office/drawing/2014/main" id="{9484FB23-45F2-4405-B946-4694529A0F6E}"/>
              </a:ext>
            </a:extLst>
          </p:cNvPr>
          <p:cNvPicPr>
            <a:picLocks noChangeAspect="1"/>
          </p:cNvPicPr>
          <p:nvPr/>
        </p:nvPicPr>
        <p:blipFill>
          <a:blip r:embed="rId2"/>
          <a:stretch>
            <a:fillRect/>
          </a:stretch>
        </p:blipFill>
        <p:spPr>
          <a:xfrm>
            <a:off x="2953180" y="5836144"/>
            <a:ext cx="6447079" cy="594412"/>
          </a:xfrm>
          <a:prstGeom prst="rect">
            <a:avLst/>
          </a:prstGeom>
        </p:spPr>
      </p:pic>
      <p:pic>
        <p:nvPicPr>
          <p:cNvPr id="15" name="图片 14">
            <a:extLst>
              <a:ext uri="{FF2B5EF4-FFF2-40B4-BE49-F238E27FC236}">
                <a16:creationId xmlns:a16="http://schemas.microsoft.com/office/drawing/2014/main" id="{2A890CCE-D1E4-479C-BF22-A6924E0265FD}"/>
              </a:ext>
            </a:extLst>
          </p:cNvPr>
          <p:cNvPicPr>
            <a:picLocks noChangeAspect="1"/>
          </p:cNvPicPr>
          <p:nvPr/>
        </p:nvPicPr>
        <p:blipFill>
          <a:blip r:embed="rId3"/>
          <a:stretch>
            <a:fillRect/>
          </a:stretch>
        </p:blipFill>
        <p:spPr>
          <a:xfrm>
            <a:off x="6401817" y="3847152"/>
            <a:ext cx="4983912" cy="1988992"/>
          </a:xfrm>
          <a:prstGeom prst="rect">
            <a:avLst/>
          </a:prstGeom>
        </p:spPr>
      </p:pic>
    </p:spTree>
    <p:extLst>
      <p:ext uri="{BB962C8B-B14F-4D97-AF65-F5344CB8AC3E}">
        <p14:creationId xmlns:p14="http://schemas.microsoft.com/office/powerpoint/2010/main" val="42014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The Graph Query Language:</a:t>
            </a:r>
            <a:r>
              <a:rPr lang="en-US" altLang="zh-CN" dirty="0">
                <a:solidFill>
                  <a:schemeClr val="accent1"/>
                </a:solidFill>
              </a:rPr>
              <a:t> Cypher</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356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39311"/>
            <a:ext cx="5479706" cy="1303236"/>
          </a:xfrm>
        </p:spPr>
        <p:txBody>
          <a:bodyPr/>
          <a:lstStyle/>
          <a:p>
            <a:pPr lvl="0"/>
            <a:r>
              <a:rPr lang="en-US" dirty="0"/>
              <a:t>Node syntax</a:t>
            </a:r>
          </a:p>
          <a:p>
            <a:pPr lvl="1"/>
            <a:r>
              <a:rPr lang="en-US" altLang="zh-CN" dirty="0"/>
              <a:t>Cypher uses a pair of parentheses to represent a node: (). This is reminiscent of a circle or a rectangle with rounded end caps. </a:t>
            </a:r>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Cypher Query Language</a:t>
            </a:r>
            <a:br>
              <a:rPr lang="en-US" dirty="0"/>
            </a:br>
            <a:r>
              <a:rPr lang="en-US" sz="1800" b="0" dirty="0"/>
              <a:t>Syntax</a:t>
            </a:r>
            <a:endParaRPr lang="en-US" b="0" dirty="0"/>
          </a:p>
        </p:txBody>
      </p:sp>
      <p:sp>
        <p:nvSpPr>
          <p:cNvPr id="5" name="Text Placeholder">
            <a:extLst>
              <a:ext uri="{FF2B5EF4-FFF2-40B4-BE49-F238E27FC236}">
                <a16:creationId xmlns:a16="http://schemas.microsoft.com/office/drawing/2014/main" id="{BF80C481-A649-4BA4-B535-7AAC4A2D92AF}"/>
              </a:ext>
            </a:extLst>
          </p:cNvPr>
          <p:cNvSpPr txBox="1">
            <a:spLocks/>
          </p:cNvSpPr>
          <p:nvPr/>
        </p:nvSpPr>
        <p:spPr bwMode="gray">
          <a:xfrm>
            <a:off x="501650" y="2803468"/>
            <a:ext cx="5479706" cy="223295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Relationship syntax</a:t>
            </a:r>
          </a:p>
          <a:p>
            <a:pPr lvl="1"/>
            <a:r>
              <a:rPr lang="en-US" altLang="zh-CN" dirty="0"/>
              <a:t>Cypher uses a pair of dashes (--) to represent an undirected relationship. </a:t>
            </a:r>
          </a:p>
          <a:p>
            <a:pPr lvl="1"/>
            <a:r>
              <a:rPr lang="en-US" altLang="zh-CN" dirty="0"/>
              <a:t>Directed relationships have an arrowhead at one end (&lt;--, --&gt;). </a:t>
            </a:r>
          </a:p>
          <a:p>
            <a:pPr lvl="1"/>
            <a:r>
              <a:rPr lang="en-US" altLang="zh-CN" dirty="0"/>
              <a:t>Bracketed expressions ([…]) can be used to add details. </a:t>
            </a:r>
            <a:endParaRPr lang="en-US" dirty="0"/>
          </a:p>
        </p:txBody>
      </p:sp>
      <p:pic>
        <p:nvPicPr>
          <p:cNvPr id="2" name="图片 1">
            <a:extLst>
              <a:ext uri="{FF2B5EF4-FFF2-40B4-BE49-F238E27FC236}">
                <a16:creationId xmlns:a16="http://schemas.microsoft.com/office/drawing/2014/main" id="{4836132A-560D-4FE0-93F4-106A6238E2AC}"/>
              </a:ext>
            </a:extLst>
          </p:cNvPr>
          <p:cNvPicPr>
            <a:picLocks noChangeAspect="1"/>
          </p:cNvPicPr>
          <p:nvPr/>
        </p:nvPicPr>
        <p:blipFill>
          <a:blip r:embed="rId2"/>
          <a:stretch>
            <a:fillRect/>
          </a:stretch>
        </p:blipFill>
        <p:spPr>
          <a:xfrm>
            <a:off x="6213820" y="1359426"/>
            <a:ext cx="5642460" cy="1444042"/>
          </a:xfrm>
          <a:prstGeom prst="rect">
            <a:avLst/>
          </a:prstGeom>
        </p:spPr>
      </p:pic>
      <p:pic>
        <p:nvPicPr>
          <p:cNvPr id="3" name="图片 2">
            <a:extLst>
              <a:ext uri="{FF2B5EF4-FFF2-40B4-BE49-F238E27FC236}">
                <a16:creationId xmlns:a16="http://schemas.microsoft.com/office/drawing/2014/main" id="{7D200DDA-A86C-4A7B-B6BD-12BF47D7BBF5}"/>
              </a:ext>
            </a:extLst>
          </p:cNvPr>
          <p:cNvPicPr>
            <a:picLocks noChangeAspect="1"/>
          </p:cNvPicPr>
          <p:nvPr/>
        </p:nvPicPr>
        <p:blipFill>
          <a:blip r:embed="rId3"/>
          <a:stretch>
            <a:fillRect/>
          </a:stretch>
        </p:blipFill>
        <p:spPr>
          <a:xfrm>
            <a:off x="6213820" y="3561973"/>
            <a:ext cx="3306698" cy="962514"/>
          </a:xfrm>
          <a:prstGeom prst="rect">
            <a:avLst/>
          </a:prstGeom>
        </p:spPr>
      </p:pic>
      <p:sp>
        <p:nvSpPr>
          <p:cNvPr id="8" name="Text Placeholder">
            <a:extLst>
              <a:ext uri="{FF2B5EF4-FFF2-40B4-BE49-F238E27FC236}">
                <a16:creationId xmlns:a16="http://schemas.microsoft.com/office/drawing/2014/main" id="{8960E07A-A521-4871-98D7-E664A3379B29}"/>
              </a:ext>
            </a:extLst>
          </p:cNvPr>
          <p:cNvSpPr txBox="1">
            <a:spLocks/>
          </p:cNvSpPr>
          <p:nvPr/>
        </p:nvSpPr>
        <p:spPr bwMode="gray">
          <a:xfrm>
            <a:off x="501650" y="5297343"/>
            <a:ext cx="5479706" cy="85166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Pattern syntax</a:t>
            </a:r>
          </a:p>
          <a:p>
            <a:pPr lvl="1"/>
            <a:r>
              <a:rPr lang="en-US" altLang="zh-CN" dirty="0"/>
              <a:t>Combining the syntax for nodes and relationships</a:t>
            </a:r>
            <a:endParaRPr lang="en-US" dirty="0"/>
          </a:p>
        </p:txBody>
      </p:sp>
      <p:pic>
        <p:nvPicPr>
          <p:cNvPr id="7" name="图片 6">
            <a:extLst>
              <a:ext uri="{FF2B5EF4-FFF2-40B4-BE49-F238E27FC236}">
                <a16:creationId xmlns:a16="http://schemas.microsoft.com/office/drawing/2014/main" id="{C4FD39AC-5B06-4BDD-A82A-C72EB3460CE7}"/>
              </a:ext>
            </a:extLst>
          </p:cNvPr>
          <p:cNvPicPr>
            <a:picLocks noChangeAspect="1"/>
          </p:cNvPicPr>
          <p:nvPr/>
        </p:nvPicPr>
        <p:blipFill>
          <a:blip r:embed="rId4"/>
          <a:stretch>
            <a:fillRect/>
          </a:stretch>
        </p:blipFill>
        <p:spPr>
          <a:xfrm>
            <a:off x="6213820" y="5403108"/>
            <a:ext cx="4107536" cy="640135"/>
          </a:xfrm>
          <a:prstGeom prst="rect">
            <a:avLst/>
          </a:prstGeom>
        </p:spPr>
      </p:pic>
    </p:spTree>
    <p:extLst>
      <p:ext uri="{BB962C8B-B14F-4D97-AF65-F5344CB8AC3E}">
        <p14:creationId xmlns:p14="http://schemas.microsoft.com/office/powerpoint/2010/main" val="381319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329635591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318</TotalTime>
  <Words>826</Words>
  <Application>Microsoft Office PowerPoint</Application>
  <PresentationFormat>自定义</PresentationFormat>
  <Paragraphs>150</Paragraphs>
  <Slides>33</Slides>
  <Notes>4</Notes>
  <HiddenSlides>3</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Arial</vt:lpstr>
      <vt:lpstr>Courier New</vt:lpstr>
      <vt:lpstr>Symbol</vt:lpstr>
      <vt:lpstr>Wingdings</vt:lpstr>
      <vt:lpstr>Wingdings</vt:lpstr>
      <vt:lpstr>SAP 2020 16x9 white</vt:lpstr>
      <vt:lpstr>SAP 2020 16x9 blue</vt:lpstr>
      <vt:lpstr>The Survey On Neo4j A Traditional Graph Database</vt:lpstr>
      <vt:lpstr>Agenda</vt:lpstr>
      <vt:lpstr>Graph database concepts</vt:lpstr>
      <vt:lpstr>Graph database concepts</vt:lpstr>
      <vt:lpstr>Graph database concepts Labels and Properties in Nodes</vt:lpstr>
      <vt:lpstr>Graph database concepts Traversals and paths</vt:lpstr>
      <vt:lpstr>The Graph Query Language: Cypher</vt:lpstr>
      <vt:lpstr>Cypher Query Language Syntax</vt:lpstr>
      <vt:lpstr>Insert page title (sentence case) Subheadline</vt:lpstr>
      <vt:lpstr>Insert page title (sentence case) Subheadline</vt:lpstr>
      <vt:lpstr>Divider page</vt:lpstr>
      <vt:lpstr>Divider page</vt:lpstr>
      <vt:lpstr>Reference</vt:lpstr>
      <vt:lpstr>Thank you.</vt:lpstr>
      <vt:lpstr>PowerPoint 演示文稿</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26</cp:revision>
  <dcterms:created xsi:type="dcterms:W3CDTF">2020-09-02T05:18:20Z</dcterms:created>
  <dcterms:modified xsi:type="dcterms:W3CDTF">2020-09-03T03:22:11Z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