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0"/>
  </p:notesMasterIdLst>
  <p:handoutMasterIdLst>
    <p:handoutMasterId r:id="rId31"/>
  </p:handoutMasterIdLst>
  <p:sldIdLst>
    <p:sldId id="439" r:id="rId6"/>
    <p:sldId id="344" r:id="rId7"/>
    <p:sldId id="456" r:id="rId8"/>
    <p:sldId id="450" r:id="rId9"/>
    <p:sldId id="452" r:id="rId10"/>
    <p:sldId id="453" r:id="rId11"/>
    <p:sldId id="454" r:id="rId12"/>
    <p:sldId id="457" r:id="rId13"/>
    <p:sldId id="455" r:id="rId14"/>
    <p:sldId id="458" r:id="rId15"/>
    <p:sldId id="459" r:id="rId16"/>
    <p:sldId id="460" r:id="rId17"/>
    <p:sldId id="461" r:id="rId18"/>
    <p:sldId id="462" r:id="rId19"/>
    <p:sldId id="471" r:id="rId20"/>
    <p:sldId id="465" r:id="rId21"/>
    <p:sldId id="466" r:id="rId22"/>
    <p:sldId id="467" r:id="rId23"/>
    <p:sldId id="468" r:id="rId24"/>
    <p:sldId id="470" r:id="rId25"/>
    <p:sldId id="464" r:id="rId26"/>
    <p:sldId id="364" r:id="rId27"/>
    <p:sldId id="463"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4"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195A"/>
    <a:srgbClr val="FF0000"/>
    <a:srgbClr val="0F46A7"/>
    <a:srgbClr val="970A82"/>
    <a:srgbClr val="FF3399"/>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682" autoAdjust="0"/>
  </p:normalViewPr>
  <p:slideViewPr>
    <p:cSldViewPr snapToGrid="0" showGuides="1">
      <p:cViewPr varScale="1">
        <p:scale>
          <a:sx n="83" d="100"/>
          <a:sy n="83" d="100"/>
        </p:scale>
        <p:origin x="686" y="58"/>
      </p:cViewPr>
      <p:guideLst>
        <p:guide pos="3864"/>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Save command</a:t>
            </a:r>
            <a:endParaRPr lang="zh-CN" altLang="en-US" dirty="0"/>
          </a:p>
        </p:txBody>
      </p:sp>
      <p:sp>
        <p:nvSpPr>
          <p:cNvPr id="4" name="灯片编号占位符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27157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redis.io/topics/persistenc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redislabs.com/" TargetMode="External"/><Relationship Id="rId2" Type="http://schemas.openxmlformats.org/officeDocument/2006/relationships/hyperlink" Target="https://redis.io/documentation" TargetMode="External"/><Relationship Id="rId1" Type="http://schemas.openxmlformats.org/officeDocument/2006/relationships/slideLayout" Target="../slideLayouts/slideLayout7.xml"/><Relationship Id="rId6" Type="http://schemas.openxmlformats.org/officeDocument/2006/relationships/hyperlink" Target="https://www.alibabacloud.com/blog/redis-vs-memcached-in-memory-data-storage-systems_592091?spm=a2c41.11544560.0.0" TargetMode="External"/><Relationship Id="rId5" Type="http://schemas.openxmlformats.org/officeDocument/2006/relationships/hyperlink" Target="http://qnimate.com/overview-of-redis-architecture/#:~:text=Redis%20architecture%20contains%20two%20main,the%20major%20part%20of%20architecture." TargetMode="External"/><Relationship Id="rId4" Type="http://schemas.openxmlformats.org/officeDocument/2006/relationships/hyperlink" Target="https://aws.amazon.com/redi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Aug 24,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Redis</a:t>
            </a:r>
            <a:br>
              <a:rPr lang="en-US" dirty="0"/>
            </a:br>
            <a:r>
              <a:rPr lang="en-US" dirty="0" err="1">
                <a:solidFill>
                  <a:schemeClr val="accent1"/>
                </a:solidFill>
              </a:rPr>
              <a:t>Redis</a:t>
            </a:r>
            <a:r>
              <a:rPr lang="en-US" dirty="0">
                <a:solidFill>
                  <a:schemeClr val="accent1"/>
                </a:solidFill>
              </a:rPr>
              <a:t>: A fast, open source in-memory data source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pic>
        <p:nvPicPr>
          <p:cNvPr id="2" name="图片 1">
            <a:extLst>
              <a:ext uri="{FF2B5EF4-FFF2-40B4-BE49-F238E27FC236}">
                <a16:creationId xmlns:a16="http://schemas.microsoft.com/office/drawing/2014/main" id="{90337A5F-EA5F-4506-A300-74FAF35E33FD}"/>
              </a:ext>
            </a:extLst>
          </p:cNvPr>
          <p:cNvPicPr>
            <a:picLocks noChangeAspect="1"/>
          </p:cNvPicPr>
          <p:nvPr/>
        </p:nvPicPr>
        <p:blipFill>
          <a:blip r:embed="rId4"/>
          <a:stretch>
            <a:fillRect/>
          </a:stretch>
        </p:blipFill>
        <p:spPr>
          <a:xfrm>
            <a:off x="287338" y="6016354"/>
            <a:ext cx="644490" cy="562246"/>
          </a:xfrm>
          <a:prstGeom prst="rect">
            <a:avLst/>
          </a:prstGeom>
        </p:spPr>
      </p:pic>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Persistence of Redis</a:t>
            </a:r>
          </a:p>
        </p:txBody>
      </p:sp>
      <p:sp>
        <p:nvSpPr>
          <p:cNvPr id="2" name="文本框 1">
            <a:extLst>
              <a:ext uri="{FF2B5EF4-FFF2-40B4-BE49-F238E27FC236}">
                <a16:creationId xmlns:a16="http://schemas.microsoft.com/office/drawing/2014/main" id="{FB24F472-75C4-41F5-8E00-9C0E53024694}"/>
              </a:ext>
            </a:extLst>
          </p:cNvPr>
          <p:cNvSpPr txBox="1"/>
          <p:nvPr/>
        </p:nvSpPr>
        <p:spPr>
          <a:xfrm>
            <a:off x="1045020" y="1343814"/>
            <a:ext cx="10105135" cy="258532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2400" kern="0" dirty="0">
                <a:ea typeface="Arial Unicode MS" pitchFamily="34" charset="-128"/>
                <a:cs typeface="Arial Unicode MS" pitchFamily="34" charset="-128"/>
              </a:rPr>
              <a:t>There are three different ways to make Redis persistence:</a:t>
            </a:r>
          </a:p>
          <a:p>
            <a:pPr lvl="1"/>
            <a:r>
              <a:rPr lang="en-US" altLang="zh-CN" dirty="0"/>
              <a:t>RDB Mechanism</a:t>
            </a:r>
          </a:p>
          <a:p>
            <a:pPr lvl="2"/>
            <a:r>
              <a:rPr lang="en-US" altLang="zh-CN" dirty="0"/>
              <a:t> RDB makes a copy of all the data in memory and </a:t>
            </a:r>
            <a:r>
              <a:rPr lang="en-US" altLang="zh-CN" b="1" dirty="0"/>
              <a:t>stores them in secondary storage(permanent storage)</a:t>
            </a:r>
            <a:r>
              <a:rPr lang="en-US" altLang="zh-CN" dirty="0"/>
              <a:t>. This happens in a specified interval. So there is chance that you will loose data that are set after RDB’s last </a:t>
            </a:r>
            <a:r>
              <a:rPr lang="en-US" altLang="zh-CN" b="1" dirty="0"/>
              <a:t>snapshot</a:t>
            </a:r>
            <a:r>
              <a:rPr lang="en-US" altLang="zh-CN" dirty="0"/>
              <a:t>.</a:t>
            </a:r>
          </a:p>
          <a:p>
            <a:pPr lvl="1"/>
            <a:r>
              <a:rPr lang="en-US" altLang="zh-CN" dirty="0"/>
              <a:t>AOF(Append Only File)</a:t>
            </a:r>
          </a:p>
          <a:p>
            <a:pPr lvl="2"/>
            <a:r>
              <a:rPr lang="en-US" altLang="zh-CN" dirty="0"/>
              <a:t> </a:t>
            </a:r>
            <a:r>
              <a:rPr lang="en-US" altLang="zh-CN" b="1" dirty="0"/>
              <a:t>AOF logs all the write operations received by the server</a:t>
            </a:r>
            <a:r>
              <a:rPr lang="en-US" altLang="zh-CN" dirty="0"/>
              <a:t>. Therefore everything is persistence. The problem with using AOF is that it writes to disk for every operation and it is a expensive task and also size of AOF file is large than RDB file.</a:t>
            </a:r>
          </a:p>
        </p:txBody>
      </p:sp>
      <p:sp>
        <p:nvSpPr>
          <p:cNvPr id="3" name="矩形 2">
            <a:extLst>
              <a:ext uri="{FF2B5EF4-FFF2-40B4-BE49-F238E27FC236}">
                <a16:creationId xmlns:a16="http://schemas.microsoft.com/office/drawing/2014/main" id="{9F20AA6F-E83C-4BAC-AF85-2BCCB7F85CE7}"/>
              </a:ext>
            </a:extLst>
          </p:cNvPr>
          <p:cNvSpPr/>
          <p:nvPr/>
        </p:nvSpPr>
        <p:spPr>
          <a:xfrm>
            <a:off x="504001" y="4399619"/>
            <a:ext cx="11023744" cy="1200329"/>
          </a:xfrm>
          <a:prstGeom prst="rect">
            <a:avLst/>
          </a:prstGeom>
        </p:spPr>
        <p:txBody>
          <a:bodyPr wrap="square">
            <a:spAutoFit/>
          </a:bodyPr>
          <a:lstStyle/>
          <a:p>
            <a:pPr lvl="1">
              <a:buNone/>
            </a:pPr>
            <a:r>
              <a:rPr lang="en-US" altLang="zh-CN" dirty="0"/>
              <a:t>SAVE Command:</a:t>
            </a:r>
          </a:p>
          <a:p>
            <a:pPr lvl="2"/>
            <a:r>
              <a:rPr lang="en-US" altLang="zh-CN" dirty="0"/>
              <a:t> You can force Redis server to create a RDB snapshot anytime using the Redis console client.</a:t>
            </a:r>
          </a:p>
          <a:p>
            <a:pPr lvl="2"/>
            <a:r>
              <a:rPr lang="en-US" altLang="zh-CN" dirty="0"/>
              <a:t>You can use AOF and RDB together to get best persistence result.</a:t>
            </a:r>
          </a:p>
          <a:p>
            <a:pPr lvl="2"/>
            <a:r>
              <a:rPr lang="en-US" altLang="zh-CN" dirty="0"/>
              <a:t>For more information of Redis persistence refer </a:t>
            </a:r>
            <a:r>
              <a:rPr lang="en-US" altLang="zh-CN" dirty="0">
                <a:hlinkClick r:id="rId3"/>
              </a:rPr>
              <a:t>this</a:t>
            </a:r>
            <a:r>
              <a:rPr lang="en-US" altLang="zh-CN" dirty="0"/>
              <a:t> official documentation.</a:t>
            </a:r>
          </a:p>
        </p:txBody>
      </p:sp>
    </p:spTree>
    <p:extLst>
      <p:ext uri="{BB962C8B-B14F-4D97-AF65-F5344CB8AC3E}">
        <p14:creationId xmlns:p14="http://schemas.microsoft.com/office/powerpoint/2010/main" val="426696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Replication of Redis</a:t>
            </a:r>
          </a:p>
        </p:txBody>
      </p:sp>
      <p:sp>
        <p:nvSpPr>
          <p:cNvPr id="2" name="文本框 1">
            <a:extLst>
              <a:ext uri="{FF2B5EF4-FFF2-40B4-BE49-F238E27FC236}">
                <a16:creationId xmlns:a16="http://schemas.microsoft.com/office/drawing/2014/main" id="{B5114058-E755-4D95-BE94-10F883FD1598}"/>
              </a:ext>
            </a:extLst>
          </p:cNvPr>
          <p:cNvSpPr txBox="1"/>
          <p:nvPr/>
        </p:nvSpPr>
        <p:spPr>
          <a:xfrm>
            <a:off x="406523" y="1967061"/>
            <a:ext cx="5555025" cy="2877711"/>
          </a:xfrm>
          <a:prstGeom prst="rect">
            <a:avLst/>
          </a:prstGeom>
          <a:noFill/>
        </p:spPr>
        <p:txBody>
          <a:bodyPr wrap="square" lIns="0" tIns="0" rIns="0" bIns="0" rtlCol="0">
            <a:spAutoFit/>
          </a:bodyPr>
          <a:lstStyle/>
          <a:p>
            <a:pPr marL="179964" lvl="1" indent="-179964" defTabSz="1088558" fontAlgn="base">
              <a:spcBef>
                <a:spcPts val="600"/>
              </a:spcBef>
              <a:buClr>
                <a:schemeClr val="accent1"/>
              </a:buClr>
              <a:buFont typeface="Wingdings" pitchFamily="2" charset="2"/>
              <a:buChar char="§"/>
            </a:pPr>
            <a:r>
              <a:rPr lang="en-US" altLang="zh-CN" sz="1800" dirty="0">
                <a:latin typeface="+mn-lt"/>
              </a:rPr>
              <a:t>Replication is a technique involving many computers to enable </a:t>
            </a:r>
            <a:r>
              <a:rPr lang="en-US" altLang="zh-CN" sz="1800" b="1" dirty="0">
                <a:latin typeface="+mn-lt"/>
              </a:rPr>
              <a:t>fault-tolerance and data accessibility</a:t>
            </a:r>
            <a:r>
              <a:rPr lang="en-US" altLang="zh-CN" sz="1800" dirty="0">
                <a:latin typeface="+mn-lt"/>
              </a:rPr>
              <a:t>. </a:t>
            </a:r>
          </a:p>
          <a:p>
            <a:pPr marL="179964" lvl="1" indent="-179964" defTabSz="1088558" fontAlgn="base">
              <a:spcBef>
                <a:spcPts val="600"/>
              </a:spcBef>
              <a:buClr>
                <a:schemeClr val="accent1"/>
              </a:buClr>
              <a:buFont typeface="Wingdings" pitchFamily="2" charset="2"/>
              <a:buChar char="§"/>
            </a:pPr>
            <a:r>
              <a:rPr lang="en-US" altLang="zh-CN" sz="1800" dirty="0">
                <a:latin typeface="+mn-lt"/>
              </a:rPr>
              <a:t>All the slaves contain exactly same data as master.</a:t>
            </a:r>
          </a:p>
          <a:p>
            <a:pPr marL="724352" lvl="2" indent="-179964" defTabSz="1088558" fontAlgn="base">
              <a:spcBef>
                <a:spcPts val="600"/>
              </a:spcBef>
              <a:buClr>
                <a:schemeClr val="accent1"/>
              </a:buClr>
              <a:buFont typeface="Wingdings" pitchFamily="2" charset="2"/>
              <a:buChar char="§"/>
            </a:pPr>
            <a:r>
              <a:rPr lang="en-US" altLang="zh-CN" sz="1400" dirty="0">
                <a:latin typeface="+mn-lt"/>
              </a:rPr>
              <a:t>There can be as many as slaves per master server. </a:t>
            </a:r>
          </a:p>
          <a:p>
            <a:pPr marL="724352" lvl="2" indent="-179964" defTabSz="1088558" fontAlgn="base">
              <a:spcBef>
                <a:spcPts val="600"/>
              </a:spcBef>
              <a:buClr>
                <a:schemeClr val="accent1"/>
              </a:buClr>
              <a:buFont typeface="Wingdings" pitchFamily="2" charset="2"/>
              <a:buChar char="§"/>
            </a:pPr>
            <a:r>
              <a:rPr lang="en-US" altLang="zh-CN" sz="1400" dirty="0">
                <a:latin typeface="+mn-lt"/>
              </a:rPr>
              <a:t>When a new slave is inserted to the environment, the master automatically syncs all data to the slave.</a:t>
            </a:r>
          </a:p>
          <a:p>
            <a:pPr marL="179964" lvl="1" indent="-179964" defTabSz="1088558" fontAlgn="base">
              <a:spcBef>
                <a:spcPts val="600"/>
              </a:spcBef>
              <a:buClr>
                <a:schemeClr val="accent1"/>
              </a:buClr>
              <a:buFont typeface="Wingdings" pitchFamily="2" charset="2"/>
              <a:buChar char="§"/>
            </a:pPr>
            <a:r>
              <a:rPr lang="en-US" altLang="zh-CN" sz="1800" dirty="0">
                <a:latin typeface="+mn-lt"/>
              </a:rPr>
              <a:t>All the queries are redirected to master server, master server then executes the operations. </a:t>
            </a:r>
          </a:p>
          <a:p>
            <a:pPr marL="724352" lvl="2" indent="-179964" defTabSz="1088558" fontAlgn="base">
              <a:spcBef>
                <a:spcPts val="600"/>
              </a:spcBef>
              <a:buClr>
                <a:schemeClr val="accent1"/>
              </a:buClr>
              <a:buFont typeface="Wingdings" pitchFamily="2" charset="2"/>
              <a:buChar char="§"/>
            </a:pPr>
            <a:r>
              <a:rPr lang="en-US" altLang="zh-CN" sz="1400" dirty="0">
                <a:latin typeface="+mn-lt"/>
              </a:rPr>
              <a:t>When a write operation occurs, master replicates the newly written data to all slaves. </a:t>
            </a:r>
          </a:p>
        </p:txBody>
      </p:sp>
      <p:pic>
        <p:nvPicPr>
          <p:cNvPr id="3074" name="Picture 2" descr="redis-replication">
            <a:extLst>
              <a:ext uri="{FF2B5EF4-FFF2-40B4-BE49-F238E27FC236}">
                <a16:creationId xmlns:a16="http://schemas.microsoft.com/office/drawing/2014/main" id="{F8C7462A-B4C5-4912-927A-144888D9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6913" y="1967061"/>
            <a:ext cx="5828168" cy="322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3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Replication of Redis</a:t>
            </a:r>
          </a:p>
        </p:txBody>
      </p:sp>
      <p:pic>
        <p:nvPicPr>
          <p:cNvPr id="3074" name="Picture 2" descr="redis-replication">
            <a:extLst>
              <a:ext uri="{FF2B5EF4-FFF2-40B4-BE49-F238E27FC236}">
                <a16:creationId xmlns:a16="http://schemas.microsoft.com/office/drawing/2014/main" id="{F8C7462A-B4C5-4912-927A-144888D9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100" y="1967061"/>
            <a:ext cx="5945056" cy="328843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EAFA0E5D-1810-43F8-B503-DAD0EB22E2B7}"/>
              </a:ext>
            </a:extLst>
          </p:cNvPr>
          <p:cNvSpPr/>
          <p:nvPr/>
        </p:nvSpPr>
        <p:spPr>
          <a:xfrm>
            <a:off x="503238" y="1466923"/>
            <a:ext cx="5593586" cy="4416594"/>
          </a:xfrm>
          <a:prstGeom prst="rect">
            <a:avLst/>
          </a:prstGeom>
        </p:spPr>
        <p:txBody>
          <a:bodyPr wrap="square">
            <a:spAutoFit/>
          </a:bodyPr>
          <a:lstStyle/>
          <a:p>
            <a:pPr marL="179964" lvl="1" indent="-179964" defTabSz="1088558" fontAlgn="base">
              <a:spcBef>
                <a:spcPts val="600"/>
              </a:spcBef>
              <a:buClr>
                <a:schemeClr val="accent1"/>
              </a:buClr>
              <a:buFont typeface="Wingdings" pitchFamily="2" charset="2"/>
              <a:buChar char="§"/>
            </a:pPr>
            <a:r>
              <a:rPr lang="en-US" altLang="zh-CN" sz="1800" dirty="0"/>
              <a:t>If a slave fails, then also the environment continues working. </a:t>
            </a:r>
          </a:p>
          <a:p>
            <a:pPr marL="724352" lvl="2" indent="-179964" defTabSz="1088558" fontAlgn="base">
              <a:spcBef>
                <a:spcPts val="600"/>
              </a:spcBef>
              <a:buClr>
                <a:schemeClr val="accent1"/>
              </a:buClr>
              <a:buFont typeface="Wingdings" pitchFamily="2" charset="2"/>
              <a:buChar char="§"/>
            </a:pPr>
            <a:r>
              <a:rPr lang="en-US" altLang="zh-CN" sz="1400" dirty="0"/>
              <a:t>when the slave again starts working, the master sends updated data to the slave.</a:t>
            </a:r>
          </a:p>
          <a:p>
            <a:pPr marL="179964" lvl="1" indent="-179964" defTabSz="1088558" fontAlgn="base">
              <a:spcBef>
                <a:spcPts val="600"/>
              </a:spcBef>
              <a:buClr>
                <a:schemeClr val="accent1"/>
              </a:buClr>
              <a:buFont typeface="Wingdings" pitchFamily="2" charset="2"/>
              <a:buChar char="§"/>
            </a:pPr>
            <a:r>
              <a:rPr lang="en-US" altLang="zh-CN" sz="1800" dirty="0"/>
              <a:t>If the master server fails and looses all data </a:t>
            </a:r>
          </a:p>
          <a:p>
            <a:pPr marL="724352" lvl="2" indent="-179964" defTabSz="1088558" fontAlgn="base">
              <a:spcBef>
                <a:spcPts val="600"/>
              </a:spcBef>
              <a:buClr>
                <a:schemeClr val="accent1"/>
              </a:buClr>
              <a:buFont typeface="Wingdings" pitchFamily="2" charset="2"/>
              <a:buChar char="§"/>
            </a:pPr>
            <a:r>
              <a:rPr lang="en-US" altLang="zh-CN" sz="1400" dirty="0"/>
              <a:t>then you should convert a slave to master instead of bringing a new computer as a master. </a:t>
            </a:r>
          </a:p>
          <a:p>
            <a:pPr marL="179964" lvl="1" indent="-179964" defTabSz="1088558" fontAlgn="base">
              <a:spcBef>
                <a:spcPts val="600"/>
              </a:spcBef>
              <a:buClr>
                <a:schemeClr val="accent1"/>
              </a:buClr>
              <a:buFont typeface="Wingdings" pitchFamily="2" charset="2"/>
              <a:buChar char="§"/>
            </a:pPr>
            <a:r>
              <a:rPr lang="en-US" altLang="zh-CN" sz="1800" dirty="0"/>
              <a:t> If master fails but data is persistent(disk not crashed) </a:t>
            </a:r>
          </a:p>
          <a:p>
            <a:pPr marL="724352" lvl="2" indent="-179964" defTabSz="1088558" fontAlgn="base">
              <a:spcBef>
                <a:spcPts val="600"/>
              </a:spcBef>
              <a:buClr>
                <a:schemeClr val="accent1"/>
              </a:buClr>
              <a:buFont typeface="Wingdings" pitchFamily="2" charset="2"/>
              <a:buChar char="§"/>
            </a:pPr>
            <a:r>
              <a:rPr lang="en-US" altLang="zh-CN" sz="1400" dirty="0"/>
              <a:t>starting up the same master server again will bring up the whole environment to running mode.</a:t>
            </a:r>
          </a:p>
          <a:p>
            <a:pPr marL="179964" lvl="1" indent="-179964" defTabSz="1088558" fontAlgn="base">
              <a:spcBef>
                <a:spcPts val="600"/>
              </a:spcBef>
              <a:buClr>
                <a:schemeClr val="accent1"/>
              </a:buClr>
              <a:buFont typeface="Wingdings" pitchFamily="2" charset="2"/>
              <a:buChar char="§"/>
            </a:pPr>
            <a:r>
              <a:rPr lang="en-US" altLang="zh-CN" sz="1800" dirty="0"/>
              <a:t>Replication helped us from disk failures and other kinds of hardware failures. </a:t>
            </a:r>
          </a:p>
          <a:p>
            <a:pPr marL="179964" lvl="1" indent="-179964" defTabSz="1088558" fontAlgn="base">
              <a:spcBef>
                <a:spcPts val="600"/>
              </a:spcBef>
              <a:buClr>
                <a:schemeClr val="accent1"/>
              </a:buClr>
              <a:buFont typeface="Wingdings" pitchFamily="2" charset="2"/>
              <a:buChar char="§"/>
            </a:pPr>
            <a:r>
              <a:rPr lang="en-US" altLang="zh-CN" sz="1800" dirty="0"/>
              <a:t>Replication also helped to execute multiple read/sort queries at a time.</a:t>
            </a:r>
          </a:p>
        </p:txBody>
      </p:sp>
    </p:spTree>
    <p:extLst>
      <p:ext uri="{BB962C8B-B14F-4D97-AF65-F5344CB8AC3E}">
        <p14:creationId xmlns:p14="http://schemas.microsoft.com/office/powerpoint/2010/main" val="3205191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Clustering In Redis</a:t>
            </a:r>
          </a:p>
        </p:txBody>
      </p:sp>
      <p:sp>
        <p:nvSpPr>
          <p:cNvPr id="3" name="矩形 2">
            <a:extLst>
              <a:ext uri="{FF2B5EF4-FFF2-40B4-BE49-F238E27FC236}">
                <a16:creationId xmlns:a16="http://schemas.microsoft.com/office/drawing/2014/main" id="{EAFA0E5D-1810-43F8-B503-DAD0EB22E2B7}"/>
              </a:ext>
            </a:extLst>
          </p:cNvPr>
          <p:cNvSpPr/>
          <p:nvPr/>
        </p:nvSpPr>
        <p:spPr>
          <a:xfrm>
            <a:off x="406523" y="1859339"/>
            <a:ext cx="5593586" cy="3139321"/>
          </a:xfrm>
          <a:prstGeom prst="rect">
            <a:avLst/>
          </a:prstGeom>
        </p:spPr>
        <p:txBody>
          <a:bodyPr wrap="square">
            <a:spAutoFit/>
          </a:bodyPr>
          <a:lstStyle/>
          <a:p>
            <a:pPr marL="179964" lvl="1" indent="-179964" defTabSz="1088558" fontAlgn="base">
              <a:spcBef>
                <a:spcPts val="600"/>
              </a:spcBef>
              <a:buClr>
                <a:schemeClr val="accent1"/>
              </a:buClr>
              <a:buFont typeface="Wingdings" pitchFamily="2" charset="2"/>
              <a:buChar char="§"/>
            </a:pPr>
            <a:r>
              <a:rPr lang="en-US" altLang="zh-CN" sz="1800" dirty="0"/>
              <a:t>Clustering is a technique by which data can be divided into many computers. </a:t>
            </a:r>
          </a:p>
          <a:p>
            <a:pPr marL="724352" lvl="2" indent="-179964" defTabSz="1088558" fontAlgn="base">
              <a:spcBef>
                <a:spcPts val="600"/>
              </a:spcBef>
              <a:buClr>
                <a:schemeClr val="accent1"/>
              </a:buClr>
              <a:buFont typeface="Wingdings" pitchFamily="2" charset="2"/>
              <a:buChar char="§"/>
            </a:pPr>
            <a:r>
              <a:rPr lang="en-US" altLang="zh-CN" sz="1400" dirty="0"/>
              <a:t>The main advantage is that more data can be stored in a cluster because its a combination of computers.</a:t>
            </a:r>
          </a:p>
          <a:p>
            <a:pPr marL="179964" lvl="1" indent="-179964" defTabSz="1088558" fontAlgn="base">
              <a:spcBef>
                <a:spcPts val="600"/>
              </a:spcBef>
              <a:buClr>
                <a:schemeClr val="accent1"/>
              </a:buClr>
              <a:buFont typeface="Wingdings" pitchFamily="2" charset="2"/>
              <a:buChar char="§"/>
            </a:pPr>
            <a:r>
              <a:rPr lang="en-US" altLang="zh-CN" sz="1800" dirty="0"/>
              <a:t>Suppose we have one Redis server with 64GB of memory </a:t>
            </a:r>
          </a:p>
          <a:p>
            <a:pPr marL="724352" lvl="2" indent="-179964" defTabSz="1088558" fontAlgn="base">
              <a:spcBef>
                <a:spcPts val="600"/>
              </a:spcBef>
              <a:buClr>
                <a:schemeClr val="accent1"/>
              </a:buClr>
              <a:buFont typeface="Wingdings" pitchFamily="2" charset="2"/>
              <a:buChar char="§"/>
            </a:pPr>
            <a:r>
              <a:rPr lang="en-US" altLang="zh-CN" sz="1400" dirty="0"/>
              <a:t>we can have only 64GB of data. Now if we have 10 clustered computers with each 64GB of RAM then we can store 640GB of data.</a:t>
            </a:r>
          </a:p>
          <a:p>
            <a:pPr marL="179964" lvl="1" indent="-179964" defTabSz="1088558" fontAlgn="base">
              <a:spcBef>
                <a:spcPts val="600"/>
              </a:spcBef>
              <a:buClr>
                <a:schemeClr val="accent1"/>
              </a:buClr>
              <a:buFont typeface="Wingdings" pitchFamily="2" charset="2"/>
              <a:buChar char="§"/>
            </a:pPr>
            <a:r>
              <a:rPr lang="en-US" altLang="zh-CN" sz="1800" dirty="0"/>
              <a:t>If one node fails then the whole cluster stops working.</a:t>
            </a:r>
          </a:p>
        </p:txBody>
      </p:sp>
      <p:pic>
        <p:nvPicPr>
          <p:cNvPr id="5122" name="Picture 2" descr="redis-cluster">
            <a:extLst>
              <a:ext uri="{FF2B5EF4-FFF2-40B4-BE49-F238E27FC236}">
                <a16:creationId xmlns:a16="http://schemas.microsoft.com/office/drawing/2014/main" id="{04290560-FA93-48DD-B3F8-1EA816D4C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841" y="1132815"/>
            <a:ext cx="4699513" cy="311177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C5DA082-A54B-4277-99B6-CC6A11DF1CC8}"/>
              </a:ext>
            </a:extLst>
          </p:cNvPr>
          <p:cNvSpPr txBox="1"/>
          <p:nvPr/>
        </p:nvSpPr>
        <p:spPr>
          <a:xfrm>
            <a:off x="6416841" y="4685430"/>
            <a:ext cx="4860758" cy="830997"/>
          </a:xfrm>
          <a:prstGeom prst="rect">
            <a:avLst/>
          </a:prstGeom>
          <a:noFill/>
        </p:spPr>
        <p:txBody>
          <a:bodyPr wrap="square" lIns="0" tIns="0" rIns="0" bIns="0" rtlCol="0">
            <a:spAutoFit/>
          </a:bodyPr>
          <a:lstStyle/>
          <a:p>
            <a:pPr marL="0" lvl="1" defTabSz="1088558" fontAlgn="base">
              <a:spcBef>
                <a:spcPts val="600"/>
              </a:spcBef>
              <a:spcAft>
                <a:spcPct val="0"/>
              </a:spcAft>
              <a:buClr>
                <a:schemeClr val="accent1"/>
              </a:buClr>
              <a:buNone/>
            </a:pPr>
            <a:r>
              <a:rPr lang="en-US" altLang="zh-CN" sz="1800" dirty="0"/>
              <a:t>In the above image we can see that data is divided into four nodes. Each node is a Redis server configured as a cluster node.</a:t>
            </a:r>
            <a:endParaRPr lang="zh-CN" altLang="en-US" sz="1800" dirty="0" err="1"/>
          </a:p>
        </p:txBody>
      </p:sp>
    </p:spTree>
    <p:extLst>
      <p:ext uri="{BB962C8B-B14F-4D97-AF65-F5344CB8AC3E}">
        <p14:creationId xmlns:p14="http://schemas.microsoft.com/office/powerpoint/2010/main" val="294219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Clustering and Replication</a:t>
            </a:r>
          </a:p>
        </p:txBody>
      </p:sp>
      <p:sp>
        <p:nvSpPr>
          <p:cNvPr id="3" name="矩形 2">
            <a:extLst>
              <a:ext uri="{FF2B5EF4-FFF2-40B4-BE49-F238E27FC236}">
                <a16:creationId xmlns:a16="http://schemas.microsoft.com/office/drawing/2014/main" id="{EAFA0E5D-1810-43F8-B503-DAD0EB22E2B7}"/>
              </a:ext>
            </a:extLst>
          </p:cNvPr>
          <p:cNvSpPr/>
          <p:nvPr/>
        </p:nvSpPr>
        <p:spPr>
          <a:xfrm>
            <a:off x="503238" y="1474619"/>
            <a:ext cx="5593586" cy="3908762"/>
          </a:xfrm>
          <a:prstGeom prst="rect">
            <a:avLst/>
          </a:prstGeom>
        </p:spPr>
        <p:txBody>
          <a:bodyPr wrap="square">
            <a:spAutoFit/>
          </a:bodyPr>
          <a:lstStyle/>
          <a:p>
            <a:pPr marL="342900" lvl="1" indent="-179964" defTabSz="1088558" fontAlgn="base">
              <a:spcBef>
                <a:spcPts val="600"/>
              </a:spcBef>
              <a:buClr>
                <a:schemeClr val="accent1"/>
              </a:buClr>
              <a:buFont typeface="Wingdings" pitchFamily="2" charset="2"/>
              <a:buChar char="§"/>
            </a:pPr>
            <a:r>
              <a:rPr lang="en-US" altLang="zh-CN" sz="1800" dirty="0"/>
              <a:t>Suppose due to disk crash, one of our node goes down then the whole cluster stops working and never resumes. </a:t>
            </a:r>
          </a:p>
          <a:p>
            <a:pPr marL="887288" lvl="2" indent="-179964" defTabSz="1088558" fontAlgn="base">
              <a:spcBef>
                <a:spcPts val="600"/>
              </a:spcBef>
              <a:buClr>
                <a:schemeClr val="accent1"/>
              </a:buClr>
              <a:buFont typeface="Wingdings" pitchFamily="2" charset="2"/>
              <a:buChar char="§"/>
            </a:pPr>
            <a:r>
              <a:rPr lang="en-US" altLang="zh-CN" sz="1400" dirty="0"/>
              <a:t>There is no way we can recover back the node as the data is completely lost.</a:t>
            </a:r>
          </a:p>
          <a:p>
            <a:pPr marL="342900" lvl="1" indent="-179964" defTabSz="1088558" fontAlgn="base">
              <a:spcBef>
                <a:spcPts val="600"/>
              </a:spcBef>
              <a:buClr>
                <a:schemeClr val="accent1"/>
              </a:buClr>
              <a:buFont typeface="Wingdings" pitchFamily="2" charset="2"/>
              <a:buChar char="§"/>
            </a:pPr>
            <a:r>
              <a:rPr lang="en-US" altLang="zh-CN" sz="1800" dirty="0"/>
              <a:t>To avoid this situation we can take a manual backup of each node regularly. </a:t>
            </a:r>
          </a:p>
          <a:p>
            <a:pPr marL="887288" lvl="2" indent="-179964" defTabSz="1088558" fontAlgn="base">
              <a:spcBef>
                <a:spcPts val="600"/>
              </a:spcBef>
              <a:buClr>
                <a:schemeClr val="accent1"/>
              </a:buClr>
              <a:buFont typeface="Wingdings" pitchFamily="2" charset="2"/>
              <a:buChar char="§"/>
            </a:pPr>
            <a:r>
              <a:rPr lang="en-US" altLang="zh-CN" sz="1400" dirty="0"/>
              <a:t>That is a tough and improper task. </a:t>
            </a:r>
          </a:p>
          <a:p>
            <a:pPr marL="887288" lvl="2" indent="-179964" defTabSz="1088558" fontAlgn="base">
              <a:spcBef>
                <a:spcPts val="600"/>
              </a:spcBef>
              <a:buClr>
                <a:schemeClr val="accent1"/>
              </a:buClr>
              <a:buFont typeface="Wingdings" pitchFamily="2" charset="2"/>
              <a:buChar char="§"/>
            </a:pPr>
            <a:r>
              <a:rPr lang="en-US" altLang="zh-CN" sz="1400" dirty="0"/>
              <a:t>We can rely on replication to solve this problem.</a:t>
            </a:r>
          </a:p>
          <a:p>
            <a:pPr marL="342900" lvl="1" indent="-179964" defTabSz="1088558" fontAlgn="base">
              <a:spcBef>
                <a:spcPts val="600"/>
              </a:spcBef>
              <a:buClr>
                <a:schemeClr val="accent1"/>
              </a:buClr>
              <a:buFont typeface="Wingdings" pitchFamily="2" charset="2"/>
              <a:buChar char="§"/>
            </a:pPr>
            <a:r>
              <a:rPr lang="en-US" altLang="zh-CN" sz="1800" dirty="0"/>
              <a:t>We convert each node server to a master server. And we keep a slave for every master. </a:t>
            </a:r>
          </a:p>
          <a:p>
            <a:pPr marL="887288" lvl="2" indent="-179964" defTabSz="1088558" fontAlgn="base">
              <a:spcBef>
                <a:spcPts val="600"/>
              </a:spcBef>
              <a:buClr>
                <a:schemeClr val="accent1"/>
              </a:buClr>
              <a:buFont typeface="Wingdings" pitchFamily="2" charset="2"/>
              <a:buChar char="§"/>
            </a:pPr>
            <a:r>
              <a:rPr lang="en-US" altLang="zh-CN" sz="1400" dirty="0"/>
              <a:t>if any node(master)fails, the cluster will start using the slave to keep the cluster operating.</a:t>
            </a:r>
          </a:p>
        </p:txBody>
      </p:sp>
      <p:pic>
        <p:nvPicPr>
          <p:cNvPr id="7170" name="Picture 2" descr="cluster-replication-redis">
            <a:extLst>
              <a:ext uri="{FF2B5EF4-FFF2-40B4-BE49-F238E27FC236}">
                <a16:creationId xmlns:a16="http://schemas.microsoft.com/office/drawing/2014/main" id="{AFD1011F-8156-435E-8CCF-F139D24CE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529" y="848550"/>
            <a:ext cx="4238625"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60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Memory management scheme</a:t>
            </a:r>
          </a:p>
        </p:txBody>
      </p:sp>
      <p:sp>
        <p:nvSpPr>
          <p:cNvPr id="3" name="矩形 2">
            <a:extLst>
              <a:ext uri="{FF2B5EF4-FFF2-40B4-BE49-F238E27FC236}">
                <a16:creationId xmlns:a16="http://schemas.microsoft.com/office/drawing/2014/main" id="{EAFA0E5D-1810-43F8-B503-DAD0EB22E2B7}"/>
              </a:ext>
            </a:extLst>
          </p:cNvPr>
          <p:cNvSpPr/>
          <p:nvPr/>
        </p:nvSpPr>
        <p:spPr>
          <a:xfrm>
            <a:off x="945501" y="1797784"/>
            <a:ext cx="10377198" cy="3262432"/>
          </a:xfrm>
          <a:prstGeom prst="rect">
            <a:avLst/>
          </a:prstGeom>
        </p:spPr>
        <p:txBody>
          <a:bodyPr wrap="square">
            <a:spAutoFit/>
          </a:bodyPr>
          <a:lstStyle/>
          <a:p>
            <a:pPr marL="505836" indent="-179964" defTabSz="1088558" fontAlgn="base">
              <a:spcBef>
                <a:spcPts val="600"/>
              </a:spcBef>
              <a:buClr>
                <a:schemeClr val="accent1"/>
              </a:buClr>
              <a:buFont typeface="Wingdings" pitchFamily="2" charset="2"/>
              <a:buChar char="§"/>
            </a:pPr>
            <a:r>
              <a:rPr lang="en-US" altLang="zh-CN" sz="2000" dirty="0"/>
              <a:t>In Redis, </a:t>
            </a:r>
            <a:r>
              <a:rPr lang="en-US" altLang="zh-CN" sz="2000" b="1" dirty="0"/>
              <a:t>not all data storage occurs in memory</a:t>
            </a:r>
            <a:r>
              <a:rPr lang="en-US" altLang="zh-CN" sz="2000" dirty="0"/>
              <a:t>. </a:t>
            </a:r>
          </a:p>
          <a:p>
            <a:pPr marL="1050224" lvl="1" indent="-179964" defTabSz="1088558" fontAlgn="base">
              <a:spcBef>
                <a:spcPts val="600"/>
              </a:spcBef>
              <a:buClr>
                <a:schemeClr val="accent1"/>
              </a:buClr>
              <a:buFont typeface="Wingdings" pitchFamily="2" charset="2"/>
              <a:buChar char="§"/>
            </a:pPr>
            <a:r>
              <a:rPr lang="en-US" altLang="zh-CN" sz="1800" dirty="0"/>
              <a:t>When the physical memory is full, Redis may </a:t>
            </a:r>
            <a:r>
              <a:rPr lang="en-US" altLang="zh-CN" sz="1800" b="1" dirty="0"/>
              <a:t>swap values</a:t>
            </a:r>
            <a:r>
              <a:rPr lang="en-US" altLang="zh-CN" sz="1800" dirty="0"/>
              <a:t> not used for a long time to the disk. Redis </a:t>
            </a:r>
            <a:r>
              <a:rPr lang="en-US" altLang="zh-CN" sz="1800" b="1" dirty="0"/>
              <a:t>only caches all the key information</a:t>
            </a:r>
            <a:r>
              <a:rPr lang="en-US" altLang="zh-CN" sz="1800" dirty="0"/>
              <a:t>.</a:t>
            </a:r>
          </a:p>
          <a:p>
            <a:pPr marL="1050224" lvl="1" indent="-179964" defTabSz="1088558" fontAlgn="base">
              <a:spcBef>
                <a:spcPts val="600"/>
              </a:spcBef>
              <a:buClr>
                <a:schemeClr val="accent1"/>
              </a:buClr>
              <a:buFont typeface="Wingdings" pitchFamily="2" charset="2"/>
              <a:buChar char="§"/>
            </a:pPr>
            <a:r>
              <a:rPr lang="en-US" altLang="zh-CN" sz="1800" dirty="0"/>
              <a:t>Exceeding the threshold value, which will trigger the swap operation. Redis calculates the values for the keys to be swapped to the disk based on</a:t>
            </a:r>
          </a:p>
          <a:p>
            <a:pPr marL="870260" lvl="1" algn="ctr" defTabSz="1088558" fontAlgn="base">
              <a:spcBef>
                <a:spcPts val="600"/>
              </a:spcBef>
              <a:buClr>
                <a:schemeClr val="accent1"/>
              </a:buClr>
              <a:buNone/>
            </a:pPr>
            <a:r>
              <a:rPr lang="en-US" altLang="zh-CN" sz="2800" b="1" dirty="0" err="1"/>
              <a:t>swappability</a:t>
            </a:r>
            <a:r>
              <a:rPr lang="en-US" altLang="zh-CN" sz="2800" b="1" dirty="0"/>
              <a:t> = age*log(</a:t>
            </a:r>
            <a:r>
              <a:rPr lang="en-US" altLang="zh-CN" sz="2800" b="1" dirty="0" err="1"/>
              <a:t>size_in_memory</a:t>
            </a:r>
            <a:r>
              <a:rPr lang="en-US" altLang="zh-CN" sz="2800" b="1" dirty="0"/>
              <a:t>). </a:t>
            </a:r>
            <a:endParaRPr lang="en-US" altLang="zh-CN" sz="1800" dirty="0"/>
          </a:p>
          <a:p>
            <a:pPr marL="1050224" lvl="1" indent="-179964" defTabSz="1088558" fontAlgn="base">
              <a:spcBef>
                <a:spcPts val="600"/>
              </a:spcBef>
              <a:buClr>
                <a:schemeClr val="accent1"/>
              </a:buClr>
              <a:buFont typeface="Wingdings" pitchFamily="2" charset="2"/>
              <a:buChar char="§"/>
            </a:pPr>
            <a:r>
              <a:rPr lang="en-US" altLang="zh-CN" sz="1800" b="1" dirty="0"/>
              <a:t> </a:t>
            </a:r>
            <a:r>
              <a:rPr lang="en-US" altLang="zh-CN" sz="1800" dirty="0"/>
              <a:t>The age is the number of seconds the key was not requested</a:t>
            </a:r>
          </a:p>
          <a:p>
            <a:pPr marL="1050224" lvl="1" indent="-179964" defTabSz="1088558" fontAlgn="base">
              <a:spcBef>
                <a:spcPts val="600"/>
              </a:spcBef>
              <a:buClr>
                <a:schemeClr val="accent1"/>
              </a:buClr>
              <a:buFont typeface="Wingdings" pitchFamily="2" charset="2"/>
              <a:buChar char="§"/>
            </a:pPr>
            <a:r>
              <a:rPr lang="en-US" altLang="zh-CN" sz="1800" dirty="0" err="1"/>
              <a:t>Size_in_memory</a:t>
            </a:r>
            <a:r>
              <a:rPr lang="en-US" altLang="zh-CN" sz="1800" dirty="0"/>
              <a:t> is a fast estimation of the amount of memory (in bytes) used by the object in memory.</a:t>
            </a:r>
          </a:p>
        </p:txBody>
      </p:sp>
    </p:spTree>
    <p:extLst>
      <p:ext uri="{BB962C8B-B14F-4D97-AF65-F5344CB8AC3E}">
        <p14:creationId xmlns:p14="http://schemas.microsoft.com/office/powerpoint/2010/main" val="170288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Redis VS </a:t>
            </a:r>
            <a:r>
              <a:rPr lang="en-US" dirty="0">
                <a:solidFill>
                  <a:schemeClr val="accent1"/>
                </a:solidFill>
              </a:rPr>
              <a:t>Memcached</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35043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3999" y="1620000"/>
            <a:ext cx="11186477" cy="3718618"/>
          </a:xfrm>
        </p:spPr>
        <p:txBody>
          <a:bodyPr/>
          <a:lstStyle/>
          <a:p>
            <a:pPr marL="342900" indent="-342900">
              <a:buFont typeface="Wingdings" panose="05000000000000000000" pitchFamily="2" charset="2"/>
              <a:buChar char="n"/>
            </a:pPr>
            <a:r>
              <a:rPr lang="en-US" b="1" dirty="0"/>
              <a:t>Memory use efficiency comparison</a:t>
            </a:r>
          </a:p>
          <a:p>
            <a:pPr marL="522864" lvl="1" indent="-342900">
              <a:buFont typeface="Wingdings" panose="05000000000000000000" pitchFamily="2" charset="2"/>
              <a:buChar char="n"/>
            </a:pPr>
            <a:r>
              <a:rPr lang="en-US" dirty="0"/>
              <a:t>Memcached has a higher memory utilization rate for simple key-value storage.</a:t>
            </a:r>
          </a:p>
          <a:p>
            <a:pPr marL="522864" lvl="1" indent="-342900">
              <a:buFont typeface="Wingdings" panose="05000000000000000000" pitchFamily="2" charset="2"/>
              <a:buChar char="n"/>
            </a:pPr>
            <a:r>
              <a:rPr lang="en-US" dirty="0"/>
              <a:t>if Redis adopts the hash, it will have a higher memory utilization rate because of its compression mode</a:t>
            </a:r>
          </a:p>
          <a:p>
            <a:pPr marL="342900" indent="-342900">
              <a:buFont typeface="Wingdings" panose="05000000000000000000" pitchFamily="2" charset="2"/>
              <a:buChar char="n"/>
            </a:pPr>
            <a:r>
              <a:rPr lang="en-US" b="1" dirty="0"/>
              <a:t>Performance comparison</a:t>
            </a:r>
          </a:p>
          <a:p>
            <a:pPr marL="522864" lvl="1" indent="-342900">
              <a:buFont typeface="Wingdings" panose="05000000000000000000" pitchFamily="2" charset="2"/>
              <a:buChar char="n"/>
            </a:pPr>
            <a:r>
              <a:rPr lang="en-US" dirty="0"/>
              <a:t>Redis only uses </a:t>
            </a:r>
            <a:r>
              <a:rPr lang="en-US" b="1" dirty="0"/>
              <a:t>single cores</a:t>
            </a:r>
            <a:r>
              <a:rPr lang="en-US" dirty="0"/>
              <a:t> while Memcached utilizes </a:t>
            </a:r>
            <a:r>
              <a:rPr lang="en-US" b="1" dirty="0"/>
              <a:t>multiple cores</a:t>
            </a:r>
            <a:r>
              <a:rPr lang="en-US" dirty="0"/>
              <a:t>.</a:t>
            </a:r>
          </a:p>
          <a:p>
            <a:pPr marL="522864" lvl="1" indent="-342900">
              <a:buFont typeface="Wingdings" panose="05000000000000000000" pitchFamily="2" charset="2"/>
              <a:buChar char="n"/>
            </a:pPr>
            <a:r>
              <a:rPr lang="en-US" dirty="0"/>
              <a:t>Redis boasts a higher performance than Memcached in small data storage when measured in terms of cores</a:t>
            </a:r>
          </a:p>
          <a:p>
            <a:pPr marL="522864" lvl="1" indent="-342900">
              <a:buFont typeface="Wingdings" panose="05000000000000000000" pitchFamily="2" charset="2"/>
              <a:buChar char="n"/>
            </a:pPr>
            <a:r>
              <a:rPr lang="en-US" dirty="0"/>
              <a:t>Memcached outperforms Redis for </a:t>
            </a:r>
            <a:r>
              <a:rPr lang="en-US" b="1" dirty="0"/>
              <a:t>storing data of 100K or above</a:t>
            </a:r>
            <a:r>
              <a:rPr lang="en-US" dirty="0"/>
              <a:t>,</a:t>
            </a:r>
          </a:p>
          <a:p>
            <a:pPr marL="522864" lvl="1" indent="-342900">
              <a:buFont typeface="Wingdings" panose="05000000000000000000" pitchFamily="2" charset="2"/>
              <a:buChar char="n"/>
            </a:pPr>
            <a:r>
              <a:rPr lang="en-US" altLang="zh-CN" dirty="0"/>
              <a:t>Although Redis has also made some optimizations for storing big data, it is still inferior to Memcached.</a:t>
            </a:r>
            <a:endParaRPr lang="en-US" dirty="0"/>
          </a:p>
          <a:p>
            <a:pPr lvl="1" indent="0">
              <a:buNone/>
            </a:pPr>
            <a:endParaRPr lang="en-US" dirty="0"/>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The Feature Comparison</a:t>
            </a:r>
            <a:endParaRPr lang="en-US" b="0" dirty="0"/>
          </a:p>
        </p:txBody>
      </p:sp>
    </p:spTree>
    <p:extLst>
      <p:ext uri="{BB962C8B-B14F-4D97-AF65-F5344CB8AC3E}">
        <p14:creationId xmlns:p14="http://schemas.microsoft.com/office/powerpoint/2010/main" val="327047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1403AF-9C92-4E80-82AE-4E5EABCF82FA}"/>
              </a:ext>
            </a:extLst>
          </p:cNvPr>
          <p:cNvPicPr>
            <a:picLocks noChangeAspect="1"/>
          </p:cNvPicPr>
          <p:nvPr/>
        </p:nvPicPr>
        <p:blipFill>
          <a:blip r:embed="rId2"/>
          <a:stretch>
            <a:fillRect/>
          </a:stretch>
        </p:blipFill>
        <p:spPr>
          <a:xfrm>
            <a:off x="5662863" y="815217"/>
            <a:ext cx="6532312" cy="3252413"/>
          </a:xfrm>
          <a:prstGeom prst="rect">
            <a:avLst/>
          </a:prstGeom>
        </p:spPr>
      </p:pic>
      <p:sp>
        <p:nvSpPr>
          <p:cNvPr id="11" name="Text Placeholder"/>
          <p:cNvSpPr>
            <a:spLocks noGrp="1"/>
          </p:cNvSpPr>
          <p:nvPr>
            <p:ph type="body" sz="quarter" idx="10"/>
          </p:nvPr>
        </p:nvSpPr>
        <p:spPr bwMode="gray">
          <a:xfrm>
            <a:off x="449440" y="1901354"/>
            <a:ext cx="5593587" cy="2021558"/>
          </a:xfrm>
        </p:spPr>
        <p:txBody>
          <a:bodyPr>
            <a:normAutofit/>
          </a:bodyPr>
          <a:lstStyle/>
          <a:p>
            <a:pPr marL="342900" indent="-342900">
              <a:buFont typeface="Wingdings" panose="05000000000000000000" pitchFamily="2" charset="2"/>
              <a:buChar char="n"/>
            </a:pPr>
            <a:r>
              <a:rPr lang="en-US" sz="1800" dirty="0"/>
              <a:t>only supports simple key-value structure(Memcached)</a:t>
            </a:r>
          </a:p>
          <a:p>
            <a:pPr marL="342900" indent="-342900">
              <a:buFont typeface="Wingdings" panose="05000000000000000000" pitchFamily="2" charset="2"/>
              <a:buChar char="n"/>
            </a:pPr>
            <a:r>
              <a:rPr lang="en-US" sz="1800" dirty="0"/>
              <a:t>five different data Types(Redis)</a:t>
            </a:r>
          </a:p>
          <a:p>
            <a:pPr marL="342900" indent="-342900">
              <a:buFont typeface="Wingdings" panose="05000000000000000000" pitchFamily="2" charset="2"/>
              <a:buChar char="n"/>
            </a:pPr>
            <a:r>
              <a:rPr lang="en-US" sz="1800" dirty="0"/>
              <a:t>Redis uses a Redis Object internally to represent all keys and values.</a:t>
            </a:r>
          </a:p>
          <a:p>
            <a:endParaRPr lang="en-US" dirty="0"/>
          </a:p>
          <a:p>
            <a:pPr lvl="1" indent="0">
              <a:buNone/>
            </a:pPr>
            <a:endParaRPr lang="en-US" dirty="0"/>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Different Data Types Supported</a:t>
            </a:r>
            <a:endParaRPr lang="en-US" b="0" dirty="0"/>
          </a:p>
        </p:txBody>
      </p:sp>
      <p:sp>
        <p:nvSpPr>
          <p:cNvPr id="5" name="文本框 4">
            <a:extLst>
              <a:ext uri="{FF2B5EF4-FFF2-40B4-BE49-F238E27FC236}">
                <a16:creationId xmlns:a16="http://schemas.microsoft.com/office/drawing/2014/main" id="{B84D7C53-E3F8-4138-A8AE-10BA2D2289D0}"/>
              </a:ext>
            </a:extLst>
          </p:cNvPr>
          <p:cNvSpPr txBox="1"/>
          <p:nvPr/>
        </p:nvSpPr>
        <p:spPr>
          <a:xfrm>
            <a:off x="676943" y="4250423"/>
            <a:ext cx="10732169" cy="20774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dirty="0"/>
              <a:t>The type represents the </a:t>
            </a:r>
            <a:r>
              <a:rPr lang="en-US" altLang="zh-CN" sz="1800" b="1" dirty="0"/>
              <a:t>data type of a value object</a:t>
            </a:r>
            <a:r>
              <a:rPr lang="en-US" altLang="zh-CN" sz="1800" dirty="0"/>
              <a:t>. </a:t>
            </a:r>
          </a:p>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dirty="0"/>
              <a:t>The encoding indicates the </a:t>
            </a:r>
            <a:r>
              <a:rPr lang="en-US" altLang="zh-CN" sz="1800" b="1" dirty="0"/>
              <a:t>storage method </a:t>
            </a:r>
            <a:r>
              <a:rPr lang="en-US" altLang="zh-CN" sz="1800" dirty="0"/>
              <a:t>of different data types in the Redis</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dirty="0"/>
              <a:t>Redis stores and represents the associated string as a value type. Of course, the premise is that it is possible to represent the string by a value, such as strings of “123″ and “456”.</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dirty="0"/>
              <a:t> Only upon enabling the Redis virtual memory feature will it allocate the </a:t>
            </a:r>
            <a:r>
              <a:rPr lang="en-US" altLang="zh-CN" sz="1800" dirty="0" err="1"/>
              <a:t>vm</a:t>
            </a:r>
            <a:r>
              <a:rPr lang="en-US" altLang="zh-CN" sz="1800" dirty="0"/>
              <a:t> fields with memory. This feature is off by default. </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9754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1403AF-9C92-4E80-82AE-4E5EABCF82FA}"/>
              </a:ext>
            </a:extLst>
          </p:cNvPr>
          <p:cNvPicPr>
            <a:picLocks noChangeAspect="1"/>
          </p:cNvPicPr>
          <p:nvPr/>
        </p:nvPicPr>
        <p:blipFill>
          <a:blip r:embed="rId2"/>
          <a:stretch>
            <a:fillRect/>
          </a:stretch>
        </p:blipFill>
        <p:spPr>
          <a:xfrm>
            <a:off x="5662863" y="595409"/>
            <a:ext cx="6532312" cy="3252413"/>
          </a:xfrm>
          <a:prstGeom prst="rect">
            <a:avLst/>
          </a:prstGeom>
        </p:spPr>
      </p:pic>
      <p:sp>
        <p:nvSpPr>
          <p:cNvPr id="11" name="Text Placeholder"/>
          <p:cNvSpPr>
            <a:spLocks noGrp="1"/>
          </p:cNvSpPr>
          <p:nvPr>
            <p:ph type="body" sz="quarter" idx="10"/>
          </p:nvPr>
        </p:nvSpPr>
        <p:spPr bwMode="gray">
          <a:xfrm>
            <a:off x="501650" y="1619250"/>
            <a:ext cx="5593587" cy="4323601"/>
          </a:xfrm>
        </p:spPr>
        <p:txBody>
          <a:bodyPr>
            <a:normAutofit lnSpcReduction="10000"/>
          </a:bodyPr>
          <a:lstStyle/>
          <a:p>
            <a:pPr marL="342900" indent="-342900">
              <a:buFont typeface="Wingdings" panose="05000000000000000000" pitchFamily="2" charset="2"/>
              <a:buChar char="l"/>
            </a:pPr>
            <a:r>
              <a:rPr lang="en-US" dirty="0"/>
              <a:t>String: </a:t>
            </a:r>
          </a:p>
          <a:p>
            <a:pPr marL="522864" lvl="1" indent="-342900">
              <a:buFont typeface="Wingdings" panose="05000000000000000000" pitchFamily="2" charset="2"/>
              <a:buChar char="l"/>
            </a:pPr>
            <a:r>
              <a:rPr lang="en-US" altLang="zh-CN" dirty="0"/>
              <a:t>When called for the INCR or DECR operations, the system will convert it to the value type for computation. At this time, the </a:t>
            </a:r>
            <a:r>
              <a:rPr lang="en-US" altLang="zh-CN" dirty="0" err="1"/>
              <a:t>redisObject’s</a:t>
            </a:r>
            <a:r>
              <a:rPr lang="en-US" altLang="zh-CN" dirty="0"/>
              <a:t> encoding field is </a:t>
            </a:r>
            <a:r>
              <a:rPr lang="en-US" altLang="zh-CN" b="1" dirty="0"/>
              <a:t>int</a:t>
            </a:r>
            <a:r>
              <a:rPr lang="en-US" altLang="zh-CN" dirty="0"/>
              <a:t>.</a:t>
            </a:r>
          </a:p>
          <a:p>
            <a:pPr marL="342900" indent="-342900">
              <a:buFont typeface="Wingdings" panose="05000000000000000000" pitchFamily="2" charset="2"/>
              <a:buChar char="l"/>
            </a:pPr>
            <a:r>
              <a:rPr lang="en-US" altLang="zh-CN" dirty="0"/>
              <a:t>Hash:	</a:t>
            </a:r>
          </a:p>
          <a:p>
            <a:pPr marL="522864" lvl="1" indent="-342900">
              <a:buFont typeface="Wingdings" panose="05000000000000000000" pitchFamily="2" charset="2"/>
              <a:buChar char="l"/>
            </a:pPr>
            <a:r>
              <a:rPr lang="en-US" altLang="zh-CN" dirty="0"/>
              <a:t>when there are only a few members in the HashMap, Redis opts for </a:t>
            </a:r>
            <a:r>
              <a:rPr lang="en-US" altLang="zh-CN" b="1" dirty="0"/>
              <a:t>one-dimensional arrays </a:t>
            </a:r>
            <a:r>
              <a:rPr lang="en-US" altLang="zh-CN" dirty="0"/>
              <a:t>for compact storage to save memory, instead of the HashMap structure. At this time, the encoding of the corresponding value </a:t>
            </a:r>
            <a:r>
              <a:rPr lang="en-US" altLang="zh-CN" dirty="0" err="1"/>
              <a:t>redisObject</a:t>
            </a:r>
            <a:r>
              <a:rPr lang="en-US" altLang="zh-CN" dirty="0"/>
              <a:t> is </a:t>
            </a:r>
            <a:r>
              <a:rPr lang="en-US" altLang="zh-CN" b="1" dirty="0" err="1"/>
              <a:t>zipmap</a:t>
            </a:r>
            <a:r>
              <a:rPr lang="en-US" altLang="zh-CN" dirty="0"/>
              <a:t>. </a:t>
            </a:r>
          </a:p>
          <a:p>
            <a:pPr marL="522864" lvl="1" indent="-342900">
              <a:buFont typeface="Wingdings" panose="05000000000000000000" pitchFamily="2" charset="2"/>
              <a:buChar char="l"/>
            </a:pPr>
            <a:r>
              <a:rPr lang="en-US" altLang="zh-CN" dirty="0"/>
              <a:t>When the number of members increases, Redis will convert them into the HashMap and the encoding at this time will be </a:t>
            </a:r>
            <a:r>
              <a:rPr lang="en-US" altLang="zh-CN" b="1" dirty="0"/>
              <a:t>ht</a:t>
            </a:r>
            <a:r>
              <a:rPr lang="en-US" altLang="zh-CN" dirty="0"/>
              <a:t>.</a:t>
            </a:r>
          </a:p>
          <a:p>
            <a:pPr marL="522864" lvl="1" indent="-342900">
              <a:buFont typeface="Wingdings" panose="05000000000000000000" pitchFamily="2" charset="2"/>
              <a:buChar char="l"/>
            </a:pPr>
            <a:endParaRPr lang="en-US" dirty="0"/>
          </a:p>
          <a:p>
            <a:pPr lvl="1" indent="0">
              <a:buNone/>
            </a:pPr>
            <a:endParaRPr lang="en-US" dirty="0"/>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Different Data Types Supported(Take String and Hash as Examples)</a:t>
            </a:r>
            <a:endParaRPr lang="en-US" b="0" dirty="0"/>
          </a:p>
        </p:txBody>
      </p:sp>
      <p:pic>
        <p:nvPicPr>
          <p:cNvPr id="3" name="图片 2">
            <a:extLst>
              <a:ext uri="{FF2B5EF4-FFF2-40B4-BE49-F238E27FC236}">
                <a16:creationId xmlns:a16="http://schemas.microsoft.com/office/drawing/2014/main" id="{99160903-E3C3-4827-9506-0F75023DE4CB}"/>
              </a:ext>
            </a:extLst>
          </p:cNvPr>
          <p:cNvPicPr>
            <a:picLocks noChangeAspect="1"/>
          </p:cNvPicPr>
          <p:nvPr/>
        </p:nvPicPr>
        <p:blipFill>
          <a:blip r:embed="rId3"/>
          <a:stretch>
            <a:fillRect/>
          </a:stretch>
        </p:blipFill>
        <p:spPr>
          <a:xfrm>
            <a:off x="6448796" y="3939231"/>
            <a:ext cx="4397121" cy="2225233"/>
          </a:xfrm>
          <a:prstGeom prst="rect">
            <a:avLst/>
          </a:prstGeom>
        </p:spPr>
      </p:pic>
    </p:spTree>
    <p:extLst>
      <p:ext uri="{BB962C8B-B14F-4D97-AF65-F5344CB8AC3E}">
        <p14:creationId xmlns:p14="http://schemas.microsoft.com/office/powerpoint/2010/main" val="183549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r>
              <a:rPr lang="en-US" dirty="0"/>
              <a:t>What’s Redis?</a:t>
            </a:r>
          </a:p>
          <a:p>
            <a:pPr lvl="1"/>
            <a:r>
              <a:rPr lang="en-US" dirty="0"/>
              <a:t>Overview of Redis</a:t>
            </a:r>
          </a:p>
          <a:p>
            <a:pPr lvl="1"/>
            <a:r>
              <a:rPr lang="en-US" dirty="0"/>
              <a:t>Redis’s use cases and key features</a:t>
            </a:r>
          </a:p>
          <a:p>
            <a:r>
              <a:rPr lang="en-US" dirty="0"/>
              <a:t>How Does the Redis Work?</a:t>
            </a:r>
          </a:p>
          <a:p>
            <a:pPr lvl="1"/>
            <a:r>
              <a:rPr lang="en-US" dirty="0"/>
              <a:t>Redis’s Architecture</a:t>
            </a:r>
          </a:p>
          <a:p>
            <a:pPr lvl="1"/>
            <a:r>
              <a:rPr lang="en-US" dirty="0"/>
              <a:t>Persistence and Replication of Redis</a:t>
            </a:r>
          </a:p>
          <a:p>
            <a:pPr lvl="1"/>
            <a:r>
              <a:rPr lang="en-US" dirty="0"/>
              <a:t>Clustering in Redis</a:t>
            </a:r>
          </a:p>
          <a:p>
            <a:r>
              <a:rPr lang="en-US" dirty="0"/>
              <a:t>In-Memory Data Storage System</a:t>
            </a:r>
          </a:p>
          <a:p>
            <a:pPr lvl="1"/>
            <a:r>
              <a:rPr lang="en-US" dirty="0"/>
              <a:t>Redis VS Memcached</a:t>
            </a:r>
          </a:p>
          <a:p>
            <a:r>
              <a:rPr lang="en-US" dirty="0"/>
              <a:t>Reference</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3999" y="1620000"/>
            <a:ext cx="6767239" cy="4716000"/>
          </a:xfrm>
        </p:spPr>
        <p:txBody>
          <a:bodyPr>
            <a:normAutofit/>
          </a:bodyPr>
          <a:lstStyle/>
          <a:p>
            <a:pPr lvl="0"/>
            <a:r>
              <a:rPr lang="en-US" altLang="zh-CN" dirty="0"/>
              <a:t>In order to improve the memory management efficiency, memory management solutions will not use the malloc/free calls directly. </a:t>
            </a:r>
          </a:p>
          <a:p>
            <a:pPr marL="342900" lvl="0" indent="-342900">
              <a:buFont typeface="Wingdings" panose="05000000000000000000" pitchFamily="2" charset="2"/>
              <a:buChar char="l"/>
            </a:pPr>
            <a:r>
              <a:rPr lang="en-US" dirty="0"/>
              <a:t>Memcached: Slab Allocation mechanism</a:t>
            </a:r>
          </a:p>
          <a:p>
            <a:pPr marL="522864" lvl="1" indent="-342900">
              <a:buFont typeface="Wingdings" panose="05000000000000000000" pitchFamily="2" charset="2"/>
              <a:buChar char="l"/>
            </a:pPr>
            <a:r>
              <a:rPr lang="en-US" dirty="0"/>
              <a:t>Mainly philosophy: segment the allocated memory into chunks of specific length to reduce the fragmentation</a:t>
            </a:r>
          </a:p>
          <a:p>
            <a:pPr marL="342900" lvl="0" indent="-342900">
              <a:buFont typeface="Wingdings" panose="05000000000000000000" pitchFamily="2" charset="2"/>
              <a:buChar char="l"/>
            </a:pPr>
            <a:endParaRPr lang="en-US" dirty="0"/>
          </a:p>
          <a:p>
            <a:pPr marL="342900" lvl="0" indent="-342900">
              <a:buFont typeface="Wingdings" panose="05000000000000000000" pitchFamily="2" charset="2"/>
              <a:buChar char="l"/>
            </a:pPr>
            <a:endParaRPr lang="en-US" dirty="0"/>
          </a:p>
          <a:p>
            <a:pPr lvl="0"/>
            <a:endParaRPr lang="en-US" dirty="0"/>
          </a:p>
          <a:p>
            <a:pPr marL="342900" lvl="0" indent="-342900">
              <a:buFont typeface="Wingdings" panose="05000000000000000000" pitchFamily="2" charset="2"/>
              <a:buChar char="l"/>
            </a:pPr>
            <a:r>
              <a:rPr lang="en-US" dirty="0"/>
              <a:t>Redis: </a:t>
            </a:r>
            <a:r>
              <a:rPr lang="en-US" dirty="0" err="1"/>
              <a:t>zmalloc.h</a:t>
            </a:r>
            <a:r>
              <a:rPr lang="en-US" dirty="0"/>
              <a:t> and </a:t>
            </a:r>
            <a:r>
              <a:rPr lang="en-US" dirty="0" err="1"/>
              <a:t>zmalloc.c</a:t>
            </a:r>
            <a:r>
              <a:rPr lang="en-US" dirty="0"/>
              <a:t> instead of malloc/free</a:t>
            </a:r>
          </a:p>
          <a:p>
            <a:pPr lvl="0"/>
            <a:endParaRPr lang="en-US" dirty="0"/>
          </a:p>
          <a:p>
            <a:pPr marL="342900" lvl="0" indent="-342900">
              <a:buFontTx/>
              <a:buChar char="-"/>
            </a:pPr>
            <a:endParaRPr lang="en-US" dirty="0"/>
          </a:p>
        </p:txBody>
      </p:sp>
      <p:sp>
        <p:nvSpPr>
          <p:cNvPr id="2" name="Title"/>
          <p:cNvSpPr>
            <a:spLocks noGrp="1"/>
          </p:cNvSpPr>
          <p:nvPr>
            <p:ph type="title"/>
          </p:nvPr>
        </p:nvSpPr>
        <p:spPr bwMode="gray"/>
        <p:txBody>
          <a:bodyPr/>
          <a:lstStyle/>
          <a:p>
            <a:r>
              <a:rPr lang="en-US" dirty="0"/>
              <a:t>Two different memory management mechanisms</a:t>
            </a:r>
          </a:p>
        </p:txBody>
      </p:sp>
      <p:pic>
        <p:nvPicPr>
          <p:cNvPr id="3" name="图片 2">
            <a:extLst>
              <a:ext uri="{FF2B5EF4-FFF2-40B4-BE49-F238E27FC236}">
                <a16:creationId xmlns:a16="http://schemas.microsoft.com/office/drawing/2014/main" id="{B6C17C29-A095-4D0B-8C83-A6B05F447260}"/>
              </a:ext>
            </a:extLst>
          </p:cNvPr>
          <p:cNvPicPr>
            <a:picLocks noChangeAspect="1"/>
          </p:cNvPicPr>
          <p:nvPr/>
        </p:nvPicPr>
        <p:blipFill>
          <a:blip r:embed="rId2"/>
          <a:stretch>
            <a:fillRect/>
          </a:stretch>
        </p:blipFill>
        <p:spPr>
          <a:xfrm>
            <a:off x="7492910" y="873332"/>
            <a:ext cx="4614341" cy="3421204"/>
          </a:xfrm>
          <a:prstGeom prst="rect">
            <a:avLst/>
          </a:prstGeom>
        </p:spPr>
      </p:pic>
      <p:sp>
        <p:nvSpPr>
          <p:cNvPr id="5" name="矩形 4">
            <a:extLst>
              <a:ext uri="{FF2B5EF4-FFF2-40B4-BE49-F238E27FC236}">
                <a16:creationId xmlns:a16="http://schemas.microsoft.com/office/drawing/2014/main" id="{8FCCCA68-5947-486A-B4E2-787F0802F282}"/>
              </a:ext>
            </a:extLst>
          </p:cNvPr>
          <p:cNvSpPr/>
          <p:nvPr/>
        </p:nvSpPr>
        <p:spPr>
          <a:xfrm>
            <a:off x="87924" y="3730345"/>
            <a:ext cx="11603252" cy="1461939"/>
          </a:xfrm>
          <a:prstGeom prst="rect">
            <a:avLst/>
          </a:prstGeom>
        </p:spPr>
        <p:txBody>
          <a:bodyPr wrap="square">
            <a:spAutoFit/>
          </a:bodyPr>
          <a:lstStyle/>
          <a:p>
            <a:pPr marL="813110" lvl="1" indent="-285750" defTabSz="1088558" fontAlgn="base">
              <a:spcBef>
                <a:spcPts val="600"/>
              </a:spcBef>
              <a:buClr>
                <a:schemeClr val="accent1"/>
              </a:buClr>
              <a:buFont typeface="Wingdings" panose="05000000000000000000" pitchFamily="2" charset="2"/>
              <a:buChar char="l"/>
            </a:pPr>
            <a:r>
              <a:rPr lang="en-US" altLang="zh-CN" sz="1800" dirty="0"/>
              <a:t>When Memcached receives the data sent from the client</a:t>
            </a:r>
          </a:p>
          <a:p>
            <a:pPr marL="1357498" lvl="2" indent="-285750" defTabSz="1088558" fontAlgn="base">
              <a:spcBef>
                <a:spcPts val="600"/>
              </a:spcBef>
              <a:buClr>
                <a:schemeClr val="accent1"/>
              </a:buClr>
              <a:buFont typeface="Wingdings" panose="05000000000000000000" pitchFamily="2" charset="2"/>
              <a:buChar char="l"/>
            </a:pPr>
            <a:r>
              <a:rPr lang="en-US" altLang="zh-CN" sz="1400" dirty="0"/>
              <a:t>it will first select the most appropriate Slab Class according to the data size</a:t>
            </a:r>
          </a:p>
          <a:p>
            <a:pPr marL="1357498" lvl="2" indent="-285750" defTabSz="1088558" fontAlgn="base">
              <a:spcBef>
                <a:spcPts val="600"/>
              </a:spcBef>
              <a:buClr>
                <a:schemeClr val="accent1"/>
              </a:buClr>
              <a:buFont typeface="Wingdings" panose="05000000000000000000" pitchFamily="2" charset="2"/>
              <a:buChar char="l"/>
            </a:pPr>
            <a:r>
              <a:rPr lang="en-US" altLang="zh-CN" sz="1400" dirty="0"/>
              <a:t>query the idle chunk list containing the Slab Class in the Memcached to locate a chunk for storing the data.</a:t>
            </a:r>
          </a:p>
          <a:p>
            <a:pPr marL="1357498" lvl="2" indent="-285750" defTabSz="1088558" fontAlgn="base">
              <a:spcBef>
                <a:spcPts val="600"/>
              </a:spcBef>
              <a:buClr>
                <a:schemeClr val="accent1"/>
              </a:buClr>
              <a:buFont typeface="Wingdings" panose="05000000000000000000" pitchFamily="2" charset="2"/>
              <a:buChar char="l"/>
            </a:pPr>
            <a:r>
              <a:rPr lang="en-US" altLang="zh-CN" sz="1400" dirty="0"/>
              <a:t> When a piece of data expires or is obsolete, and therefore discarded, it is possible to recycle the chunk originally occupied by the record and restore it to the idle list.</a:t>
            </a:r>
            <a:endParaRPr lang="zh-CN" altLang="en-US" sz="1400" dirty="0"/>
          </a:p>
        </p:txBody>
      </p:sp>
    </p:spTree>
    <p:extLst>
      <p:ext uri="{BB962C8B-B14F-4D97-AF65-F5344CB8AC3E}">
        <p14:creationId xmlns:p14="http://schemas.microsoft.com/office/powerpoint/2010/main" val="1087767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Reference</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85508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Reference</a:t>
            </a:r>
          </a:p>
        </p:txBody>
      </p:sp>
      <p:sp>
        <p:nvSpPr>
          <p:cNvPr id="2" name="文本框 1">
            <a:extLst>
              <a:ext uri="{FF2B5EF4-FFF2-40B4-BE49-F238E27FC236}">
                <a16:creationId xmlns:a16="http://schemas.microsoft.com/office/drawing/2014/main" id="{B08CF93C-6FF0-472E-B321-7F30BF69BB67}"/>
              </a:ext>
            </a:extLst>
          </p:cNvPr>
          <p:cNvSpPr txBox="1"/>
          <p:nvPr/>
        </p:nvSpPr>
        <p:spPr>
          <a:xfrm>
            <a:off x="1179634" y="1740821"/>
            <a:ext cx="9908931"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2"/>
              </a:rPr>
              <a:t>Redis’s Documentation</a:t>
            </a:r>
            <a:r>
              <a:rPr lang="en-US" altLang="zh-CN" sz="1800" kern="0" dirty="0">
                <a:ea typeface="Arial Unicode MS" pitchFamily="34" charset="-128"/>
                <a:cs typeface="Arial Unicode MS" pitchFamily="34" charset="-128"/>
              </a:rPr>
              <a:t> which is about Redis(open source)</a:t>
            </a:r>
            <a:endParaRPr lang="en-US" altLang="zh-CN" sz="1800" dirty="0">
              <a:hlinkClick r:id="rId3"/>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3"/>
              </a:rPr>
              <a:t>Redislabs-Home of Redis</a:t>
            </a:r>
            <a:r>
              <a:rPr lang="en-US" altLang="zh-CN" sz="1800" dirty="0"/>
              <a:t> which is about Redis Enterprise Software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4"/>
              </a:rPr>
              <a:t>Overview of Redis in Amazon</a:t>
            </a:r>
            <a:endParaRPr lang="en-US" altLang="zh-CN" sz="1800" dirty="0"/>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5"/>
              </a:rPr>
              <a:t>Overview Of Redis Architecture</a:t>
            </a:r>
            <a:r>
              <a:rPr lang="en-US" altLang="zh-CN" sz="1800" dirty="0"/>
              <a:t> which is about Redis’s Architecture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6"/>
              </a:rPr>
              <a:t>Redis vs. Memcached: In-Memory Data Storage Systems</a:t>
            </a:r>
            <a:endParaRPr lang="en-US" altLang="zh-CN" sz="1800" dirty="0"/>
          </a:p>
        </p:txBody>
      </p:sp>
    </p:spTree>
    <p:extLst>
      <p:ext uri="{BB962C8B-B14F-4D97-AF65-F5344CB8AC3E}">
        <p14:creationId xmlns:p14="http://schemas.microsoft.com/office/powerpoint/2010/main" val="360274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altLang="zh-CN" b="1" dirty="0"/>
              <a:t>Keith Wang</a:t>
            </a:r>
            <a:endParaRPr lang="en-US" b="1" dirty="0"/>
          </a:p>
          <a:p>
            <a:pPr lvl="1"/>
            <a:r>
              <a:rPr lang="en-US" dirty="0"/>
              <a:t>Intern</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3738776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What’s </a:t>
            </a:r>
            <a:r>
              <a:rPr lang="en-US" dirty="0">
                <a:solidFill>
                  <a:schemeClr val="accent1"/>
                </a:solidFill>
              </a:rPr>
              <a:t>Redis?</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82526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3238" y="503238"/>
            <a:ext cx="11186476" cy="369332"/>
          </a:xfrm>
        </p:spPr>
        <p:txBody>
          <a:bodyPr/>
          <a:lstStyle/>
          <a:p>
            <a:r>
              <a:rPr lang="en-US" dirty="0"/>
              <a:t>Redis’s Quick Overview</a:t>
            </a:r>
          </a:p>
        </p:txBody>
      </p:sp>
      <p:sp>
        <p:nvSpPr>
          <p:cNvPr id="5" name="Text Placeholder">
            <a:extLst>
              <a:ext uri="{FF2B5EF4-FFF2-40B4-BE49-F238E27FC236}">
                <a16:creationId xmlns:a16="http://schemas.microsoft.com/office/drawing/2014/main" id="{C5CF9BC8-BFF1-4F7D-A299-BDECD932FE82}"/>
              </a:ext>
            </a:extLst>
          </p:cNvPr>
          <p:cNvSpPr txBox="1">
            <a:spLocks/>
          </p:cNvSpPr>
          <p:nvPr/>
        </p:nvSpPr>
        <p:spPr bwMode="gray">
          <a:xfrm>
            <a:off x="503238" y="1263190"/>
            <a:ext cx="5594349" cy="191412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Bef>
                <a:spcPct val="50000"/>
              </a:spcBef>
              <a:spcAft>
                <a:spcPct val="0"/>
              </a:spcAft>
              <a:buClr>
                <a:srgbClr val="F0AB00"/>
              </a:buClr>
            </a:pPr>
            <a:r>
              <a:rPr lang="en-US" altLang="zh-CN" b="1" kern="0" dirty="0">
                <a:ea typeface="Arial Unicode MS" pitchFamily="34" charset="-128"/>
                <a:cs typeface="Arial Unicode MS" pitchFamily="34" charset="-128"/>
              </a:rPr>
              <a:t>Introduction</a:t>
            </a:r>
          </a:p>
          <a:p>
            <a:pPr fontAlgn="base">
              <a:spcBef>
                <a:spcPct val="50000"/>
              </a:spcBef>
              <a:spcAft>
                <a:spcPct val="0"/>
              </a:spcAft>
              <a:buClr>
                <a:srgbClr val="F0AB00"/>
              </a:buClr>
            </a:pPr>
            <a:r>
              <a:rPr lang="en-US" altLang="zh-CN" sz="1800" kern="0" dirty="0">
                <a:ea typeface="Arial Unicode MS" pitchFamily="34" charset="-128"/>
                <a:cs typeface="Arial Unicode MS" pitchFamily="34" charset="-128"/>
              </a:rPr>
              <a:t>Redis, which stands for </a:t>
            </a:r>
            <a:r>
              <a:rPr lang="en-US" altLang="zh-CN" sz="1800" b="1" kern="0" dirty="0">
                <a:ea typeface="Arial Unicode MS" pitchFamily="34" charset="-128"/>
                <a:cs typeface="Arial Unicode MS" pitchFamily="34" charset="-128"/>
              </a:rPr>
              <a:t>Re</a:t>
            </a:r>
            <a:r>
              <a:rPr lang="en-US" altLang="zh-CN" sz="1800" kern="0" dirty="0">
                <a:ea typeface="Arial Unicode MS" pitchFamily="34" charset="-128"/>
                <a:cs typeface="Arial Unicode MS" pitchFamily="34" charset="-128"/>
              </a:rPr>
              <a:t>mote </a:t>
            </a:r>
            <a:r>
              <a:rPr lang="en-US" altLang="zh-CN" sz="1800" b="1" kern="0" dirty="0">
                <a:ea typeface="Arial Unicode MS" pitchFamily="34" charset="-128"/>
                <a:cs typeface="Arial Unicode MS" pitchFamily="34" charset="-128"/>
              </a:rPr>
              <a:t>Di</a:t>
            </a:r>
            <a:r>
              <a:rPr lang="en-US" altLang="zh-CN" sz="1800" kern="0" dirty="0">
                <a:ea typeface="Arial Unicode MS" pitchFamily="34" charset="-128"/>
                <a:cs typeface="Arial Unicode MS" pitchFamily="34" charset="-128"/>
              </a:rPr>
              <a:t>ctionary </a:t>
            </a:r>
            <a:r>
              <a:rPr lang="en-US" altLang="zh-CN" sz="1800" b="1" kern="0" dirty="0">
                <a:ea typeface="Arial Unicode MS" pitchFamily="34" charset="-128"/>
                <a:cs typeface="Arial Unicode MS" pitchFamily="34" charset="-128"/>
              </a:rPr>
              <a:t>S</a:t>
            </a:r>
            <a:r>
              <a:rPr lang="en-US" altLang="zh-CN" sz="1800" kern="0" dirty="0">
                <a:ea typeface="Arial Unicode MS" pitchFamily="34" charset="-128"/>
                <a:cs typeface="Arial Unicode MS" pitchFamily="34" charset="-128"/>
              </a:rPr>
              <a:t>erver, is a fast, open-source, </a:t>
            </a:r>
            <a:r>
              <a:rPr lang="en-US" altLang="zh-CN" sz="1800" b="1" i="1" kern="0" dirty="0">
                <a:ea typeface="Arial Unicode MS" pitchFamily="34" charset="-128"/>
                <a:cs typeface="Arial Unicode MS" pitchFamily="34" charset="-128"/>
              </a:rPr>
              <a:t>in-memory key-value data store</a:t>
            </a:r>
            <a:r>
              <a:rPr lang="en-US" altLang="zh-CN" sz="1800" kern="0" dirty="0">
                <a:ea typeface="Arial Unicode MS" pitchFamily="34" charset="-128"/>
                <a:cs typeface="Arial Unicode MS" pitchFamily="34" charset="-128"/>
              </a:rPr>
              <a:t>. And </a:t>
            </a:r>
            <a:r>
              <a:rPr lang="en-US" altLang="zh-CN" sz="1800" dirty="0"/>
              <a:t>in Redis, key has to be a string but value can be a </a:t>
            </a:r>
            <a:r>
              <a:rPr lang="en-US" altLang="zh-CN" sz="1800" b="1" dirty="0"/>
              <a:t>string, list, set, sorted set or hash.</a:t>
            </a:r>
            <a:endParaRPr lang="en-US" altLang="zh-CN" dirty="0"/>
          </a:p>
          <a:p>
            <a:pPr fontAlgn="base">
              <a:spcBef>
                <a:spcPct val="50000"/>
              </a:spcBef>
              <a:spcAft>
                <a:spcPct val="0"/>
              </a:spcAft>
              <a:buClr>
                <a:srgbClr val="F0AB00"/>
              </a:buClr>
            </a:pPr>
            <a:endParaRPr lang="en-US" altLang="zh-CN" dirty="0"/>
          </a:p>
        </p:txBody>
      </p:sp>
      <p:sp>
        <p:nvSpPr>
          <p:cNvPr id="2" name="矩形 1">
            <a:extLst>
              <a:ext uri="{FF2B5EF4-FFF2-40B4-BE49-F238E27FC236}">
                <a16:creationId xmlns:a16="http://schemas.microsoft.com/office/drawing/2014/main" id="{7C21BD38-12FA-433D-A3E9-892BC9E94506}"/>
              </a:ext>
            </a:extLst>
          </p:cNvPr>
          <p:cNvSpPr/>
          <p:nvPr/>
        </p:nvSpPr>
        <p:spPr bwMode="gray">
          <a:xfrm>
            <a:off x="6729453" y="2091526"/>
            <a:ext cx="4465020" cy="1068575"/>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800" b="0" i="0" u="none" strike="noStrike" kern="0" cap="none" spc="0" normalizeH="0" baseline="0" noProof="0" dirty="0">
                <a:ln>
                  <a:noFill/>
                </a:ln>
                <a:effectLst/>
                <a:uLnTx/>
                <a:uFillTx/>
                <a:ea typeface="Arial Unicode MS" pitchFamily="34" charset="-128"/>
                <a:cs typeface="Arial Unicode MS" pitchFamily="34" charset="-128"/>
              </a:rPr>
              <a:t>Name=“SAP”</a:t>
            </a:r>
          </a:p>
          <a:p>
            <a:pPr marR="0" algn="ctr" defTabSz="914400" eaLnBrk="1" fontAlgn="base" latinLnBrk="0" hangingPunct="1">
              <a:lnSpc>
                <a:spcPct val="100000"/>
              </a:lnSpc>
              <a:spcBef>
                <a:spcPct val="50000"/>
              </a:spcBef>
              <a:spcAft>
                <a:spcPct val="0"/>
              </a:spcAft>
              <a:buClr>
                <a:srgbClr val="F0AB00"/>
              </a:buClr>
              <a:buSzPct val="80000"/>
              <a:tabLst/>
            </a:pPr>
            <a:r>
              <a:rPr lang="en-US" altLang="zh-CN" sz="1800" kern="0" dirty="0">
                <a:ea typeface="Arial Unicode MS" pitchFamily="34" charset="-128"/>
                <a:cs typeface="Arial Unicode MS" pitchFamily="34" charset="-128"/>
              </a:rPr>
              <a:t>Profession=[“web”, ”mobile”]</a:t>
            </a: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矩形 2">
            <a:extLst>
              <a:ext uri="{FF2B5EF4-FFF2-40B4-BE49-F238E27FC236}">
                <a16:creationId xmlns:a16="http://schemas.microsoft.com/office/drawing/2014/main" id="{5F951822-2869-4BB4-84A7-BDB9E27C833F}"/>
              </a:ext>
            </a:extLst>
          </p:cNvPr>
          <p:cNvSpPr/>
          <p:nvPr/>
        </p:nvSpPr>
        <p:spPr>
          <a:xfrm>
            <a:off x="6302375" y="1046779"/>
            <a:ext cx="5316970" cy="923330"/>
          </a:xfrm>
          <a:prstGeom prst="rect">
            <a:avLst/>
          </a:prstGeom>
        </p:spPr>
        <p:txBody>
          <a:bodyPr wrap="square">
            <a:spAutoFit/>
          </a:bodyPr>
          <a:lstStyle/>
          <a:p>
            <a:pPr fontAlgn="base">
              <a:spcBef>
                <a:spcPct val="50000"/>
              </a:spcBef>
              <a:spcAft>
                <a:spcPct val="0"/>
              </a:spcAft>
              <a:buClr>
                <a:srgbClr val="F0AB00"/>
              </a:buClr>
            </a:pPr>
            <a:r>
              <a:rPr lang="en-US" altLang="zh-CN" sz="1800" dirty="0"/>
              <a:t>These are some example of Redis Key-values pairs, Here Name and profession are keys, and we have their respective values on right:</a:t>
            </a:r>
          </a:p>
        </p:txBody>
      </p:sp>
      <p:sp>
        <p:nvSpPr>
          <p:cNvPr id="4" name="矩形 3">
            <a:extLst>
              <a:ext uri="{FF2B5EF4-FFF2-40B4-BE49-F238E27FC236}">
                <a16:creationId xmlns:a16="http://schemas.microsoft.com/office/drawing/2014/main" id="{8AE1E9CA-641D-4554-8B9D-D13EB58CE40D}"/>
              </a:ext>
            </a:extLst>
          </p:cNvPr>
          <p:cNvSpPr/>
          <p:nvPr/>
        </p:nvSpPr>
        <p:spPr>
          <a:xfrm>
            <a:off x="503238" y="3582700"/>
            <a:ext cx="5594349" cy="2754600"/>
          </a:xfrm>
          <a:prstGeom prst="rect">
            <a:avLst/>
          </a:prstGeom>
        </p:spPr>
        <p:txBody>
          <a:bodyPr wrap="square">
            <a:spAutoFit/>
          </a:bodyPr>
          <a:lstStyle/>
          <a:p>
            <a:pPr fontAlgn="base">
              <a:spcBef>
                <a:spcPct val="50000"/>
              </a:spcBef>
              <a:spcAft>
                <a:spcPct val="0"/>
              </a:spcAft>
              <a:buClr>
                <a:srgbClr val="F0AB00"/>
              </a:buClr>
            </a:pPr>
            <a:r>
              <a:rPr lang="en-US" altLang="zh-CN" sz="2000" b="1" kern="0" dirty="0">
                <a:ea typeface="Arial Unicode MS" pitchFamily="34" charset="-128"/>
                <a:cs typeface="Arial Unicode MS" pitchFamily="34" charset="-128"/>
              </a:rPr>
              <a:t>Some Commands In Redis(Not SQL)</a:t>
            </a:r>
          </a:p>
          <a:p>
            <a:pPr marL="342900" indent="-342900" fontAlgn="base">
              <a:spcBef>
                <a:spcPct val="50000"/>
              </a:spcBef>
              <a:spcAft>
                <a:spcPct val="0"/>
              </a:spcAft>
              <a:buClr>
                <a:srgbClr val="F0AB00"/>
              </a:buClr>
              <a:buAutoNum type="arabicPeriod"/>
            </a:pPr>
            <a:r>
              <a:rPr lang="en-US" altLang="zh-CN" sz="1800" kern="0" dirty="0">
                <a:ea typeface="Arial Unicode MS" pitchFamily="34" charset="-128"/>
                <a:cs typeface="Arial Unicode MS" pitchFamily="34" charset="-128"/>
              </a:rPr>
              <a:t>SET key value </a:t>
            </a:r>
            <a:r>
              <a:rPr lang="zh-CN" altLang="en-US" sz="1800" kern="0" dirty="0">
                <a:ea typeface="Arial Unicode MS" pitchFamily="34" charset="-128"/>
                <a:cs typeface="Arial Unicode MS" pitchFamily="34" charset="-128"/>
              </a:rPr>
              <a:t>：</a:t>
            </a:r>
            <a:endParaRPr lang="en-US" altLang="zh-CN" sz="18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FontTx/>
              <a:buAutoNum type="arabicPeriod"/>
            </a:pPr>
            <a:r>
              <a:rPr lang="en-US" altLang="zh-CN" sz="1800" kern="0" dirty="0">
                <a:ea typeface="Arial Unicode MS" pitchFamily="34" charset="-128"/>
                <a:cs typeface="Arial Unicode MS" pitchFamily="34" charset="-128"/>
              </a:rPr>
              <a:t>GET key : Get the value of a key</a:t>
            </a:r>
          </a:p>
          <a:p>
            <a:pPr marL="342900" indent="-342900" fontAlgn="base">
              <a:spcBef>
                <a:spcPct val="50000"/>
              </a:spcBef>
              <a:spcAft>
                <a:spcPct val="0"/>
              </a:spcAft>
              <a:buClr>
                <a:srgbClr val="F0AB00"/>
              </a:buClr>
              <a:buAutoNum type="arabicPeriod"/>
            </a:pPr>
            <a:r>
              <a:rPr lang="en-US" altLang="zh-CN" sz="1800" kern="0" dirty="0">
                <a:ea typeface="Arial Unicode MS" pitchFamily="34" charset="-128"/>
                <a:cs typeface="Arial Unicode MS" pitchFamily="34" charset="-128"/>
              </a:rPr>
              <a:t>LLEN key : Get the length of a list</a:t>
            </a:r>
          </a:p>
          <a:p>
            <a:pPr marL="342900" indent="-342900" fontAlgn="base">
              <a:spcBef>
                <a:spcPct val="50000"/>
              </a:spcBef>
              <a:spcAft>
                <a:spcPct val="0"/>
              </a:spcAft>
              <a:buClr>
                <a:srgbClr val="F0AB00"/>
              </a:buClr>
              <a:buAutoNum type="arabicPeriod"/>
            </a:pPr>
            <a:r>
              <a:rPr lang="en-US" altLang="zh-CN" sz="1800" kern="0" dirty="0">
                <a:ea typeface="Arial Unicode MS" pitchFamily="34" charset="-128"/>
                <a:cs typeface="Arial Unicode MS" pitchFamily="34" charset="-128"/>
              </a:rPr>
              <a:t>LPOP key : Remove and get the first element in a list</a:t>
            </a:r>
          </a:p>
          <a:p>
            <a:pPr fontAlgn="base">
              <a:spcBef>
                <a:spcPct val="50000"/>
              </a:spcBef>
              <a:spcAft>
                <a:spcPct val="0"/>
              </a:spcAft>
              <a:buClr>
                <a:srgbClr val="F0AB00"/>
              </a:buClr>
            </a:pPr>
            <a:r>
              <a:rPr lang="en-US" altLang="zh-CN" sz="1800" kern="0" dirty="0">
                <a:ea typeface="Arial Unicode MS" pitchFamily="34" charset="-128"/>
                <a:cs typeface="Arial Unicode MS" pitchFamily="34" charset="-128"/>
              </a:rPr>
              <a:t>     And so on.</a:t>
            </a:r>
          </a:p>
        </p:txBody>
      </p:sp>
      <p:pic>
        <p:nvPicPr>
          <p:cNvPr id="6" name="图片 5">
            <a:extLst>
              <a:ext uri="{FF2B5EF4-FFF2-40B4-BE49-F238E27FC236}">
                <a16:creationId xmlns:a16="http://schemas.microsoft.com/office/drawing/2014/main" id="{6D75D47B-2247-4E85-BC00-7C0DCCAFE1A3}"/>
              </a:ext>
            </a:extLst>
          </p:cNvPr>
          <p:cNvPicPr>
            <a:picLocks noChangeAspect="1"/>
          </p:cNvPicPr>
          <p:nvPr/>
        </p:nvPicPr>
        <p:blipFill>
          <a:blip r:embed="rId2"/>
          <a:stretch>
            <a:fillRect/>
          </a:stretch>
        </p:blipFill>
        <p:spPr>
          <a:xfrm>
            <a:off x="6302373" y="3723353"/>
            <a:ext cx="5316971" cy="2187318"/>
          </a:xfrm>
          <a:prstGeom prst="rect">
            <a:avLst/>
          </a:prstGeom>
        </p:spPr>
      </p:pic>
    </p:spTree>
    <p:extLst>
      <p:ext uri="{BB962C8B-B14F-4D97-AF65-F5344CB8AC3E}">
        <p14:creationId xmlns:p14="http://schemas.microsoft.com/office/powerpoint/2010/main" val="193921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1010926" y="1660590"/>
            <a:ext cx="10173321" cy="3536819"/>
          </a:xfrm>
        </p:spPr>
        <p:txBody>
          <a:bodyPr>
            <a:normAutofit/>
          </a:bodyPr>
          <a:lstStyle/>
          <a:p>
            <a:pPr lvl="0"/>
            <a:r>
              <a:rPr lang="en-US" dirty="0"/>
              <a:t>Use Cases</a:t>
            </a:r>
          </a:p>
          <a:p>
            <a:pPr lvl="1"/>
            <a:r>
              <a:rPr lang="en-US" altLang="zh-CN" b="1" dirty="0"/>
              <a:t>Mainly</a:t>
            </a:r>
            <a:r>
              <a:rPr lang="zh-CN" altLang="en-US" b="1" dirty="0"/>
              <a:t>：</a:t>
            </a:r>
            <a:r>
              <a:rPr lang="en-US" b="1" dirty="0"/>
              <a:t>Caching</a:t>
            </a:r>
          </a:p>
          <a:p>
            <a:pPr lvl="2"/>
            <a:r>
              <a:rPr lang="en-US" altLang="zh-CN" dirty="0"/>
              <a:t>Developers have turned to Redis when the volume of read and write operations exceed the capabilities of traditional databases. </a:t>
            </a:r>
          </a:p>
          <a:p>
            <a:pPr lvl="2"/>
            <a:r>
              <a:rPr lang="en-US" altLang="zh-CN" dirty="0"/>
              <a:t>With Redis’s capability to </a:t>
            </a:r>
            <a:r>
              <a:rPr lang="en-US" altLang="zh-CN" b="1" dirty="0"/>
              <a:t>easily persist the data to disk</a:t>
            </a:r>
            <a:r>
              <a:rPr lang="en-US" altLang="zh-CN" dirty="0"/>
              <a:t>, it is a superior alternative to the traditional </a:t>
            </a:r>
            <a:r>
              <a:rPr lang="en-US" altLang="zh-CN" b="1" dirty="0"/>
              <a:t>memcached</a:t>
            </a:r>
            <a:r>
              <a:rPr lang="en-US" altLang="zh-CN" dirty="0"/>
              <a:t> solution for caching.</a:t>
            </a:r>
          </a:p>
          <a:p>
            <a:pPr marL="179387" lvl="2" indent="0">
              <a:buNone/>
            </a:pPr>
            <a:endParaRPr lang="en-US" dirty="0"/>
          </a:p>
          <a:p>
            <a:pPr lvl="1"/>
            <a:r>
              <a:rPr lang="en-US" altLang="zh-CN" dirty="0"/>
              <a:t>Other</a:t>
            </a:r>
            <a:r>
              <a:rPr lang="zh-CN" altLang="en-US" dirty="0"/>
              <a:t>：</a:t>
            </a:r>
            <a:endParaRPr lang="en-US" dirty="0"/>
          </a:p>
          <a:p>
            <a:pPr lvl="2"/>
            <a:r>
              <a:rPr lang="en-US" dirty="0"/>
              <a:t>Publish and Subscribe</a:t>
            </a:r>
          </a:p>
          <a:p>
            <a:pPr lvl="2"/>
            <a:r>
              <a:rPr lang="en-US" dirty="0"/>
              <a:t>Queues</a:t>
            </a:r>
          </a:p>
          <a:p>
            <a:pPr lvl="2"/>
            <a:r>
              <a:rPr lang="en-US" dirty="0"/>
              <a:t>Counters</a:t>
            </a:r>
          </a:p>
        </p:txBody>
      </p:sp>
      <p:sp>
        <p:nvSpPr>
          <p:cNvPr id="4" name="Title"/>
          <p:cNvSpPr>
            <a:spLocks noGrp="1"/>
          </p:cNvSpPr>
          <p:nvPr>
            <p:ph type="title"/>
          </p:nvPr>
        </p:nvSpPr>
        <p:spPr bwMode="gray">
          <a:xfrm>
            <a:off x="504001" y="504000"/>
            <a:ext cx="11186476" cy="369332"/>
          </a:xfrm>
        </p:spPr>
        <p:txBody>
          <a:bodyPr/>
          <a:lstStyle/>
          <a:p>
            <a:r>
              <a:rPr lang="en-US" dirty="0"/>
              <a:t>Redis’s Common Use Cases</a:t>
            </a:r>
            <a:endParaRPr lang="en-US" b="0" dirty="0"/>
          </a:p>
        </p:txBody>
      </p:sp>
    </p:spTree>
    <p:extLst>
      <p:ext uri="{BB962C8B-B14F-4D97-AF65-F5344CB8AC3E}">
        <p14:creationId xmlns:p14="http://schemas.microsoft.com/office/powerpoint/2010/main" val="342674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3238" y="503238"/>
            <a:ext cx="11186476" cy="369332"/>
          </a:xfrm>
        </p:spPr>
        <p:txBody>
          <a:bodyPr/>
          <a:lstStyle/>
          <a:p>
            <a:r>
              <a:rPr lang="en-US" dirty="0"/>
              <a:t>Redis’s Key Features</a:t>
            </a:r>
          </a:p>
        </p:txBody>
      </p:sp>
      <p:sp>
        <p:nvSpPr>
          <p:cNvPr id="5" name="Text Placeholder">
            <a:extLst>
              <a:ext uri="{FF2B5EF4-FFF2-40B4-BE49-F238E27FC236}">
                <a16:creationId xmlns:a16="http://schemas.microsoft.com/office/drawing/2014/main" id="{C5CF9BC8-BFF1-4F7D-A299-BDECD932FE82}"/>
              </a:ext>
            </a:extLst>
          </p:cNvPr>
          <p:cNvSpPr txBox="1">
            <a:spLocks/>
          </p:cNvSpPr>
          <p:nvPr/>
        </p:nvSpPr>
        <p:spPr bwMode="gray">
          <a:xfrm>
            <a:off x="823082" y="1456187"/>
            <a:ext cx="10549011" cy="426760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altLang="zh-CN" b="1" dirty="0"/>
              <a:t>High-Level Data Structures</a:t>
            </a:r>
          </a:p>
          <a:p>
            <a:pPr lvl="2"/>
            <a:r>
              <a:rPr lang="en-US" altLang="zh-CN" dirty="0"/>
              <a:t>Provides five possible </a:t>
            </a:r>
            <a:r>
              <a:rPr lang="en-US" altLang="zh-CN" b="1" dirty="0"/>
              <a:t>data types for values.</a:t>
            </a:r>
            <a:r>
              <a:rPr lang="en-US" altLang="zh-CN" dirty="0"/>
              <a:t> Operations that are unique to those data types are provided and come with well </a:t>
            </a:r>
            <a:r>
              <a:rPr lang="en-US" altLang="zh-CN" b="1" dirty="0"/>
              <a:t>documented time-complexity (Big O notation)</a:t>
            </a:r>
            <a:r>
              <a:rPr lang="en-US" altLang="zh-CN" dirty="0"/>
              <a:t>.</a:t>
            </a:r>
          </a:p>
          <a:p>
            <a:pPr lvl="1"/>
            <a:r>
              <a:rPr lang="en-US" altLang="zh-CN" b="1" dirty="0"/>
              <a:t>High Performance</a:t>
            </a:r>
          </a:p>
          <a:p>
            <a:pPr lvl="2"/>
            <a:r>
              <a:rPr lang="en-US" altLang="zh-CN" dirty="0"/>
              <a:t>Due to its in-memory nature, the project maintainer’s commitment to keeping complexity at a minimum, and an </a:t>
            </a:r>
            <a:r>
              <a:rPr lang="en-US" altLang="zh-CN" b="1" dirty="0"/>
              <a:t>event-based programming model</a:t>
            </a:r>
            <a:r>
              <a:rPr lang="en-US" altLang="zh-CN" dirty="0"/>
              <a:t>, Redis boasts exceptional </a:t>
            </a:r>
            <a:r>
              <a:rPr lang="en-US" altLang="zh-CN" b="1" dirty="0"/>
              <a:t>performance for read and write operations</a:t>
            </a:r>
            <a:r>
              <a:rPr lang="en-US" altLang="zh-CN" dirty="0"/>
              <a:t>.</a:t>
            </a:r>
          </a:p>
          <a:p>
            <a:pPr lvl="1"/>
            <a:r>
              <a:rPr lang="en-US" altLang="zh-CN" b="1" dirty="0"/>
              <a:t>Lightweight With No Dependencies</a:t>
            </a:r>
          </a:p>
          <a:p>
            <a:pPr lvl="2"/>
            <a:r>
              <a:rPr lang="en-US" altLang="zh-CN" dirty="0"/>
              <a:t>Written in ANSIC, and </a:t>
            </a:r>
            <a:r>
              <a:rPr lang="en-US" altLang="zh-CN" b="1" dirty="0"/>
              <a:t>has no external dependencies</a:t>
            </a:r>
            <a:r>
              <a:rPr lang="en-US" altLang="zh-CN" dirty="0"/>
              <a:t>. Works well in all POSIX environments. Windows is not officially supported, but an experimental build is provided by Microsoft.</a:t>
            </a:r>
          </a:p>
          <a:p>
            <a:pPr lvl="1"/>
            <a:r>
              <a:rPr lang="en-US" altLang="zh-CN" b="1" dirty="0"/>
              <a:t>High Availability</a:t>
            </a:r>
          </a:p>
          <a:p>
            <a:pPr lvl="2"/>
            <a:r>
              <a:rPr lang="en-US" altLang="zh-CN" dirty="0"/>
              <a:t>Built-in support for asynchronous, non-blocking, master/slave replication to ensure high availability of data. </a:t>
            </a:r>
          </a:p>
        </p:txBody>
      </p:sp>
    </p:spTree>
    <p:extLst>
      <p:ext uri="{BB962C8B-B14F-4D97-AF65-F5344CB8AC3E}">
        <p14:creationId xmlns:p14="http://schemas.microsoft.com/office/powerpoint/2010/main" val="309561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Main Advantage and Disadvantage of Redis over DBMS</a:t>
            </a:r>
          </a:p>
        </p:txBody>
      </p:sp>
      <p:sp>
        <p:nvSpPr>
          <p:cNvPr id="3" name="Text Placeholder">
            <a:extLst>
              <a:ext uri="{FF2B5EF4-FFF2-40B4-BE49-F238E27FC236}">
                <a16:creationId xmlns:a16="http://schemas.microsoft.com/office/drawing/2014/main" id="{984F940A-86BA-4319-B35B-14501D96901A}"/>
              </a:ext>
            </a:extLst>
          </p:cNvPr>
          <p:cNvSpPr txBox="1">
            <a:spLocks/>
          </p:cNvSpPr>
          <p:nvPr/>
        </p:nvSpPr>
        <p:spPr bwMode="gray">
          <a:xfrm>
            <a:off x="823082" y="1767928"/>
            <a:ext cx="10549011" cy="308373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altLang="zh-CN" dirty="0"/>
              <a:t>DBMS store everything in second storage(disk or others) which makes read and write operations very slow. But Redis stores everything in primary memory which is </a:t>
            </a:r>
            <a:r>
              <a:rPr lang="en-US" altLang="zh-CN" b="1" dirty="0"/>
              <a:t>very fast in read and write of data</a:t>
            </a:r>
            <a:r>
              <a:rPr lang="en-US" altLang="zh-CN" dirty="0"/>
              <a:t>.</a:t>
            </a:r>
          </a:p>
          <a:p>
            <a:pPr lvl="1"/>
            <a:endParaRPr lang="en-US" altLang="zh-CN" dirty="0"/>
          </a:p>
          <a:p>
            <a:pPr lvl="1"/>
            <a:r>
              <a:rPr lang="en-US" altLang="zh-CN" dirty="0"/>
              <a:t>Primary memory is limited(much lesser size and expensive than secondary) therefore Redis </a:t>
            </a:r>
            <a:r>
              <a:rPr lang="en-US" altLang="zh-CN" b="1" dirty="0"/>
              <a:t>cannot store large files or binary data</a:t>
            </a:r>
            <a:r>
              <a:rPr lang="en-US" altLang="zh-CN" dirty="0"/>
              <a:t>. It can only store those small textual information which needs to be accessed, modified and inserted at a very fast rate. If we try to write more data than available memory then we will receive errors.</a:t>
            </a:r>
          </a:p>
          <a:p>
            <a:pPr lvl="1"/>
            <a:r>
              <a:rPr lang="en-US" altLang="zh-CN" dirty="0"/>
              <a:t>Redis </a:t>
            </a:r>
            <a:r>
              <a:rPr lang="en-US" altLang="zh-CN" b="1" dirty="0"/>
              <a:t>does not provide any mechanism for datastore backup and recovery</a:t>
            </a:r>
            <a:r>
              <a:rPr lang="en-US" altLang="zh-CN" dirty="0"/>
              <a:t>. Therefore if there is any hard disk crash or any other kind of disaster then all data will be lost. </a:t>
            </a:r>
          </a:p>
          <a:p>
            <a:pPr lvl="1"/>
            <a:endParaRPr lang="en-US" altLang="zh-CN" dirty="0"/>
          </a:p>
        </p:txBody>
      </p:sp>
    </p:spTree>
    <p:extLst>
      <p:ext uri="{BB962C8B-B14F-4D97-AF65-F5344CB8AC3E}">
        <p14:creationId xmlns:p14="http://schemas.microsoft.com/office/powerpoint/2010/main" val="182572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How Does </a:t>
            </a:r>
            <a:r>
              <a:rPr lang="en-US" dirty="0">
                <a:solidFill>
                  <a:schemeClr val="accent1"/>
                </a:solidFill>
              </a:rPr>
              <a:t>Redis Work?</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30020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Redis Single Instance Architecture</a:t>
            </a:r>
          </a:p>
        </p:txBody>
      </p:sp>
      <p:pic>
        <p:nvPicPr>
          <p:cNvPr id="2050" name="Picture 2" descr="redis-client-server">
            <a:extLst>
              <a:ext uri="{FF2B5EF4-FFF2-40B4-BE49-F238E27FC236}">
                <a16:creationId xmlns:a16="http://schemas.microsoft.com/office/drawing/2014/main" id="{F11F5F19-8F65-48A2-999A-41E11DED2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588" y="1615166"/>
            <a:ext cx="5630194" cy="244760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B24F472-75C4-41F5-8E00-9C0E53024694}"/>
              </a:ext>
            </a:extLst>
          </p:cNvPr>
          <p:cNvSpPr txBox="1"/>
          <p:nvPr/>
        </p:nvSpPr>
        <p:spPr>
          <a:xfrm>
            <a:off x="723133" y="1562269"/>
            <a:ext cx="5327566" cy="27699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cs typeface="Arial Unicode MS" pitchFamily="34" charset="-128"/>
              </a:rPr>
              <a:t>Redis architecture contains two main processes : </a:t>
            </a:r>
            <a:r>
              <a:rPr lang="en-US" altLang="zh-CN" sz="1800" b="1" kern="0" dirty="0">
                <a:ea typeface="Arial Unicode MS" pitchFamily="34" charset="-128"/>
                <a:cs typeface="Arial Unicode MS" pitchFamily="34" charset="-128"/>
              </a:rPr>
              <a:t>Redis Client and Redis Server</a:t>
            </a:r>
            <a:r>
              <a:rPr lang="en-US" altLang="zh-CN"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Redis server is responsible for </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storing data in memory. </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handling all kinds of management and forms the major part of architecture.</a:t>
            </a:r>
          </a:p>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 Redis client can be </a:t>
            </a:r>
            <a:r>
              <a:rPr lang="en-US" altLang="zh-CN" sz="1800" b="1" kern="0" dirty="0">
                <a:ea typeface="Arial Unicode MS" pitchFamily="34" charset="-128"/>
              </a:rPr>
              <a:t>Redis console client </a:t>
            </a:r>
            <a:r>
              <a:rPr lang="en-US" altLang="zh-CN" sz="1800" kern="0" dirty="0">
                <a:ea typeface="Arial Unicode MS" pitchFamily="34" charset="-128"/>
              </a:rPr>
              <a:t>or any other programming language’s Redis API.</a:t>
            </a:r>
            <a:endParaRPr lang="en-US" altLang="zh-CN" sz="1800" kern="0" dirty="0">
              <a:ea typeface="Arial Unicode MS" pitchFamily="34" charset="-128"/>
              <a:cs typeface="Arial Unicode MS" pitchFamily="34" charset="-128"/>
            </a:endParaRPr>
          </a:p>
        </p:txBody>
      </p:sp>
      <p:sp>
        <p:nvSpPr>
          <p:cNvPr id="3" name="文本框 2">
            <a:extLst>
              <a:ext uri="{FF2B5EF4-FFF2-40B4-BE49-F238E27FC236}">
                <a16:creationId xmlns:a16="http://schemas.microsoft.com/office/drawing/2014/main" id="{97955886-EE3C-4E35-A748-C0BD35707A32}"/>
              </a:ext>
            </a:extLst>
          </p:cNvPr>
          <p:cNvSpPr txBox="1"/>
          <p:nvPr/>
        </p:nvSpPr>
        <p:spPr>
          <a:xfrm>
            <a:off x="723133" y="4601741"/>
            <a:ext cx="10748211" cy="9694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rPr>
              <a:t>As we saw that Redis stores everything in primary memory. Primary memory is volatile and therefore we will </a:t>
            </a:r>
            <a:r>
              <a:rPr lang="en-US" altLang="zh-CN" sz="1800" b="1" kern="0" dirty="0">
                <a:ea typeface="Arial Unicode MS" pitchFamily="34" charset="-128"/>
              </a:rPr>
              <a:t>loose all stored data once we restart our Redis server </a:t>
            </a:r>
            <a:r>
              <a:rPr lang="en-US" altLang="zh-CN" sz="1800" kern="0" dirty="0">
                <a:ea typeface="Arial Unicode MS" pitchFamily="34" charset="-128"/>
              </a:rPr>
              <a:t>or computer. </a:t>
            </a:r>
          </a:p>
          <a:p>
            <a:pPr fontAlgn="base">
              <a:spcBef>
                <a:spcPct val="50000"/>
              </a:spcBef>
              <a:spcAft>
                <a:spcPct val="0"/>
              </a:spcAft>
              <a:buClr>
                <a:srgbClr val="F0AB00"/>
              </a:buClr>
              <a:buSzPct val="80000"/>
            </a:pPr>
            <a:r>
              <a:rPr lang="en-US" altLang="zh-CN" sz="1800" kern="0" dirty="0">
                <a:ea typeface="Arial Unicode MS" pitchFamily="34" charset="-128"/>
              </a:rPr>
              <a:t>Therefore </a:t>
            </a:r>
            <a:r>
              <a:rPr lang="en-US" altLang="zh-CN" sz="1800" b="1" kern="0" dirty="0">
                <a:ea typeface="Arial Unicode MS" pitchFamily="34" charset="-128"/>
              </a:rPr>
              <a:t>we need a way for datastore persistence </a:t>
            </a:r>
            <a:r>
              <a:rPr lang="en-US" altLang="zh-CN" sz="1800" kern="0" dirty="0">
                <a:ea typeface="Arial Unicode MS" pitchFamily="34" charset="-128"/>
              </a:rPr>
              <a:t>.</a:t>
            </a:r>
          </a:p>
        </p:txBody>
      </p:sp>
    </p:spTree>
    <p:extLst>
      <p:ext uri="{BB962C8B-B14F-4D97-AF65-F5344CB8AC3E}">
        <p14:creationId xmlns:p14="http://schemas.microsoft.com/office/powerpoint/2010/main" val="3003040571"/>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733</TotalTime>
  <Words>1882</Words>
  <Application>Microsoft Office PowerPoint</Application>
  <PresentationFormat>自定义</PresentationFormat>
  <Paragraphs>165</Paragraphs>
  <Slides>24</Slides>
  <Notes>4</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24</vt:i4>
      </vt:variant>
    </vt:vector>
  </HeadingPairs>
  <TitlesOfParts>
    <vt:vector size="31" baseType="lpstr">
      <vt:lpstr>Arial</vt:lpstr>
      <vt:lpstr>Courier New</vt:lpstr>
      <vt:lpstr>Symbol</vt:lpstr>
      <vt:lpstr>wingdings</vt:lpstr>
      <vt:lpstr>wingdings</vt:lpstr>
      <vt:lpstr>SAP 2020 16x9 white</vt:lpstr>
      <vt:lpstr>SAP 2020 16x9 blue</vt:lpstr>
      <vt:lpstr>The Survey On Redis Redis: A fast, open source in-memory data source</vt:lpstr>
      <vt:lpstr>Content</vt:lpstr>
      <vt:lpstr>What’s Redis?</vt:lpstr>
      <vt:lpstr>Redis’s Quick Overview</vt:lpstr>
      <vt:lpstr>Redis’s Common Use Cases</vt:lpstr>
      <vt:lpstr>Redis’s Key Features</vt:lpstr>
      <vt:lpstr>Main Advantage and Disadvantage of Redis over DBMS</vt:lpstr>
      <vt:lpstr>How Does Redis Work?</vt:lpstr>
      <vt:lpstr>Redis Single Instance Architecture</vt:lpstr>
      <vt:lpstr>Persistence of Redis</vt:lpstr>
      <vt:lpstr>Replication of Redis</vt:lpstr>
      <vt:lpstr>Replication of Redis</vt:lpstr>
      <vt:lpstr>Clustering In Redis</vt:lpstr>
      <vt:lpstr>Clustering and Replication</vt:lpstr>
      <vt:lpstr>Memory management scheme</vt:lpstr>
      <vt:lpstr>Redis VS Memcached</vt:lpstr>
      <vt:lpstr>The Feature Comparison</vt:lpstr>
      <vt:lpstr>Different Data Types Supported</vt:lpstr>
      <vt:lpstr>Different Data Types Supported(Take String and Hash as Examples)</vt:lpstr>
      <vt:lpstr>Two different memory management mechanisms</vt:lpstr>
      <vt:lpstr>Reference</vt:lpstr>
      <vt:lpstr>Reference</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69</cp:revision>
  <dcterms:created xsi:type="dcterms:W3CDTF">2020-08-24T02:28:33Z</dcterms:created>
  <dcterms:modified xsi:type="dcterms:W3CDTF">2020-08-28T02:44:37Z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