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1"/>
  </p:notesMasterIdLst>
  <p:handoutMasterIdLst>
    <p:handoutMasterId r:id="rId32"/>
  </p:handoutMasterIdLst>
  <p:sldIdLst>
    <p:sldId id="439" r:id="rId6"/>
    <p:sldId id="344" r:id="rId7"/>
    <p:sldId id="430" r:id="rId8"/>
    <p:sldId id="382" r:id="rId9"/>
    <p:sldId id="454" r:id="rId10"/>
    <p:sldId id="455" r:id="rId11"/>
    <p:sldId id="456" r:id="rId12"/>
    <p:sldId id="364" r:id="rId13"/>
    <p:sldId id="450" r:id="rId14"/>
    <p:sldId id="451" r:id="rId15"/>
    <p:sldId id="452" r:id="rId16"/>
    <p:sldId id="453" r:id="rId17"/>
    <p:sldId id="449" r:id="rId18"/>
    <p:sldId id="374" r:id="rId19"/>
    <p:sldId id="445" r:id="rId20"/>
    <p:sldId id="380" r:id="rId21"/>
    <p:sldId id="379" r:id="rId22"/>
    <p:sldId id="423" r:id="rId23"/>
    <p:sldId id="387" r:id="rId24"/>
    <p:sldId id="390" r:id="rId25"/>
    <p:sldId id="420" r:id="rId26"/>
    <p:sldId id="421" r:id="rId27"/>
    <p:sldId id="413" r:id="rId28"/>
    <p:sldId id="265" r:id="rId29"/>
    <p:sldId id="435"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5196" autoAdjust="0"/>
  </p:normalViewPr>
  <p:slideViewPr>
    <p:cSldViewPr snapToGrid="0" showGuides="1">
      <p:cViewPr varScale="1">
        <p:scale>
          <a:sx n="81" d="100"/>
          <a:sy n="81" d="100"/>
        </p:scale>
        <p:origin x="749" y="67"/>
      </p:cViewPr>
      <p:guideLst>
        <p:guide pos="3841"/>
        <p:guide orient="horz" pos="2160"/>
      </p:guideLst>
    </p:cSldViewPr>
  </p:slideViewPr>
  <p:outlineViewPr>
    <p:cViewPr>
      <p:scale>
        <a:sx n="33" d="100"/>
        <a:sy n="33" d="100"/>
      </p:scale>
      <p:origin x="0" y="-144"/>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Speaker’s Name, SAP</a:t>
            </a:r>
          </a:p>
          <a:p>
            <a:pPr lvl="0"/>
            <a:r>
              <a:rPr lang="en-US" dirty="0"/>
              <a:t>Month 00, 2020</a:t>
            </a:r>
          </a:p>
        </p:txBody>
      </p:sp>
      <p:sp>
        <p:nvSpPr>
          <p:cNvPr id="8" name="Presentation Title"/>
          <p:cNvSpPr>
            <a:spLocks noGrp="1"/>
          </p:cNvSpPr>
          <p:nvPr>
            <p:ph type="title"/>
          </p:nvPr>
        </p:nvSpPr>
        <p:spPr bwMode="gray">
          <a:xfrm>
            <a:off x="288000" y="4024430"/>
            <a:ext cx="10899174" cy="997196"/>
          </a:xfrm>
        </p:spPr>
        <p:txBody>
          <a:bodyPr/>
          <a:lstStyle/>
          <a:p>
            <a:r>
              <a:rPr lang="en-US" dirty="0" err="1"/>
              <a:t>CockroachDB</a:t>
            </a:r>
            <a:br>
              <a:rPr lang="en-US" dirty="0"/>
            </a:br>
            <a:r>
              <a:rPr lang="en-US" dirty="0">
                <a:solidFill>
                  <a:schemeClr val="accent1"/>
                </a:solidFill>
              </a:rPr>
              <a:t>A Geo-distributed SQL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609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4265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3"/>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08951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The Overview of</a:t>
            </a:r>
            <a:r>
              <a:rPr lang="en-US" dirty="0"/>
              <a:t> </a:t>
            </a:r>
            <a:r>
              <a:rPr lang="en-US" dirty="0" err="1">
                <a:solidFill>
                  <a:schemeClr val="accent1"/>
                </a:solidFill>
              </a:rPr>
              <a:t>CockroachDB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3588" cy="4716000"/>
          </a:xfrm>
        </p:spPr>
        <p:txBody>
          <a:bodyPr/>
          <a:lstStyle/>
          <a:p>
            <a:pPr lvl="0"/>
            <a:r>
              <a:rPr lang="en-US" b="1" dirty="0"/>
              <a:t>Make Data Easy</a:t>
            </a:r>
          </a:p>
          <a:p>
            <a:pPr lvl="1"/>
            <a:r>
              <a:rPr lang="en-US" dirty="0"/>
              <a:t>Distributed</a:t>
            </a:r>
          </a:p>
          <a:p>
            <a:pPr lvl="2"/>
            <a:r>
              <a:rPr lang="en-US" dirty="0"/>
              <a:t>Horizontally scalable to grow with your application</a:t>
            </a:r>
          </a:p>
          <a:p>
            <a:pPr lvl="1"/>
            <a:r>
              <a:rPr lang="en-US" dirty="0"/>
              <a:t>Geo-distributed</a:t>
            </a:r>
          </a:p>
          <a:p>
            <a:pPr lvl="2"/>
            <a:r>
              <a:rPr lang="en-US" dirty="0"/>
              <a:t>Handle datacenter failures</a:t>
            </a:r>
          </a:p>
          <a:p>
            <a:pPr lvl="2"/>
            <a:r>
              <a:rPr lang="en-US" dirty="0"/>
              <a:t>Place data near usage</a:t>
            </a:r>
          </a:p>
          <a:p>
            <a:pPr lvl="2"/>
            <a:r>
              <a:rPr lang="en-US" dirty="0"/>
              <a:t>Push computation near data</a:t>
            </a:r>
          </a:p>
          <a:p>
            <a:pPr lvl="1"/>
            <a:r>
              <a:rPr lang="en-US" dirty="0"/>
              <a:t>SQL</a:t>
            </a:r>
          </a:p>
          <a:p>
            <a:pPr lvl="2"/>
            <a:r>
              <a:rPr lang="en-US" dirty="0"/>
              <a:t>Lingua-franca for rich data storage</a:t>
            </a:r>
          </a:p>
          <a:p>
            <a:pPr lvl="2"/>
            <a:r>
              <a:rPr lang="en-US" dirty="0"/>
              <a:t>Schemas, indexes, and transactions make app development easier</a:t>
            </a:r>
          </a:p>
        </p:txBody>
      </p:sp>
      <p:sp>
        <p:nvSpPr>
          <p:cNvPr id="4" name="Title"/>
          <p:cNvSpPr>
            <a:spLocks noGrp="1"/>
          </p:cNvSpPr>
          <p:nvPr>
            <p:ph type="title"/>
          </p:nvPr>
        </p:nvSpPr>
        <p:spPr bwMode="gray"/>
        <p:txBody>
          <a:bodyPr/>
          <a:lstStyle/>
          <a:p>
            <a:r>
              <a:rPr lang="en-US" dirty="0"/>
              <a:t>Introduction of </a:t>
            </a:r>
            <a:r>
              <a:rPr lang="en-US" dirty="0" err="1"/>
              <a:t>CockroachDB</a:t>
            </a:r>
            <a:endParaRPr lang="en-US" dirty="0"/>
          </a:p>
        </p:txBody>
      </p:sp>
      <p:pic>
        <p:nvPicPr>
          <p:cNvPr id="2" name="图片 1">
            <a:extLst>
              <a:ext uri="{FF2B5EF4-FFF2-40B4-BE49-F238E27FC236}">
                <a16:creationId xmlns:a16="http://schemas.microsoft.com/office/drawing/2014/main" id="{28A8636A-69E6-428A-B7DD-44C53A4648FA}"/>
              </a:ext>
            </a:extLst>
          </p:cNvPr>
          <p:cNvPicPr>
            <a:picLocks noChangeAspect="1"/>
          </p:cNvPicPr>
          <p:nvPr/>
        </p:nvPicPr>
        <p:blipFill>
          <a:blip r:embed="rId2"/>
          <a:stretch>
            <a:fillRect/>
          </a:stretch>
        </p:blipFill>
        <p:spPr>
          <a:xfrm>
            <a:off x="6167860" y="1771008"/>
            <a:ext cx="5454392" cy="3705966"/>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3588" cy="4734000"/>
          </a:xfrm>
        </p:spPr>
        <p:txBody>
          <a:bodyPr/>
          <a:lstStyle/>
          <a:p>
            <a:pPr lvl="1"/>
            <a:r>
              <a:rPr lang="en-US" b="1" dirty="0"/>
              <a:t>Keys and values are strings</a:t>
            </a:r>
          </a:p>
          <a:p>
            <a:pPr lvl="2"/>
            <a:r>
              <a:rPr lang="en-US" dirty="0"/>
              <a:t>Lexicographically ordered by key</a:t>
            </a:r>
          </a:p>
          <a:p>
            <a:pPr lvl="1"/>
            <a:r>
              <a:rPr lang="en-US" b="1" dirty="0"/>
              <a:t>Multi-version concurrency control (MVCC)</a:t>
            </a:r>
          </a:p>
          <a:p>
            <a:pPr lvl="2"/>
            <a:r>
              <a:rPr lang="en-US" dirty="0"/>
              <a:t>Values are never updated in place</a:t>
            </a:r>
          </a:p>
          <a:p>
            <a:pPr lvl="2"/>
            <a:r>
              <a:rPr lang="en-US" dirty="0"/>
              <a:t>Tombstones are used to delete values</a:t>
            </a:r>
          </a:p>
          <a:p>
            <a:pPr lvl="2"/>
            <a:r>
              <a:rPr lang="en-US" dirty="0"/>
              <a:t>Provides snapshot to each transaction</a:t>
            </a:r>
          </a:p>
          <a:p>
            <a:pPr lvl="1"/>
            <a:r>
              <a:rPr lang="en-US" b="1" dirty="0"/>
              <a:t>Monolithic key-space</a:t>
            </a:r>
          </a:p>
          <a:p>
            <a:pPr lvl="2"/>
            <a:r>
              <a:rPr lang="en-US" dirty="0"/>
              <a:t>Key space divided into contiguous – 64MB</a:t>
            </a:r>
          </a:p>
          <a:p>
            <a:pPr lvl="2"/>
            <a:r>
              <a:rPr lang="en-US" dirty="0"/>
              <a:t>Ranges are small enough to moved/split quickly AND large enough to amortize indexing overhead</a:t>
            </a:r>
          </a:p>
          <a:p>
            <a:pPr lvl="2"/>
            <a:r>
              <a:rPr lang="en-US" dirty="0"/>
              <a:t>Index structure used to locate ranges</a:t>
            </a:r>
          </a:p>
        </p:txBody>
      </p:sp>
      <p:sp>
        <p:nvSpPr>
          <p:cNvPr id="4" name="Title"/>
          <p:cNvSpPr>
            <a:spLocks noGrp="1"/>
          </p:cNvSpPr>
          <p:nvPr>
            <p:ph type="title"/>
          </p:nvPr>
        </p:nvSpPr>
        <p:spPr bwMode="gray"/>
        <p:txBody>
          <a:bodyPr/>
          <a:lstStyle/>
          <a:p>
            <a:r>
              <a:rPr lang="en-US" dirty="0"/>
              <a:t>Distributed, Replicated, Transactional KV</a:t>
            </a:r>
          </a:p>
        </p:txBody>
      </p:sp>
      <p:pic>
        <p:nvPicPr>
          <p:cNvPr id="3" name="图片 2">
            <a:extLst>
              <a:ext uri="{FF2B5EF4-FFF2-40B4-BE49-F238E27FC236}">
                <a16:creationId xmlns:a16="http://schemas.microsoft.com/office/drawing/2014/main" id="{5ABA8A5E-BFE5-4212-BE51-776A52EF0056}"/>
              </a:ext>
            </a:extLst>
          </p:cNvPr>
          <p:cNvPicPr>
            <a:picLocks noChangeAspect="1"/>
          </p:cNvPicPr>
          <p:nvPr/>
        </p:nvPicPr>
        <p:blipFill>
          <a:blip r:embed="rId2"/>
          <a:stretch>
            <a:fillRect/>
          </a:stretch>
        </p:blipFill>
        <p:spPr>
          <a:xfrm>
            <a:off x="6697762" y="1931540"/>
            <a:ext cx="1348857" cy="2994920"/>
          </a:xfrm>
          <a:prstGeom prst="rect">
            <a:avLst/>
          </a:prstGeom>
        </p:spPr>
      </p:pic>
      <p:pic>
        <p:nvPicPr>
          <p:cNvPr id="5" name="图片 4">
            <a:extLst>
              <a:ext uri="{FF2B5EF4-FFF2-40B4-BE49-F238E27FC236}">
                <a16:creationId xmlns:a16="http://schemas.microsoft.com/office/drawing/2014/main" id="{81800A5B-0053-4170-A9AF-72497634F796}"/>
              </a:ext>
            </a:extLst>
          </p:cNvPr>
          <p:cNvPicPr>
            <a:picLocks noChangeAspect="1"/>
          </p:cNvPicPr>
          <p:nvPr/>
        </p:nvPicPr>
        <p:blipFill>
          <a:blip r:embed="rId3"/>
          <a:stretch>
            <a:fillRect/>
          </a:stretch>
        </p:blipFill>
        <p:spPr>
          <a:xfrm>
            <a:off x="7931821" y="3486155"/>
            <a:ext cx="3307367" cy="1440305"/>
          </a:xfrm>
          <a:prstGeom prst="rect">
            <a:avLst/>
          </a:prstGeom>
        </p:spPr>
      </p:pic>
      <p:pic>
        <p:nvPicPr>
          <p:cNvPr id="6" name="图片 5">
            <a:extLst>
              <a:ext uri="{FF2B5EF4-FFF2-40B4-BE49-F238E27FC236}">
                <a16:creationId xmlns:a16="http://schemas.microsoft.com/office/drawing/2014/main" id="{1044C785-C79F-43A6-A66E-2EA82C60FF52}"/>
              </a:ext>
            </a:extLst>
          </p:cNvPr>
          <p:cNvPicPr>
            <a:picLocks noChangeAspect="1"/>
          </p:cNvPicPr>
          <p:nvPr/>
        </p:nvPicPr>
        <p:blipFill>
          <a:blip r:embed="rId4"/>
          <a:stretch>
            <a:fillRect/>
          </a:stretch>
        </p:blipFill>
        <p:spPr>
          <a:xfrm>
            <a:off x="8500550" y="2015367"/>
            <a:ext cx="1981372" cy="1356478"/>
          </a:xfrm>
          <a:prstGeom prst="rect">
            <a:avLst/>
          </a:prstGeom>
        </p:spPr>
      </p:pic>
    </p:spTree>
    <p:extLst>
      <p:ext uri="{BB962C8B-B14F-4D97-AF65-F5344CB8AC3E}">
        <p14:creationId xmlns:p14="http://schemas.microsoft.com/office/powerpoint/2010/main" val="21234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1" y="1764379"/>
            <a:ext cx="9602526" cy="2903874"/>
          </a:xfrm>
        </p:spPr>
        <p:txBody>
          <a:bodyPr/>
          <a:lstStyle/>
          <a:p>
            <a:pPr lvl="0"/>
            <a:r>
              <a:rPr lang="en-US" b="1" dirty="0"/>
              <a:t>Ranges are the unit of replication</a:t>
            </a:r>
          </a:p>
          <a:p>
            <a:pPr lvl="1"/>
            <a:r>
              <a:rPr lang="en-US" sz="2000" dirty="0"/>
              <a:t>Each range is a Raft group</a:t>
            </a:r>
          </a:p>
          <a:p>
            <a:pPr lvl="2"/>
            <a:r>
              <a:rPr lang="en-US" sz="2000" dirty="0"/>
              <a:t>Raft is a distributed consensus protocol</a:t>
            </a:r>
          </a:p>
          <a:p>
            <a:pPr lvl="1"/>
            <a:r>
              <a:rPr lang="en-US" sz="2000" dirty="0"/>
              <a:t>Default to 3 replicas, though this is configurable</a:t>
            </a:r>
          </a:p>
          <a:p>
            <a:pPr lvl="1"/>
            <a:r>
              <a:rPr lang="en-US" sz="2000" dirty="0"/>
              <a:t>Raft provides “Atomic replication” of commands</a:t>
            </a:r>
          </a:p>
          <a:p>
            <a:pPr lvl="1"/>
            <a:r>
              <a:rPr lang="en-US" sz="2000" dirty="0"/>
              <a:t>Each group elects a leader</a:t>
            </a:r>
          </a:p>
          <a:p>
            <a:pPr lvl="2"/>
            <a:r>
              <a:rPr lang="en-US" sz="2000" dirty="0"/>
              <a:t>Commands require majority if replicas to vote</a:t>
            </a:r>
          </a:p>
        </p:txBody>
      </p:sp>
      <p:sp>
        <p:nvSpPr>
          <p:cNvPr id="4" name="Title"/>
          <p:cNvSpPr>
            <a:spLocks noGrp="1"/>
          </p:cNvSpPr>
          <p:nvPr>
            <p:ph type="title"/>
          </p:nvPr>
        </p:nvSpPr>
        <p:spPr bwMode="gray"/>
        <p:txBody>
          <a:bodyPr/>
          <a:lstStyle/>
          <a:p>
            <a:r>
              <a:rPr lang="en-US" dirty="0"/>
              <a:t>Raft and Replication</a:t>
            </a:r>
          </a:p>
        </p:txBody>
      </p:sp>
      <p:pic>
        <p:nvPicPr>
          <p:cNvPr id="2" name="图片 1">
            <a:extLst>
              <a:ext uri="{FF2B5EF4-FFF2-40B4-BE49-F238E27FC236}">
                <a16:creationId xmlns:a16="http://schemas.microsoft.com/office/drawing/2014/main" id="{F2493DB3-E505-487B-AA37-D90CA8FDAE61}"/>
              </a:ext>
            </a:extLst>
          </p:cNvPr>
          <p:cNvPicPr>
            <a:picLocks noChangeAspect="1"/>
          </p:cNvPicPr>
          <p:nvPr/>
        </p:nvPicPr>
        <p:blipFill>
          <a:blip r:embed="rId2"/>
          <a:stretch>
            <a:fillRect/>
          </a:stretch>
        </p:blipFill>
        <p:spPr>
          <a:xfrm>
            <a:off x="7782226" y="2449745"/>
            <a:ext cx="2324301" cy="1958510"/>
          </a:xfrm>
          <a:prstGeom prst="rect">
            <a:avLst/>
          </a:prstGeom>
        </p:spPr>
      </p:pic>
    </p:spTree>
    <p:extLst>
      <p:ext uri="{BB962C8B-B14F-4D97-AF65-F5344CB8AC3E}">
        <p14:creationId xmlns:p14="http://schemas.microsoft.com/office/powerpoint/2010/main" val="274484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1650" y="1250668"/>
            <a:ext cx="11186477" cy="1299663"/>
          </a:xfrm>
        </p:spPr>
        <p:txBody>
          <a:bodyPr/>
          <a:lstStyle/>
          <a:p>
            <a:pPr lvl="0"/>
            <a:endParaRPr lang="en-US" dirty="0"/>
          </a:p>
          <a:p>
            <a:pPr lvl="1"/>
            <a:r>
              <a:rPr lang="en-US" dirty="0"/>
              <a:t>The SQL data model needs to be </a:t>
            </a:r>
            <a:r>
              <a:rPr lang="en-US" b="1" dirty="0"/>
              <a:t>mapped</a:t>
            </a:r>
            <a:r>
              <a:rPr lang="en-US" dirty="0"/>
              <a:t> to KV data</a:t>
            </a:r>
          </a:p>
          <a:p>
            <a:pPr lvl="3"/>
            <a:r>
              <a:rPr lang="en-US" dirty="0"/>
              <a:t>SQL Data Mapping: Inventory Table</a:t>
            </a:r>
          </a:p>
        </p:txBody>
      </p:sp>
      <p:sp>
        <p:nvSpPr>
          <p:cNvPr id="4" name="Title"/>
          <p:cNvSpPr>
            <a:spLocks noGrp="1"/>
          </p:cNvSpPr>
          <p:nvPr>
            <p:ph type="title"/>
          </p:nvPr>
        </p:nvSpPr>
        <p:spPr bwMode="gray"/>
        <p:txBody>
          <a:bodyPr/>
          <a:lstStyle/>
          <a:p>
            <a:r>
              <a:rPr lang="en-US" dirty="0"/>
              <a:t>SQL: Tabular Data in a KV World</a:t>
            </a:r>
          </a:p>
        </p:txBody>
      </p:sp>
      <p:pic>
        <p:nvPicPr>
          <p:cNvPr id="2" name="图片 1">
            <a:extLst>
              <a:ext uri="{FF2B5EF4-FFF2-40B4-BE49-F238E27FC236}">
                <a16:creationId xmlns:a16="http://schemas.microsoft.com/office/drawing/2014/main" id="{9FE60536-6753-4D00-B1F5-CEE5043F8DA8}"/>
              </a:ext>
            </a:extLst>
          </p:cNvPr>
          <p:cNvPicPr>
            <a:picLocks noChangeAspect="1"/>
          </p:cNvPicPr>
          <p:nvPr/>
        </p:nvPicPr>
        <p:blipFill>
          <a:blip r:embed="rId2"/>
          <a:stretch>
            <a:fillRect/>
          </a:stretch>
        </p:blipFill>
        <p:spPr>
          <a:xfrm>
            <a:off x="1493932" y="2467130"/>
            <a:ext cx="9207312" cy="3681079"/>
          </a:xfrm>
          <a:prstGeom prst="rect">
            <a:avLst/>
          </a:prstGeom>
        </p:spPr>
      </p:pic>
    </p:spTree>
    <p:extLst>
      <p:ext uri="{BB962C8B-B14F-4D97-AF65-F5344CB8AC3E}">
        <p14:creationId xmlns:p14="http://schemas.microsoft.com/office/powerpoint/2010/main" val="411622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431428"/>
            <a:ext cx="11186476" cy="615553"/>
          </a:xfrm>
        </p:spPr>
        <p:txBody>
          <a:bodyPr/>
          <a:lstStyle/>
          <a:p>
            <a:r>
              <a:rPr lang="en-US" dirty="0" err="1"/>
              <a:t>TiDB</a:t>
            </a:r>
            <a:br>
              <a:rPr lang="en-US" dirty="0"/>
            </a:br>
            <a:r>
              <a:rPr lang="en-US" sz="1600" b="0" dirty="0"/>
              <a:t>Architecture</a:t>
            </a:r>
          </a:p>
        </p:txBody>
      </p:sp>
      <p:sp>
        <p:nvSpPr>
          <p:cNvPr id="3" name="Text Placeholder">
            <a:extLst>
              <a:ext uri="{FF2B5EF4-FFF2-40B4-BE49-F238E27FC236}">
                <a16:creationId xmlns:a16="http://schemas.microsoft.com/office/drawing/2014/main" id="{59A97382-FB2F-4B88-BADE-06115EB80D78}"/>
              </a:ext>
            </a:extLst>
          </p:cNvPr>
          <p:cNvSpPr txBox="1">
            <a:spLocks/>
          </p:cNvSpPr>
          <p:nvPr/>
        </p:nvSpPr>
        <p:spPr bwMode="gray">
          <a:xfrm>
            <a:off x="743520" y="1063326"/>
            <a:ext cx="5353719" cy="491923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a:p>
            <a:pPr lvl="1"/>
            <a:r>
              <a:rPr lang="en-US" sz="2800" dirty="0"/>
              <a:t>It has three core components:</a:t>
            </a:r>
          </a:p>
          <a:p>
            <a:pPr lvl="2"/>
            <a:r>
              <a:rPr lang="en-US" sz="2800" dirty="0"/>
              <a:t>A distributed storage layer</a:t>
            </a:r>
          </a:p>
          <a:p>
            <a:pPr lvl="3"/>
            <a:r>
              <a:rPr lang="en-US" sz="2800" dirty="0"/>
              <a:t>A row store(</a:t>
            </a:r>
            <a:r>
              <a:rPr lang="en-US" sz="2800" dirty="0" err="1"/>
              <a:t>TiKV</a:t>
            </a:r>
            <a:r>
              <a:rPr lang="en-US" sz="2800" dirty="0"/>
              <a:t>)</a:t>
            </a:r>
          </a:p>
          <a:p>
            <a:pPr lvl="3"/>
            <a:r>
              <a:rPr lang="en-US" sz="2800" dirty="0"/>
              <a:t>A columnar store(</a:t>
            </a:r>
            <a:r>
              <a:rPr lang="en-US" sz="2800" dirty="0" err="1"/>
              <a:t>TIFlash</a:t>
            </a:r>
            <a:r>
              <a:rPr lang="en-US" sz="2800" dirty="0"/>
              <a:t>)</a:t>
            </a:r>
          </a:p>
          <a:p>
            <a:pPr lvl="2"/>
            <a:r>
              <a:rPr lang="en-US" sz="2800" dirty="0"/>
              <a:t>A Placement Driver</a:t>
            </a:r>
          </a:p>
          <a:p>
            <a:pPr lvl="3"/>
            <a:r>
              <a:rPr lang="en-US" altLang="zh-CN" sz="2600" dirty="0"/>
              <a:t>Managing regions</a:t>
            </a:r>
          </a:p>
          <a:p>
            <a:pPr lvl="4"/>
            <a:r>
              <a:rPr lang="en-US" sz="2400" dirty="0"/>
              <a:t>Supplying each key’s region and physical location</a:t>
            </a:r>
          </a:p>
          <a:p>
            <a:pPr lvl="2"/>
            <a:r>
              <a:rPr lang="en-US" sz="2800" dirty="0"/>
              <a:t>A computation engine layer</a:t>
            </a:r>
          </a:p>
          <a:p>
            <a:pPr lvl="1"/>
            <a:endParaRPr lang="en-US" dirty="0"/>
          </a:p>
          <a:p>
            <a:pPr lvl="2"/>
            <a:endParaRPr lang="en-US" dirty="0"/>
          </a:p>
        </p:txBody>
      </p:sp>
      <p:pic>
        <p:nvPicPr>
          <p:cNvPr id="5" name="图片 4">
            <a:extLst>
              <a:ext uri="{FF2B5EF4-FFF2-40B4-BE49-F238E27FC236}">
                <a16:creationId xmlns:a16="http://schemas.microsoft.com/office/drawing/2014/main" id="{342B129F-A675-453D-BA24-F6910B214611}"/>
              </a:ext>
            </a:extLst>
          </p:cNvPr>
          <p:cNvPicPr>
            <a:picLocks noChangeAspect="1"/>
          </p:cNvPicPr>
          <p:nvPr/>
        </p:nvPicPr>
        <p:blipFill>
          <a:blip r:embed="rId2"/>
          <a:stretch>
            <a:fillRect/>
          </a:stretch>
        </p:blipFill>
        <p:spPr>
          <a:xfrm>
            <a:off x="6353623" y="623163"/>
            <a:ext cx="5032883" cy="1928240"/>
          </a:xfrm>
          <a:prstGeom prst="rect">
            <a:avLst/>
          </a:prstGeom>
        </p:spPr>
      </p:pic>
      <p:pic>
        <p:nvPicPr>
          <p:cNvPr id="6" name="图片 5">
            <a:extLst>
              <a:ext uri="{FF2B5EF4-FFF2-40B4-BE49-F238E27FC236}">
                <a16:creationId xmlns:a16="http://schemas.microsoft.com/office/drawing/2014/main" id="{78EB69E3-930B-43A5-8CFD-E431F8842C33}"/>
              </a:ext>
            </a:extLst>
          </p:cNvPr>
          <p:cNvPicPr>
            <a:picLocks noChangeAspect="1"/>
          </p:cNvPicPr>
          <p:nvPr/>
        </p:nvPicPr>
        <p:blipFill>
          <a:blip r:embed="rId3"/>
          <a:stretch>
            <a:fillRect/>
          </a:stretch>
        </p:blipFill>
        <p:spPr>
          <a:xfrm>
            <a:off x="6536365" y="4054316"/>
            <a:ext cx="4915290" cy="1928240"/>
          </a:xfrm>
          <a:prstGeom prst="rect">
            <a:avLst/>
          </a:prstGeom>
        </p:spPr>
      </p:pic>
      <p:pic>
        <p:nvPicPr>
          <p:cNvPr id="8" name="图片 7">
            <a:extLst>
              <a:ext uri="{FF2B5EF4-FFF2-40B4-BE49-F238E27FC236}">
                <a16:creationId xmlns:a16="http://schemas.microsoft.com/office/drawing/2014/main" id="{8AAFE196-DE43-40F6-9E3D-EDCF63929A84}"/>
              </a:ext>
            </a:extLst>
          </p:cNvPr>
          <p:cNvPicPr>
            <a:picLocks noChangeAspect="1"/>
          </p:cNvPicPr>
          <p:nvPr/>
        </p:nvPicPr>
        <p:blipFill rotWithShape="1">
          <a:blip r:embed="rId4"/>
          <a:srcRect t="10252"/>
          <a:stretch/>
        </p:blipFill>
        <p:spPr>
          <a:xfrm>
            <a:off x="6418772" y="2817090"/>
            <a:ext cx="5559625" cy="705851"/>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
        <p:nvSpPr>
          <p:cNvPr id="4" name="文本框 3">
            <a:extLst>
              <a:ext uri="{FF2B5EF4-FFF2-40B4-BE49-F238E27FC236}">
                <a16:creationId xmlns:a16="http://schemas.microsoft.com/office/drawing/2014/main" id="{A175CD46-A09E-4212-996D-8BBF6F36A238}"/>
              </a:ext>
            </a:extLst>
          </p:cNvPr>
          <p:cNvSpPr txBox="1"/>
          <p:nvPr/>
        </p:nvSpPr>
        <p:spPr>
          <a:xfrm>
            <a:off x="3819133" y="3069344"/>
            <a:ext cx="559323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Each tuple is mapped into key-value pair:</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19723338"/>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399</TotalTime>
  <Words>472</Words>
  <Application>Microsoft Office PowerPoint</Application>
  <PresentationFormat>自定义</PresentationFormat>
  <Paragraphs>121</Paragraphs>
  <Slides>25</Slides>
  <Notes>3</Notes>
  <HiddenSlides>2</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25</vt:i4>
      </vt:variant>
    </vt:vector>
  </HeadingPairs>
  <TitlesOfParts>
    <vt:vector size="32" baseType="lpstr">
      <vt:lpstr>Arial</vt:lpstr>
      <vt:lpstr>Courier New</vt:lpstr>
      <vt:lpstr>Symbol</vt:lpstr>
      <vt:lpstr>wingdings</vt:lpstr>
      <vt:lpstr>wingdings</vt:lpstr>
      <vt:lpstr>SAP 2020 16x9 white</vt:lpstr>
      <vt:lpstr>SAP 2020 16x9 blue</vt:lpstr>
      <vt:lpstr>CockroachDB A Geo-distributed SQL Database</vt:lpstr>
      <vt:lpstr>Agenda</vt:lpstr>
      <vt:lpstr>The Overview of CockroachDB</vt:lpstr>
      <vt:lpstr>Introduction of CockroachDB</vt:lpstr>
      <vt:lpstr>Distributed, Replicated, Transactional KV</vt:lpstr>
      <vt:lpstr>Raft and Replication</vt:lpstr>
      <vt:lpstr>SQL: Tabular Data in a KV World</vt:lpstr>
      <vt:lpstr>TiDB Architecture</vt:lpstr>
      <vt:lpstr>Insert page title (sentence case)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17</cp:revision>
  <dcterms:created xsi:type="dcterms:W3CDTF">2020-09-15T06:48:33Z</dcterms:created>
  <dcterms:modified xsi:type="dcterms:W3CDTF">2020-09-18T09:56:51Z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