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40"/>
  </p:notesMasterIdLst>
  <p:handoutMasterIdLst>
    <p:handoutMasterId r:id="rId41"/>
  </p:handoutMasterIdLst>
  <p:sldIdLst>
    <p:sldId id="439" r:id="rId6"/>
    <p:sldId id="344" r:id="rId7"/>
    <p:sldId id="450" r:id="rId8"/>
    <p:sldId id="364" r:id="rId9"/>
    <p:sldId id="451" r:id="rId10"/>
    <p:sldId id="453" r:id="rId11"/>
    <p:sldId id="454" r:id="rId12"/>
    <p:sldId id="455" r:id="rId13"/>
    <p:sldId id="456" r:id="rId14"/>
    <p:sldId id="459" r:id="rId15"/>
    <p:sldId id="461" r:id="rId16"/>
    <p:sldId id="462" r:id="rId17"/>
    <p:sldId id="460" r:id="rId18"/>
    <p:sldId id="463" r:id="rId19"/>
    <p:sldId id="458" r:id="rId20"/>
    <p:sldId id="457" r:id="rId21"/>
    <p:sldId id="430" r:id="rId22"/>
    <p:sldId id="448" r:id="rId23"/>
    <p:sldId id="382" r:id="rId24"/>
    <p:sldId id="441" r:id="rId25"/>
    <p:sldId id="449" r:id="rId26"/>
    <p:sldId id="374" r:id="rId27"/>
    <p:sldId id="445" r:id="rId28"/>
    <p:sldId id="380" r:id="rId29"/>
    <p:sldId id="452" r:id="rId30"/>
    <p:sldId id="379" r:id="rId31"/>
    <p:sldId id="423" r:id="rId32"/>
    <p:sldId id="387" r:id="rId33"/>
    <p:sldId id="390" r:id="rId34"/>
    <p:sldId id="420" r:id="rId35"/>
    <p:sldId id="421" r:id="rId36"/>
    <p:sldId id="413" r:id="rId37"/>
    <p:sldId id="265" r:id="rId38"/>
    <p:sldId id="435" r:id="rId3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5682" autoAdjust="0"/>
  </p:normalViewPr>
  <p:slideViewPr>
    <p:cSldViewPr snapToGrid="0" showGuides="1">
      <p:cViewPr varScale="1">
        <p:scale>
          <a:sx n="48" d="100"/>
          <a:sy n="48" d="100"/>
        </p:scale>
        <p:origin x="67" y="902"/>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1854404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33</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zh-CN" altLang="en-US"/>
              <a:t>单击图标添加图片</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文本">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r>
              <a:rPr lang="en-US" dirty="0"/>
              <a:t>Keith Wang, SAP</a:t>
            </a:r>
          </a:p>
          <a:p>
            <a:pPr lvl="0"/>
            <a:r>
              <a:rPr lang="en-US" dirty="0"/>
              <a:t>Aug 28, 2020</a:t>
            </a:r>
          </a:p>
        </p:txBody>
      </p:sp>
      <p:sp>
        <p:nvSpPr>
          <p:cNvPr id="8" name="Presentation Title"/>
          <p:cNvSpPr>
            <a:spLocks noGrp="1"/>
          </p:cNvSpPr>
          <p:nvPr>
            <p:ph type="title"/>
          </p:nvPr>
        </p:nvSpPr>
        <p:spPr bwMode="gray">
          <a:xfrm>
            <a:off x="288000" y="4024430"/>
            <a:ext cx="10899174" cy="997196"/>
          </a:xfrm>
        </p:spPr>
        <p:txBody>
          <a:bodyPr/>
          <a:lstStyle/>
          <a:p>
            <a:r>
              <a:rPr lang="en-US" dirty="0"/>
              <a:t>The Survey On MongoDB</a:t>
            </a:r>
            <a:br>
              <a:rPr lang="en-US" dirty="0"/>
            </a:br>
            <a:r>
              <a:rPr lang="en-US" dirty="0">
                <a:solidFill>
                  <a:schemeClr val="accent1"/>
                </a:solidFill>
              </a:rPr>
              <a:t>A Document Database</a:t>
            </a:r>
            <a:endParaRPr lang="de-DE" dirty="0">
              <a:solidFill>
                <a:schemeClr val="accent1"/>
              </a:solidFill>
            </a:endParaRPr>
          </a:p>
        </p:txBody>
      </p:sp>
      <p:pic>
        <p:nvPicPr>
          <p:cNvPr id="17" name="Illustration" descr="Example of an illustration" title="Illustration for title slide">
            <a:extLst>
              <a:ext uri="{FF2B5EF4-FFF2-40B4-BE49-F238E27FC236}">
                <a16:creationId xmlns:a16="http://schemas.microsoft.com/office/drawing/2014/main" id="{FD14F36E-07D2-4603-8052-37711C0D346D}"/>
              </a:ext>
            </a:extLst>
          </p:cNvPr>
          <p:cNvPicPr>
            <a:picLocks noGrp="1" noChangeAspect="1"/>
          </p:cNvPicPr>
          <p:nvPr>
            <p:ph type="pic" sz="quarter" idx="12"/>
          </p:nvPr>
        </p:nvPicPr>
        <p:blipFill>
          <a:blip r:embed="rId3"/>
          <a:srcRect t="3112" b="3112"/>
          <a:stretch>
            <a:fillRect/>
          </a:stretch>
        </p:blipFill>
        <p:spPr bwMode="gray"/>
      </p:pic>
      <p:sp>
        <p:nvSpPr>
          <p:cNvPr id="18" name="Placeholder Partner logo">
            <a:extLst>
              <a:ext uri="{FF2B5EF4-FFF2-40B4-BE49-F238E27FC236}">
                <a16:creationId xmlns:a16="http://schemas.microsoft.com/office/drawing/2014/main" id="{D3ABB6C8-A64D-4D01-85F8-8972413CA8E5}"/>
              </a:ext>
            </a:extLst>
          </p:cNvPr>
          <p:cNvSpPr/>
          <p:nvPr/>
        </p:nvSpPr>
        <p:spPr bwMode="gray">
          <a:xfrm>
            <a:off x="288000" y="6174872"/>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Tree>
    <p:extLst>
      <p:ext uri="{BB962C8B-B14F-4D97-AF65-F5344CB8AC3E}">
        <p14:creationId xmlns:p14="http://schemas.microsoft.com/office/powerpoint/2010/main" val="3395721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bwMode="gray"/>
        <p:txBody>
          <a:bodyPr/>
          <a:lstStyle/>
          <a:p>
            <a:r>
              <a:rPr lang="en-US" dirty="0"/>
              <a:t>Replication sets</a:t>
            </a:r>
          </a:p>
        </p:txBody>
      </p:sp>
      <p:sp>
        <p:nvSpPr>
          <p:cNvPr id="3" name="文本框 2">
            <a:extLst>
              <a:ext uri="{FF2B5EF4-FFF2-40B4-BE49-F238E27FC236}">
                <a16:creationId xmlns:a16="http://schemas.microsoft.com/office/drawing/2014/main" id="{7AC9526A-CB72-4754-AA72-48A3A2330376}"/>
              </a:ext>
            </a:extLst>
          </p:cNvPr>
          <p:cNvSpPr txBox="1"/>
          <p:nvPr/>
        </p:nvSpPr>
        <p:spPr>
          <a:xfrm>
            <a:off x="786063" y="1203158"/>
            <a:ext cx="4829938" cy="4708981"/>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A replica set provides redundancy and high availability, which is a group of </a:t>
            </a:r>
            <a:r>
              <a:rPr lang="en-US" altLang="zh-CN" sz="1800" kern="0" dirty="0" err="1">
                <a:ea typeface="Arial Unicode MS" pitchFamily="34" charset="-128"/>
                <a:cs typeface="Arial Unicode MS" pitchFamily="34" charset="-128"/>
              </a:rPr>
              <a:t>mongod</a:t>
            </a:r>
            <a:r>
              <a:rPr lang="en-US" altLang="zh-CN" sz="1800" kern="0" dirty="0">
                <a:ea typeface="Arial Unicode MS" pitchFamily="34" charset="-128"/>
                <a:cs typeface="Arial Unicode MS" pitchFamily="34" charset="-128"/>
              </a:rPr>
              <a:t> instance that maintain the same data set. </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The </a:t>
            </a:r>
            <a:r>
              <a:rPr lang="en-US" altLang="zh-CN" sz="1800" b="1" kern="0" dirty="0">
                <a:ea typeface="Arial Unicode MS" pitchFamily="34" charset="-128"/>
                <a:cs typeface="Arial Unicode MS" pitchFamily="34" charset="-128"/>
              </a:rPr>
              <a:t>primary node receives all write operations. </a:t>
            </a:r>
            <a:r>
              <a:rPr lang="en-US" altLang="zh-CN" sz="1800" kern="0" dirty="0">
                <a:ea typeface="Arial Unicode MS" pitchFamily="34" charset="-128"/>
                <a:cs typeface="Arial Unicode MS" pitchFamily="34" charset="-128"/>
              </a:rPr>
              <a:t>The primary records all changes to its data sets in its operation log, i.e. </a:t>
            </a:r>
            <a:r>
              <a:rPr lang="en-US" altLang="zh-CN" sz="1800" kern="0" dirty="0" err="1">
                <a:ea typeface="Arial Unicode MS" pitchFamily="34" charset="-128"/>
                <a:cs typeface="Arial Unicode MS" pitchFamily="34" charset="-128"/>
              </a:rPr>
              <a:t>oplog</a:t>
            </a:r>
            <a:r>
              <a:rPr lang="en-US" altLang="zh-CN" sz="1800" kern="0" dirty="0">
                <a:ea typeface="Arial Unicode MS" pitchFamily="34" charset="-128"/>
                <a:cs typeface="Arial Unicode MS" pitchFamily="34" charset="-128"/>
              </a:rPr>
              <a:t>.</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The </a:t>
            </a:r>
            <a:r>
              <a:rPr lang="en-US" altLang="zh-CN" sz="1800" b="1" kern="0" dirty="0">
                <a:ea typeface="Arial Unicode MS" pitchFamily="34" charset="-128"/>
                <a:cs typeface="Arial Unicode MS" pitchFamily="34" charset="-128"/>
              </a:rPr>
              <a:t>secondaries </a:t>
            </a:r>
            <a:r>
              <a:rPr lang="en-US" altLang="zh-CN" sz="1800" kern="0" dirty="0">
                <a:ea typeface="Arial Unicode MS" pitchFamily="34" charset="-128"/>
                <a:cs typeface="Arial Unicode MS" pitchFamily="34" charset="-128"/>
              </a:rPr>
              <a:t>replicate the primary’s </a:t>
            </a:r>
            <a:r>
              <a:rPr lang="en-US" altLang="zh-CN" sz="1800" kern="0" dirty="0" err="1">
                <a:ea typeface="Arial Unicode MS" pitchFamily="34" charset="-128"/>
                <a:cs typeface="Arial Unicode MS" pitchFamily="34" charset="-128"/>
              </a:rPr>
              <a:t>oplog</a:t>
            </a:r>
            <a:r>
              <a:rPr lang="en-US" altLang="zh-CN" sz="1800" kern="0" dirty="0">
                <a:ea typeface="Arial Unicode MS" pitchFamily="34" charset="-128"/>
                <a:cs typeface="Arial Unicode MS" pitchFamily="34" charset="-128"/>
              </a:rPr>
              <a:t> and apply the operations to their data sets such that their sets reflect the primary’s data set.</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If the primary is unavailable, an eligible secondary will hold an election to elect itself the new primary</a:t>
            </a:r>
          </a:p>
          <a:p>
            <a:pPr marL="285750" indent="-285750" fontAlgn="base">
              <a:spcBef>
                <a:spcPct val="50000"/>
              </a:spcBef>
              <a:spcAft>
                <a:spcPct val="0"/>
              </a:spcAft>
              <a:buClr>
                <a:srgbClr val="F0AB00"/>
              </a:buClr>
              <a:buSzPct val="80000"/>
              <a:buFont typeface="Wingdings" panose="05000000000000000000" pitchFamily="2" charset="2"/>
              <a:buChar char="n"/>
            </a:pPr>
            <a:endParaRPr lang="zh-CN" altLang="en-US" sz="1800" kern="0" dirty="0" err="1">
              <a:ea typeface="Arial Unicode MS" pitchFamily="34" charset="-128"/>
              <a:cs typeface="Arial Unicode MS" pitchFamily="34" charset="-128"/>
            </a:endParaRPr>
          </a:p>
        </p:txBody>
      </p:sp>
      <p:pic>
        <p:nvPicPr>
          <p:cNvPr id="59" name="图片 58">
            <a:extLst>
              <a:ext uri="{FF2B5EF4-FFF2-40B4-BE49-F238E27FC236}">
                <a16:creationId xmlns:a16="http://schemas.microsoft.com/office/drawing/2014/main" id="{CE7C9CBB-6849-45D6-B79A-4B23CB0B3980}"/>
              </a:ext>
            </a:extLst>
          </p:cNvPr>
          <p:cNvPicPr>
            <a:picLocks noChangeAspect="1"/>
          </p:cNvPicPr>
          <p:nvPr/>
        </p:nvPicPr>
        <p:blipFill>
          <a:blip r:embed="rId2"/>
          <a:stretch>
            <a:fillRect/>
          </a:stretch>
        </p:blipFill>
        <p:spPr>
          <a:xfrm>
            <a:off x="7519706" y="505382"/>
            <a:ext cx="3455622" cy="2991434"/>
          </a:xfrm>
          <a:prstGeom prst="rect">
            <a:avLst/>
          </a:prstGeom>
        </p:spPr>
      </p:pic>
      <p:pic>
        <p:nvPicPr>
          <p:cNvPr id="60" name="图片 59">
            <a:extLst>
              <a:ext uri="{FF2B5EF4-FFF2-40B4-BE49-F238E27FC236}">
                <a16:creationId xmlns:a16="http://schemas.microsoft.com/office/drawing/2014/main" id="{896A4509-A05C-4840-8B65-DE8C58185DAD}"/>
              </a:ext>
            </a:extLst>
          </p:cNvPr>
          <p:cNvPicPr>
            <a:picLocks noChangeAspect="1"/>
          </p:cNvPicPr>
          <p:nvPr/>
        </p:nvPicPr>
        <p:blipFill>
          <a:blip r:embed="rId3"/>
          <a:stretch>
            <a:fillRect/>
          </a:stretch>
        </p:blipFill>
        <p:spPr>
          <a:xfrm>
            <a:off x="6415593" y="3885966"/>
            <a:ext cx="5663848" cy="2154509"/>
          </a:xfrm>
          <a:prstGeom prst="rect">
            <a:avLst/>
          </a:prstGeom>
        </p:spPr>
      </p:pic>
    </p:spTree>
    <p:extLst>
      <p:ext uri="{BB962C8B-B14F-4D97-AF65-F5344CB8AC3E}">
        <p14:creationId xmlns:p14="http://schemas.microsoft.com/office/powerpoint/2010/main" val="2359599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bwMode="gray"/>
        <p:txBody>
          <a:bodyPr/>
          <a:lstStyle/>
          <a:p>
            <a:r>
              <a:rPr lang="en-US" dirty="0"/>
              <a:t>Replication sets</a:t>
            </a:r>
          </a:p>
        </p:txBody>
      </p:sp>
      <p:sp>
        <p:nvSpPr>
          <p:cNvPr id="3" name="文本框 2">
            <a:extLst>
              <a:ext uri="{FF2B5EF4-FFF2-40B4-BE49-F238E27FC236}">
                <a16:creationId xmlns:a16="http://schemas.microsoft.com/office/drawing/2014/main" id="{7AC9526A-CB72-4754-AA72-48A3A2330376}"/>
              </a:ext>
            </a:extLst>
          </p:cNvPr>
          <p:cNvSpPr txBox="1"/>
          <p:nvPr/>
        </p:nvSpPr>
        <p:spPr>
          <a:xfrm>
            <a:off x="786063" y="1203158"/>
            <a:ext cx="11213432" cy="1661993"/>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There will be a </a:t>
            </a:r>
            <a:r>
              <a:rPr lang="en-US" altLang="zh-CN" sz="1800" kern="0" dirty="0" err="1">
                <a:ea typeface="Arial Unicode MS" pitchFamily="34" charset="-128"/>
                <a:cs typeface="Arial Unicode MS" pitchFamily="34" charset="-128"/>
              </a:rPr>
              <a:t>mongod</a:t>
            </a:r>
            <a:r>
              <a:rPr lang="en-US" altLang="zh-CN" sz="1800" kern="0" dirty="0">
                <a:ea typeface="Arial Unicode MS" pitchFamily="34" charset="-128"/>
                <a:cs typeface="Arial Unicode MS" pitchFamily="34" charset="-128"/>
              </a:rPr>
              <a:t> instance which is chose as an arbiter, An arbiter participates in elections but does not hold data.</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An arbiter will always be an arbiter whereas a primary becomes a secondary or a secondary becomes the primary during an election.</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There is a PSV architecture, Primary, Secondary and one arbiter.</a:t>
            </a:r>
          </a:p>
        </p:txBody>
      </p:sp>
      <p:pic>
        <p:nvPicPr>
          <p:cNvPr id="4" name="图片 3">
            <a:extLst>
              <a:ext uri="{FF2B5EF4-FFF2-40B4-BE49-F238E27FC236}">
                <a16:creationId xmlns:a16="http://schemas.microsoft.com/office/drawing/2014/main" id="{4133D0E6-F3D3-4BCA-8CCB-B1C1DE9ED1E7}"/>
              </a:ext>
            </a:extLst>
          </p:cNvPr>
          <p:cNvPicPr>
            <a:picLocks noChangeAspect="1"/>
          </p:cNvPicPr>
          <p:nvPr/>
        </p:nvPicPr>
        <p:blipFill>
          <a:blip r:embed="rId2"/>
          <a:stretch>
            <a:fillRect/>
          </a:stretch>
        </p:blipFill>
        <p:spPr>
          <a:xfrm>
            <a:off x="2839754" y="3429000"/>
            <a:ext cx="6515665" cy="2598645"/>
          </a:xfrm>
          <a:prstGeom prst="rect">
            <a:avLst/>
          </a:prstGeom>
        </p:spPr>
      </p:pic>
    </p:spTree>
    <p:extLst>
      <p:ext uri="{BB962C8B-B14F-4D97-AF65-F5344CB8AC3E}">
        <p14:creationId xmlns:p14="http://schemas.microsoft.com/office/powerpoint/2010/main" val="3633622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bwMode="gray"/>
        <p:txBody>
          <a:bodyPr/>
          <a:lstStyle/>
          <a:p>
            <a:r>
              <a:rPr lang="en-US" dirty="0"/>
              <a:t>Replication sets Elections</a:t>
            </a:r>
          </a:p>
        </p:txBody>
      </p:sp>
      <p:sp>
        <p:nvSpPr>
          <p:cNvPr id="3" name="文本框 2">
            <a:extLst>
              <a:ext uri="{FF2B5EF4-FFF2-40B4-BE49-F238E27FC236}">
                <a16:creationId xmlns:a16="http://schemas.microsoft.com/office/drawing/2014/main" id="{7AC9526A-CB72-4754-AA72-48A3A2330376}"/>
              </a:ext>
            </a:extLst>
          </p:cNvPr>
          <p:cNvSpPr txBox="1"/>
          <p:nvPr/>
        </p:nvSpPr>
        <p:spPr>
          <a:xfrm>
            <a:off x="782022" y="1363579"/>
            <a:ext cx="4555958" cy="4708981"/>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An election is triggered in response to these events:</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Adding a new node or initiating a replica set</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Performing replica set maintenance or the secondary members losing connectivity.</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Voting</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All replica set members that have their </a:t>
            </a:r>
            <a:r>
              <a:rPr lang="en-US" altLang="zh-CN" sz="1800" b="1" kern="0" dirty="0">
                <a:ea typeface="Arial Unicode MS" pitchFamily="34" charset="-128"/>
                <a:cs typeface="Arial Unicode MS" pitchFamily="34" charset="-128"/>
              </a:rPr>
              <a:t>members[n].votes equal 1 or 0</a:t>
            </a:r>
            <a:r>
              <a:rPr lang="en-US" altLang="zh-CN" sz="1800" kern="0" dirty="0">
                <a:ea typeface="Arial Unicode MS" pitchFamily="34" charset="-128"/>
                <a:cs typeface="Arial Unicode MS" pitchFamily="34" charset="-128"/>
              </a:rPr>
              <a:t>.</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Members with priority greater than 0 cannot have 0 votes.</a:t>
            </a:r>
          </a:p>
          <a:p>
            <a:pPr lvl="1" fontAlgn="base">
              <a:spcBef>
                <a:spcPct val="50000"/>
              </a:spcBef>
              <a:spcAft>
                <a:spcPct val="0"/>
              </a:spcAft>
              <a:buClr>
                <a:srgbClr val="F0AB00"/>
              </a:buClr>
              <a:buSzPct val="80000"/>
              <a:buNone/>
            </a:pPr>
            <a:endParaRPr lang="en-US" altLang="zh-CN" sz="1800" kern="0" dirty="0">
              <a:ea typeface="Arial Unicode MS" pitchFamily="34" charset="-128"/>
              <a:cs typeface="Arial Unicode MS" pitchFamily="34" charset="-128"/>
            </a:endParaRPr>
          </a:p>
        </p:txBody>
      </p:sp>
      <p:pic>
        <p:nvPicPr>
          <p:cNvPr id="4" name="图片 3">
            <a:extLst>
              <a:ext uri="{FF2B5EF4-FFF2-40B4-BE49-F238E27FC236}">
                <a16:creationId xmlns:a16="http://schemas.microsoft.com/office/drawing/2014/main" id="{4133D0E6-F3D3-4BCA-8CCB-B1C1DE9ED1E7}"/>
              </a:ext>
            </a:extLst>
          </p:cNvPr>
          <p:cNvPicPr>
            <a:picLocks noChangeAspect="1"/>
          </p:cNvPicPr>
          <p:nvPr/>
        </p:nvPicPr>
        <p:blipFill>
          <a:blip r:embed="rId2"/>
          <a:stretch>
            <a:fillRect/>
          </a:stretch>
        </p:blipFill>
        <p:spPr>
          <a:xfrm>
            <a:off x="6481311" y="602880"/>
            <a:ext cx="5096753" cy="2032740"/>
          </a:xfrm>
          <a:prstGeom prst="rect">
            <a:avLst/>
          </a:prstGeom>
        </p:spPr>
      </p:pic>
      <p:pic>
        <p:nvPicPr>
          <p:cNvPr id="5" name="图片 4">
            <a:extLst>
              <a:ext uri="{FF2B5EF4-FFF2-40B4-BE49-F238E27FC236}">
                <a16:creationId xmlns:a16="http://schemas.microsoft.com/office/drawing/2014/main" id="{8313D094-4901-4594-9B34-B2DE143BC5B5}"/>
              </a:ext>
            </a:extLst>
          </p:cNvPr>
          <p:cNvPicPr>
            <a:picLocks noChangeAspect="1"/>
          </p:cNvPicPr>
          <p:nvPr/>
        </p:nvPicPr>
        <p:blipFill>
          <a:blip r:embed="rId3"/>
          <a:stretch>
            <a:fillRect/>
          </a:stretch>
        </p:blipFill>
        <p:spPr>
          <a:xfrm>
            <a:off x="6583456" y="2818854"/>
            <a:ext cx="4892464" cy="3612193"/>
          </a:xfrm>
          <a:prstGeom prst="rect">
            <a:avLst/>
          </a:prstGeom>
        </p:spPr>
      </p:pic>
    </p:spTree>
    <p:extLst>
      <p:ext uri="{BB962C8B-B14F-4D97-AF65-F5344CB8AC3E}">
        <p14:creationId xmlns:p14="http://schemas.microsoft.com/office/powerpoint/2010/main" val="3804852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bwMode="gray"/>
        <p:txBody>
          <a:bodyPr/>
          <a:lstStyle/>
          <a:p>
            <a:r>
              <a:rPr lang="en-US" dirty="0"/>
              <a:t>Storage Engines of MongoDB</a:t>
            </a:r>
          </a:p>
        </p:txBody>
      </p:sp>
      <p:sp>
        <p:nvSpPr>
          <p:cNvPr id="3" name="文本框 2">
            <a:extLst>
              <a:ext uri="{FF2B5EF4-FFF2-40B4-BE49-F238E27FC236}">
                <a16:creationId xmlns:a16="http://schemas.microsoft.com/office/drawing/2014/main" id="{7AC9526A-CB72-4754-AA72-48A3A2330376}"/>
              </a:ext>
            </a:extLst>
          </p:cNvPr>
          <p:cNvSpPr txBox="1"/>
          <p:nvPr/>
        </p:nvSpPr>
        <p:spPr>
          <a:xfrm>
            <a:off x="763587" y="1876926"/>
            <a:ext cx="10668000" cy="4154984"/>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b="1" kern="0" dirty="0" err="1">
                <a:ea typeface="Arial Unicode MS" pitchFamily="34" charset="-128"/>
                <a:cs typeface="Arial Unicode MS" pitchFamily="34" charset="-128"/>
              </a:rPr>
              <a:t>WiredTiger</a:t>
            </a:r>
            <a:r>
              <a:rPr lang="en-US" altLang="zh-CN" sz="2000" b="1" kern="0" dirty="0">
                <a:ea typeface="Arial Unicode MS" pitchFamily="34" charset="-128"/>
                <a:cs typeface="Arial Unicode MS" pitchFamily="34" charset="-128"/>
              </a:rPr>
              <a:t> Storage Engine</a:t>
            </a:r>
            <a:r>
              <a:rPr lang="en-US" altLang="zh-CN" sz="2000" b="1" i="1" kern="0" dirty="0">
                <a:ea typeface="Arial Unicode MS" pitchFamily="34" charset="-128"/>
                <a:cs typeface="Arial Unicode MS" pitchFamily="34" charset="-128"/>
              </a:rPr>
              <a:t>(Default)</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provide a document-level concurrency model, checkpointing and compression, among other features.</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In MongoDB Enterprise, it </a:t>
            </a:r>
            <a:r>
              <a:rPr lang="en-US" altLang="zh-CN" sz="2000" kern="0" dirty="0" err="1">
                <a:ea typeface="Arial Unicode MS" pitchFamily="34" charset="-128"/>
                <a:cs typeface="Arial Unicode MS" pitchFamily="34" charset="-128"/>
              </a:rPr>
              <a:t>alse</a:t>
            </a:r>
            <a:r>
              <a:rPr lang="en-US" altLang="zh-CN" sz="2000" kern="0" dirty="0">
                <a:ea typeface="Arial Unicode MS" pitchFamily="34" charset="-128"/>
                <a:cs typeface="Arial Unicode MS" pitchFamily="34" charset="-128"/>
              </a:rPr>
              <a:t> supports Encryption at Rest.</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b="1" kern="0" dirty="0">
                <a:ea typeface="Arial Unicode MS" pitchFamily="34" charset="-128"/>
                <a:cs typeface="Arial Unicode MS" pitchFamily="34" charset="-128"/>
              </a:rPr>
              <a:t>In-Memory Storage Engine</a:t>
            </a:r>
            <a:endParaRPr lang="en-US" altLang="zh-CN" sz="2000" b="1" i="1" kern="0" dirty="0">
              <a:ea typeface="Arial Unicode MS" pitchFamily="34" charset="-128"/>
              <a:cs typeface="Arial Unicode MS" pitchFamily="34" charset="-128"/>
            </a:endParaRP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Available in MongoDB Enterprise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Rather than storing documents on-disk, it retains them in-memory for more predictable data latencies.</a:t>
            </a:r>
          </a:p>
          <a:p>
            <a:pPr marL="830138" lvl="1" indent="-285750" fontAlgn="base">
              <a:spcBef>
                <a:spcPct val="50000"/>
              </a:spcBef>
              <a:spcAft>
                <a:spcPct val="0"/>
              </a:spcAft>
              <a:buClr>
                <a:srgbClr val="F0AB00"/>
              </a:buClr>
              <a:buSzPct val="80000"/>
              <a:buFont typeface="Wingdings" panose="05000000000000000000" pitchFamily="2" charset="2"/>
              <a:buChar char="n"/>
            </a:pPr>
            <a:endParaRPr lang="en-US" altLang="zh-CN" sz="20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n"/>
            </a:pPr>
            <a:endParaRPr lang="zh-CN" altLang="en-US" sz="20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156535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Divider </a:t>
            </a:r>
            <a:r>
              <a:rPr lang="en-US" dirty="0">
                <a:solidFill>
                  <a:schemeClr val="accent1"/>
                </a:solidFill>
              </a:rPr>
              <a:t>page</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3452913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bwMode="gray"/>
        <p:txBody>
          <a:bodyPr/>
          <a:lstStyle/>
          <a:p>
            <a:r>
              <a:rPr lang="en-US" dirty="0"/>
              <a:t>Key Features of MongoDB</a:t>
            </a:r>
          </a:p>
        </p:txBody>
      </p:sp>
    </p:spTree>
    <p:extLst>
      <p:ext uri="{BB962C8B-B14F-4D97-AF65-F5344CB8AC3E}">
        <p14:creationId xmlns:p14="http://schemas.microsoft.com/office/powerpoint/2010/main" val="4261924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bwMode="gray"/>
        <p:txBody>
          <a:bodyPr/>
          <a:lstStyle/>
          <a:p>
            <a:r>
              <a:rPr lang="en-US" dirty="0"/>
              <a:t>Key Features of MongoDB</a:t>
            </a:r>
          </a:p>
        </p:txBody>
      </p:sp>
    </p:spTree>
    <p:extLst>
      <p:ext uri="{BB962C8B-B14F-4D97-AF65-F5344CB8AC3E}">
        <p14:creationId xmlns:p14="http://schemas.microsoft.com/office/powerpoint/2010/main" val="2723649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Divider </a:t>
            </a:r>
            <a:r>
              <a:rPr lang="en-US" dirty="0">
                <a:solidFill>
                  <a:schemeClr val="accent1"/>
                </a:solidFill>
              </a:rPr>
              <a:t>page</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1515423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2992388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0"/>
            <a:r>
              <a:rPr lang="en-US" dirty="0"/>
              <a:t>First level</a:t>
            </a:r>
          </a:p>
          <a:p>
            <a:pPr lvl="1"/>
            <a:r>
              <a:rPr lang="en-US" dirty="0"/>
              <a:t>Second level</a:t>
            </a:r>
          </a:p>
          <a:p>
            <a:pPr lvl="2"/>
            <a:r>
              <a:rPr lang="en-US" dirty="0"/>
              <a:t>Third level</a:t>
            </a:r>
          </a:p>
        </p:txBody>
      </p:sp>
      <p:sp>
        <p:nvSpPr>
          <p:cNvPr id="4" name="Title"/>
          <p:cNvSpPr>
            <a:spLocks noGrp="1"/>
          </p:cNvSpPr>
          <p:nvPr>
            <p:ph type="title"/>
          </p:nvPr>
        </p:nvSpPr>
        <p:spPr bwMode="gray"/>
        <p:txBody>
          <a:bodyPr/>
          <a:lstStyle/>
          <a:p>
            <a:r>
              <a:rPr lang="en-US" dirty="0"/>
              <a:t>Insert page title (sentence case)</a:t>
            </a:r>
          </a:p>
        </p:txBody>
      </p:sp>
      <p:grpSp>
        <p:nvGrpSpPr>
          <p:cNvPr id="9" name="Group 8">
            <a:extLst>
              <a:ext uri="{FF2B5EF4-FFF2-40B4-BE49-F238E27FC236}">
                <a16:creationId xmlns:a16="http://schemas.microsoft.com/office/drawing/2014/main" id="{5BF28123-76F7-49B1-8B0B-20245CD7853F}"/>
              </a:ext>
            </a:extLst>
          </p:cNvPr>
          <p:cNvGrpSpPr/>
          <p:nvPr/>
        </p:nvGrpSpPr>
        <p:grpSpPr>
          <a:xfrm>
            <a:off x="2626973" y="1620000"/>
            <a:ext cx="3118507" cy="3874789"/>
            <a:chOff x="2626973" y="1620000"/>
            <a:chExt cx="3118507" cy="3874789"/>
          </a:xfrm>
        </p:grpSpPr>
        <p:sp>
          <p:nvSpPr>
            <p:cNvPr id="5" name="Information to list level button" descr="Description of the list level funcionality while working with text placeholders" title="Description list level buttons"/>
            <p:cNvSpPr/>
            <p:nvPr/>
          </p:nvSpPr>
          <p:spPr bwMode="gray">
            <a:xfrm>
              <a:off x="2626973" y="1620000"/>
              <a:ext cx="3118507" cy="3874789"/>
            </a:xfrm>
            <a:prstGeom prst="roundRect">
              <a:avLst>
                <a:gd name="adj" fmla="val 5631"/>
              </a:avLst>
            </a:prstGeom>
            <a:solidFill>
              <a:srgbClr val="FFFF00"/>
            </a:solidFill>
            <a:ln w="6350" algn="ctr">
              <a:noFill/>
              <a:miter lim="800000"/>
              <a:headEnd/>
              <a:tailEnd/>
            </a:ln>
          </p:spPr>
          <p:txBody>
            <a:bodyPr lIns="90000" tIns="72000" rIns="90000" bIns="72000" rtlCol="0" anchor="t" anchorCtr="0"/>
            <a:lstStyle/>
            <a:p>
              <a:pPr>
                <a:spcBef>
                  <a:spcPts val="600"/>
                </a:spcBef>
                <a:buClr>
                  <a:schemeClr val="accent1"/>
                </a:buClr>
                <a:buSzPct val="80000"/>
                <a:defRPr/>
              </a:pPr>
              <a:r>
                <a:rPr lang="en-US" sz="1000" b="1" kern="0" dirty="0">
                  <a:ea typeface="Arial Unicode MS" pitchFamily="34" charset="-128"/>
                  <a:cs typeface="Arial Unicode MS" pitchFamily="34" charset="-128"/>
                  <a:sym typeface="Arial"/>
                </a:rPr>
                <a:t>NOTE: </a:t>
              </a:r>
              <a:r>
                <a:rPr lang="en-US" sz="1000" kern="0" dirty="0">
                  <a:ea typeface="Arial Unicode MS" pitchFamily="34" charset="-128"/>
                  <a:cs typeface="Arial Unicode MS" pitchFamily="34" charset="-128"/>
                  <a:sym typeface="Arial"/>
                </a:rPr>
                <a:t>Delete the yellow stickers when finished.</a:t>
              </a:r>
            </a:p>
            <a:p>
              <a:pPr>
                <a:spcBef>
                  <a:spcPts val="600"/>
                </a:spcBef>
                <a:buClr>
                  <a:schemeClr val="accent1"/>
                </a:buClr>
                <a:buSzPct val="80000"/>
                <a:defRPr/>
              </a:pPr>
              <a:r>
                <a:rPr lang="en-US" sz="1000" dirty="0"/>
                <a:t>The text placeholders have different, preformatted text levels. Each level has different formatting </a:t>
              </a:r>
              <a:br>
                <a:rPr lang="en-US" sz="1000" dirty="0"/>
              </a:br>
              <a:r>
                <a:rPr lang="en-US" sz="1000" dirty="0"/>
                <a:t>(font size, indent, bullet).</a:t>
              </a:r>
            </a:p>
            <a:p>
              <a:pPr>
                <a:spcBef>
                  <a:spcPts val="600"/>
                </a:spcBef>
                <a:buClr>
                  <a:schemeClr val="accent1"/>
                </a:buClr>
                <a:buSzPct val="80000"/>
                <a:defRPr/>
              </a:pPr>
              <a:r>
                <a:rPr lang="en-US" sz="1000" dirty="0"/>
                <a:t>To jump between the preformatted text levels, use the </a:t>
              </a:r>
              <a:r>
                <a:rPr lang="en-US" sz="1000" i="1" dirty="0"/>
                <a:t>Increase</a:t>
              </a:r>
              <a:r>
                <a:rPr lang="en-US" sz="1000" dirty="0"/>
                <a:t> </a:t>
              </a:r>
              <a:r>
                <a:rPr lang="en-US" sz="1000" i="1" dirty="0"/>
                <a:t>List Level </a:t>
              </a:r>
              <a:r>
                <a:rPr lang="en-US" sz="1000" dirty="0"/>
                <a:t>and </a:t>
              </a:r>
              <a:r>
                <a:rPr lang="en-US" sz="1000" i="1" dirty="0"/>
                <a:t>Decrease</a:t>
              </a:r>
              <a:r>
                <a:rPr lang="en-US" sz="1000" dirty="0"/>
                <a:t> </a:t>
              </a:r>
              <a:r>
                <a:rPr lang="en-US" sz="1000" i="1" dirty="0"/>
                <a:t>List Level </a:t>
              </a:r>
              <a:r>
                <a:rPr lang="en-US" sz="1000" dirty="0"/>
                <a:t>buttons in the </a:t>
              </a:r>
              <a:r>
                <a:rPr lang="en-US" sz="1000" i="1" dirty="0"/>
                <a:t>Paragraph</a:t>
              </a:r>
              <a:r>
                <a:rPr lang="en-US" sz="1000" dirty="0"/>
                <a:t> toolbar.</a:t>
              </a:r>
            </a:p>
            <a:p>
              <a:pPr>
                <a:spcBef>
                  <a:spcPts val="600"/>
                </a:spcBef>
                <a:buClr>
                  <a:schemeClr val="accent1"/>
                </a:buClr>
                <a:buSzPct val="80000"/>
                <a:defRPr/>
              </a:pPr>
              <a:endParaRPr lang="en-US" sz="1000" dirty="0"/>
            </a:p>
            <a:p>
              <a:pPr>
                <a:spcBef>
                  <a:spcPts val="600"/>
                </a:spcBef>
                <a:buClr>
                  <a:schemeClr val="accent1"/>
                </a:buClr>
                <a:buSzPct val="80000"/>
                <a:defRPr/>
              </a:pPr>
              <a:endParaRPr lang="en-US" sz="1000" dirty="0"/>
            </a:p>
            <a:p>
              <a:pPr>
                <a:spcBef>
                  <a:spcPts val="600"/>
                </a:spcBef>
                <a:buClr>
                  <a:schemeClr val="accent1"/>
                </a:buClr>
                <a:buSzPct val="80000"/>
                <a:defRPr/>
              </a:pPr>
              <a:endParaRPr lang="en-US" sz="1000" dirty="0"/>
            </a:p>
            <a:p>
              <a:pPr>
                <a:spcBef>
                  <a:spcPts val="600"/>
                </a:spcBef>
                <a:buClr>
                  <a:schemeClr val="accent1"/>
                </a:buClr>
                <a:buSzPct val="80000"/>
                <a:defRPr/>
              </a:pPr>
              <a:endParaRPr lang="en-US" sz="1000" dirty="0"/>
            </a:p>
            <a:p>
              <a:pPr marL="136525" indent="-136525">
                <a:spcBef>
                  <a:spcPts val="1200"/>
                </a:spcBef>
                <a:buClr>
                  <a:schemeClr val="tx1"/>
                </a:buClr>
                <a:buSzPct val="100000"/>
                <a:buFont typeface="Arial" panose="020B0604020202020204" pitchFamily="34" charset="0"/>
                <a:buChar char="•"/>
                <a:defRPr/>
              </a:pPr>
              <a:r>
                <a:rPr lang="en-US" sz="1000" dirty="0"/>
                <a:t>Type your text in the placeholder.</a:t>
              </a:r>
            </a:p>
            <a:p>
              <a:pPr marL="136525" indent="-136525">
                <a:spcBef>
                  <a:spcPts val="600"/>
                </a:spcBef>
                <a:buClr>
                  <a:schemeClr val="tx1"/>
                </a:buClr>
                <a:buSzPct val="100000"/>
                <a:buFont typeface="Arial" panose="020B0604020202020204" pitchFamily="34" charset="0"/>
                <a:buChar char="•"/>
                <a:defRPr/>
              </a:pPr>
              <a:r>
                <a:rPr lang="en-US" sz="1000" dirty="0"/>
                <a:t>Click </a:t>
              </a:r>
              <a:r>
                <a:rPr lang="en-US" sz="1000" i="1" dirty="0"/>
                <a:t>the Increase List Level </a:t>
              </a:r>
              <a:r>
                <a:rPr lang="en-US" sz="1000" dirty="0"/>
                <a:t>button in the </a:t>
              </a:r>
              <a:r>
                <a:rPr lang="en-US" sz="1000" i="1" dirty="0"/>
                <a:t>Paragraph</a:t>
              </a:r>
              <a:r>
                <a:rPr lang="en-US" sz="1000" dirty="0"/>
                <a:t> toolbar to go to the next level.</a:t>
              </a:r>
            </a:p>
            <a:p>
              <a:pPr marL="136525" indent="-136525">
                <a:spcBef>
                  <a:spcPts val="600"/>
                </a:spcBef>
                <a:buClr>
                  <a:schemeClr val="tx1"/>
                </a:buClr>
                <a:buSzPct val="100000"/>
                <a:buFont typeface="Arial" panose="020B0604020202020204" pitchFamily="34" charset="0"/>
                <a:buChar char="•"/>
                <a:defRPr/>
              </a:pPr>
              <a:r>
                <a:rPr lang="en-US" sz="1000" dirty="0"/>
                <a:t>If you need a bullet list, choose level 2. </a:t>
              </a:r>
            </a:p>
            <a:p>
              <a:pPr marL="0" indent="0">
                <a:spcBef>
                  <a:spcPts val="600"/>
                </a:spcBef>
                <a:buClr>
                  <a:schemeClr val="bg1"/>
                </a:buClr>
                <a:buSzPct val="100000"/>
                <a:buFont typeface="Arial" panose="020B0604020202020204" pitchFamily="34" charset="0"/>
                <a:buNone/>
                <a:defRPr/>
              </a:pPr>
              <a:r>
                <a:rPr lang="en-US" sz="1000" dirty="0"/>
                <a:t>Avoid working with spaces, other bullets, or bullets in the wrong level. Only when you use the right levels it is possible to reset the slide layout.</a:t>
              </a:r>
            </a:p>
          </p:txBody>
        </p:sp>
        <p:pic>
          <p:nvPicPr>
            <p:cNvPr id="6" name="List level button" descr="Screenshot list level buttons" title="Screenshot list level buttons"/>
            <p:cNvPicPr>
              <a:picLocks noChangeAspect="1"/>
            </p:cNvPicPr>
            <p:nvPr/>
          </p:nvPicPr>
          <p:blipFill rotWithShape="1">
            <a:blip r:embed="rId2"/>
            <a:srcRect l="1094"/>
            <a:stretch/>
          </p:blipFill>
          <p:spPr bwMode="gray">
            <a:xfrm>
              <a:off x="2790065" y="3002260"/>
              <a:ext cx="2826492" cy="901766"/>
            </a:xfrm>
            <a:prstGeom prst="rect">
              <a:avLst/>
            </a:prstGeom>
          </p:spPr>
        </p:pic>
        <p:sp>
          <p:nvSpPr>
            <p:cNvPr id="7" name="Highlight list level button" descr="Rectangle for highliting list level buttons " title="Rectangle"/>
            <p:cNvSpPr/>
            <p:nvPr/>
          </p:nvSpPr>
          <p:spPr bwMode="gray">
            <a:xfrm>
              <a:off x="3415863" y="3053531"/>
              <a:ext cx="543560" cy="311592"/>
            </a:xfrm>
            <a:prstGeom prst="rect">
              <a:avLst/>
            </a:prstGeom>
            <a:noFill/>
            <a:ln w="28575"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886438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p:txBody>
          <a:bodyPr/>
          <a:lstStyle/>
          <a:p>
            <a:r>
              <a:rPr lang="en-US" b="1" dirty="0"/>
              <a:t>Introduction to MongoDB</a:t>
            </a:r>
          </a:p>
          <a:p>
            <a:pPr lvl="1"/>
            <a:r>
              <a:rPr lang="en-US" dirty="0"/>
              <a:t>Details</a:t>
            </a:r>
          </a:p>
          <a:p>
            <a:r>
              <a:rPr lang="en-US" altLang="zh-CN" b="1" dirty="0"/>
              <a:t>Technique of MongoDB</a:t>
            </a:r>
            <a:endParaRPr lang="en-US" b="1" dirty="0"/>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p:txBody>
      </p:sp>
      <p:sp>
        <p:nvSpPr>
          <p:cNvPr id="2" name="Agenda"/>
          <p:cNvSpPr>
            <a:spLocks noGrp="1"/>
          </p:cNvSpPr>
          <p:nvPr>
            <p:ph type="title"/>
          </p:nvPr>
        </p:nvSpPr>
        <p:spPr bwMode="gray"/>
        <p:txBody>
          <a:bodyPr/>
          <a:lstStyle/>
          <a:p>
            <a:r>
              <a:rPr lang="en-US" dirty="0"/>
              <a:t>Content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a:extLst>
              <a:ext uri="{FF2B5EF4-FFF2-40B4-BE49-F238E27FC236}">
                <a16:creationId xmlns:a16="http://schemas.microsoft.com/office/drawing/2014/main" id="{FD8B0406-B42D-4E48-A077-1006CEECE8B8}"/>
              </a:ext>
            </a:extLst>
          </p:cNvPr>
          <p:cNvSpPr>
            <a:spLocks noGrp="1"/>
          </p:cNvSpPr>
          <p:nvPr>
            <p:ph type="body" sz="quarter" idx="10"/>
          </p:nvPr>
        </p:nvSpPr>
        <p:spPr/>
        <p:txBody>
          <a:bodyPr/>
          <a:lstStyle/>
          <a:p>
            <a:pPr lvl="0"/>
            <a:r>
              <a:rPr lang="en-US" dirty="0"/>
              <a:t>First level</a:t>
            </a:r>
          </a:p>
          <a:p>
            <a:pPr lvl="1"/>
            <a:r>
              <a:rPr lang="en-US" dirty="0"/>
              <a:t>Second level</a:t>
            </a:r>
          </a:p>
          <a:p>
            <a:pPr lvl="2"/>
            <a:r>
              <a:rPr lang="en-US" dirty="0"/>
              <a:t>Third level</a:t>
            </a:r>
          </a:p>
        </p:txBody>
      </p:sp>
      <p:sp>
        <p:nvSpPr>
          <p:cNvPr id="3" name="Title">
            <a:extLst>
              <a:ext uri="{FF2B5EF4-FFF2-40B4-BE49-F238E27FC236}">
                <a16:creationId xmlns:a16="http://schemas.microsoft.com/office/drawing/2014/main" id="{D36C6BFD-B684-44BB-8F4D-37456D097F1B}"/>
              </a:ext>
            </a:extLst>
          </p:cNvPr>
          <p:cNvSpPr>
            <a:spLocks noGrp="1"/>
          </p:cNvSpPr>
          <p:nvPr>
            <p:ph type="title"/>
          </p:nvPr>
        </p:nvSpPr>
        <p:spPr/>
        <p:txBody>
          <a:bodyPr/>
          <a:lstStyle/>
          <a:p>
            <a:r>
              <a:rPr lang="en-US" dirty="0"/>
              <a:t>Insert page title (sentence case)</a:t>
            </a:r>
          </a:p>
        </p:txBody>
      </p:sp>
    </p:spTree>
    <p:extLst>
      <p:ext uri="{BB962C8B-B14F-4D97-AF65-F5344CB8AC3E}">
        <p14:creationId xmlns:p14="http://schemas.microsoft.com/office/powerpoint/2010/main" val="4007524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0"/>
            <a:r>
              <a:rPr lang="en-US" dirty="0"/>
              <a:t>First level</a:t>
            </a:r>
          </a:p>
          <a:p>
            <a:pPr lvl="1"/>
            <a:r>
              <a:rPr lang="en-US" dirty="0"/>
              <a:t>Second level</a:t>
            </a:r>
          </a:p>
          <a:p>
            <a:pPr lvl="2"/>
            <a:r>
              <a:rPr lang="en-US" dirty="0"/>
              <a:t>Third level</a:t>
            </a:r>
          </a:p>
        </p:txBody>
      </p:sp>
      <p:sp>
        <p:nvSpPr>
          <p:cNvPr id="4" name="Title"/>
          <p:cNvSpPr>
            <a:spLocks noGrp="1"/>
          </p:cNvSpPr>
          <p:nvPr>
            <p:ph type="title"/>
          </p:nvPr>
        </p:nvSpPr>
        <p:spPr bwMode="gray">
          <a:xfrm>
            <a:off x="504001" y="504000"/>
            <a:ext cx="11186476" cy="646331"/>
          </a:xfrm>
        </p:spPr>
        <p:txBody>
          <a:bodyPr/>
          <a:lstStyle/>
          <a:p>
            <a:r>
              <a:rPr lang="en-US" dirty="0"/>
              <a:t>Insert page title (sentence case)</a:t>
            </a:r>
            <a:br>
              <a:rPr lang="en-US" dirty="0"/>
            </a:br>
            <a:r>
              <a:rPr lang="en-US" sz="1800" b="0" dirty="0" err="1"/>
              <a:t>Subheadline</a:t>
            </a:r>
            <a:endParaRPr lang="en-US" b="0" dirty="0"/>
          </a:p>
        </p:txBody>
      </p:sp>
    </p:spTree>
    <p:extLst>
      <p:ext uri="{BB962C8B-B14F-4D97-AF65-F5344CB8AC3E}">
        <p14:creationId xmlns:p14="http://schemas.microsoft.com/office/powerpoint/2010/main" val="1196408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Quote placeholder"/>
          <p:cNvSpPr>
            <a:spLocks noGrp="1"/>
          </p:cNvSpPr>
          <p:nvPr>
            <p:ph type="body" sz="quarter" idx="10"/>
          </p:nvPr>
        </p:nvSpPr>
        <p:spPr bwMode="gray"/>
        <p:txBody>
          <a:bodyPr/>
          <a:lstStyle/>
          <a:p>
            <a:pPr lvl="0"/>
            <a:r>
              <a:rPr lang="en-US" dirty="0"/>
              <a:t>“Quote goes here and here </a:t>
            </a:r>
            <a:r>
              <a:rPr lang="en-US" dirty="0">
                <a:solidFill>
                  <a:schemeClr val="accent1"/>
                </a:solidFill>
              </a:rPr>
              <a:t>and here</a:t>
            </a:r>
            <a:r>
              <a:rPr lang="en-US" dirty="0"/>
              <a:t>.”</a:t>
            </a:r>
          </a:p>
          <a:p>
            <a:pPr lvl="1"/>
            <a:r>
              <a:rPr lang="en-US" dirty="0"/>
              <a:t>Source</a:t>
            </a:r>
          </a:p>
        </p:txBody>
      </p:sp>
    </p:spTree>
    <p:extLst>
      <p:ext uri="{BB962C8B-B14F-4D97-AF65-F5344CB8AC3E}">
        <p14:creationId xmlns:p14="http://schemas.microsoft.com/office/powerpoint/2010/main" val="3295641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Quote placeholder"/>
          <p:cNvSpPr>
            <a:spLocks noGrp="1"/>
          </p:cNvSpPr>
          <p:nvPr>
            <p:ph type="body" sz="quarter" idx="10"/>
          </p:nvPr>
        </p:nvSpPr>
        <p:spPr bwMode="gray"/>
        <p:txBody>
          <a:bodyPr/>
          <a:lstStyle/>
          <a:p>
            <a:pPr lvl="0"/>
            <a:r>
              <a:rPr lang="en-US" dirty="0"/>
              <a:t>“Quote goes here and here </a:t>
            </a:r>
            <a:r>
              <a:rPr lang="en-US" dirty="0">
                <a:solidFill>
                  <a:schemeClr val="accent1"/>
                </a:solidFill>
              </a:rPr>
              <a:t>and here</a:t>
            </a:r>
            <a:r>
              <a:rPr lang="en-US" dirty="0"/>
              <a:t>.”</a:t>
            </a:r>
          </a:p>
          <a:p>
            <a:pPr lvl="1"/>
            <a:r>
              <a:rPr lang="en-US" dirty="0"/>
              <a:t>Source</a:t>
            </a:r>
          </a:p>
        </p:txBody>
      </p:sp>
    </p:spTree>
    <p:extLst>
      <p:ext uri="{BB962C8B-B14F-4D97-AF65-F5344CB8AC3E}">
        <p14:creationId xmlns:p14="http://schemas.microsoft.com/office/powerpoint/2010/main" val="2010228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descr="Placeholder for an image" title="Image placeholder content slide"/>
          <p:cNvSpPr>
            <a:spLocks noGrp="1"/>
          </p:cNvSpPr>
          <p:nvPr>
            <p:ph type="pic" sz="quarter" idx="10"/>
          </p:nvPr>
        </p:nvSpPr>
        <p:spPr bwMode="gray"/>
      </p:sp>
      <p:sp>
        <p:nvSpPr>
          <p:cNvPr id="4" name="Text Placeholder"/>
          <p:cNvSpPr>
            <a:spLocks noGrp="1"/>
          </p:cNvSpPr>
          <p:nvPr>
            <p:ph type="body" sz="quarter" idx="11"/>
          </p:nvPr>
        </p:nvSpPr>
        <p:spPr bwMode="gray"/>
        <p:txBody>
          <a:bodyPr/>
          <a:lstStyle/>
          <a:p>
            <a:pPr lvl="0"/>
            <a:r>
              <a:rPr lang="en-US" dirty="0"/>
              <a:t>First level</a:t>
            </a:r>
          </a:p>
          <a:p>
            <a:pPr lvl="1"/>
            <a:r>
              <a:rPr lang="en-US" dirty="0"/>
              <a:t>Second level</a:t>
            </a:r>
          </a:p>
          <a:p>
            <a:pPr lvl="2"/>
            <a:r>
              <a:rPr lang="en-US" dirty="0"/>
              <a:t>Third level</a:t>
            </a:r>
          </a:p>
        </p:txBod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2468716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p:cNvSpPr>
            <a:spLocks noGrp="1"/>
          </p:cNvSpPr>
          <p:nvPr>
            <p:ph type="body" sz="quarter" idx="11"/>
          </p:nvPr>
        </p:nvSpPr>
        <p:spPr bwMode="gray"/>
        <p:txBody>
          <a:bodyPr/>
          <a:lstStyle/>
          <a:p>
            <a:pPr lvl="0"/>
            <a:r>
              <a:rPr lang="en-US"/>
              <a:t>First level</a:t>
            </a:r>
          </a:p>
          <a:p>
            <a:pPr lvl="1"/>
            <a:r>
              <a:rPr lang="en-US"/>
              <a:t>Second level</a:t>
            </a:r>
          </a:p>
          <a:p>
            <a:pPr lvl="2"/>
            <a:r>
              <a:rPr lang="en-US"/>
              <a:t>Third level</a:t>
            </a:r>
            <a:endParaRPr lang="en-US" dirty="0"/>
          </a:p>
        </p:txBod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41562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descr="Placeholder for an image" title="Image placeholder content slide"/>
          <p:cNvSpPr>
            <a:spLocks noGrp="1"/>
          </p:cNvSpPr>
          <p:nvPr>
            <p:ph type="pic" sz="quarter" idx="10"/>
          </p:nvPr>
        </p:nvSpPr>
        <p:spPr bwMode="gray"/>
      </p:sp>
      <p:sp>
        <p:nvSpPr>
          <p:cNvPr id="4" name="Text Placeholder"/>
          <p:cNvSpPr>
            <a:spLocks noGrp="1"/>
          </p:cNvSpPr>
          <p:nvPr>
            <p:ph type="body" sz="quarter" idx="11"/>
          </p:nvPr>
        </p:nvSpPr>
        <p:spPr bwMode="gray"/>
        <p:txBody>
          <a:bodyPr/>
          <a:lstStyle/>
          <a:p>
            <a:pPr lvl="0"/>
            <a:r>
              <a:rPr lang="en-US"/>
              <a:t>First level</a:t>
            </a:r>
          </a:p>
          <a:p>
            <a:pPr lvl="1"/>
            <a:r>
              <a:rPr lang="en-US"/>
              <a:t>Second level</a:t>
            </a:r>
          </a:p>
          <a:p>
            <a:pPr lvl="2"/>
            <a:r>
              <a:rPr lang="en-US"/>
              <a:t>Third level</a:t>
            </a:r>
            <a:endParaRPr lang="en-US" dirty="0"/>
          </a:p>
        </p:txBod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4154867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descr="Image Placeholder" title="Image Placeholder"/>
          <p:cNvSpPr>
            <a:spLocks noGrp="1"/>
          </p:cNvSpPr>
          <p:nvPr>
            <p:ph type="pic" sz="quarter" idx="10"/>
          </p:nvPr>
        </p:nvSpPr>
        <p:spPr bwMode="gray"/>
      </p:sp>
    </p:spTree>
    <p:extLst>
      <p:ext uri="{BB962C8B-B14F-4D97-AF65-F5344CB8AC3E}">
        <p14:creationId xmlns:p14="http://schemas.microsoft.com/office/powerpoint/2010/main" val="18400578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column 2"/>
          <p:cNvSpPr>
            <a:spLocks noGrp="1"/>
          </p:cNvSpPr>
          <p:nvPr>
            <p:ph type="body" sz="quarter" idx="11"/>
          </p:nvPr>
        </p:nvSpPr>
        <p:spPr bwMode="gray"/>
        <p:txBody>
          <a:bodyPr/>
          <a:lstStyle/>
          <a:p>
            <a:pPr lvl="0"/>
            <a:r>
              <a:rPr lang="en-US"/>
              <a:t>First level</a:t>
            </a:r>
          </a:p>
          <a:p>
            <a:pPr lvl="1"/>
            <a:r>
              <a:rPr lang="en-US"/>
              <a:t>Second level</a:t>
            </a:r>
          </a:p>
          <a:p>
            <a:pPr lvl="2"/>
            <a:r>
              <a:rPr lang="en-US"/>
              <a:t>Third level</a:t>
            </a:r>
            <a:endParaRPr lang="en-US" dirty="0"/>
          </a:p>
        </p:txBody>
      </p:sp>
      <p:sp>
        <p:nvSpPr>
          <p:cNvPr id="8" name="Text Placeholder column 1"/>
          <p:cNvSpPr>
            <a:spLocks noGrp="1"/>
          </p:cNvSpPr>
          <p:nvPr>
            <p:ph type="body" sz="quarter" idx="10"/>
          </p:nvPr>
        </p:nvSpPr>
        <p:spPr bwMode="gray"/>
        <p:txBody>
          <a:bodyPr/>
          <a:lstStyle/>
          <a:p>
            <a:pPr lvl="0"/>
            <a:r>
              <a:rPr lang="en-US"/>
              <a:t>First level</a:t>
            </a:r>
          </a:p>
          <a:p>
            <a:pPr lvl="1"/>
            <a:r>
              <a:rPr lang="en-US"/>
              <a:t>Second level</a:t>
            </a:r>
          </a:p>
          <a:p>
            <a:pPr lvl="2"/>
            <a:r>
              <a:rPr lang="en-US"/>
              <a:t>Third level</a:t>
            </a:r>
            <a:endParaRPr lang="en-US" dirty="0"/>
          </a:p>
        </p:txBody>
      </p:sp>
      <p:sp>
        <p:nvSpPr>
          <p:cNvPr id="7"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854015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column 3"/>
          <p:cNvSpPr>
            <a:spLocks noGrp="1"/>
          </p:cNvSpPr>
          <p:nvPr>
            <p:ph type="body" sz="quarter" idx="13"/>
          </p:nvPr>
        </p:nvSpPr>
        <p:spPr bwMode="gray"/>
        <p:txBody>
          <a:bodyPr/>
          <a:lstStyle/>
          <a:p>
            <a:pPr lvl="0"/>
            <a:r>
              <a:rPr lang="en-US"/>
              <a:t>First level</a:t>
            </a:r>
          </a:p>
          <a:p>
            <a:pPr lvl="1"/>
            <a:r>
              <a:rPr lang="en-US"/>
              <a:t>Second level</a:t>
            </a:r>
          </a:p>
          <a:p>
            <a:pPr lvl="2"/>
            <a:r>
              <a:rPr lang="en-US"/>
              <a:t>Third level</a:t>
            </a:r>
            <a:endParaRPr lang="en-US" dirty="0"/>
          </a:p>
        </p:txBody>
      </p:sp>
      <p:sp>
        <p:nvSpPr>
          <p:cNvPr id="4" name="Text Placeholder column 2"/>
          <p:cNvSpPr>
            <a:spLocks noGrp="1"/>
          </p:cNvSpPr>
          <p:nvPr>
            <p:ph type="body" sz="quarter" idx="12"/>
          </p:nvPr>
        </p:nvSpPr>
        <p:spPr bwMode="gray"/>
        <p:txBody>
          <a:bodyPr/>
          <a:lstStyle/>
          <a:p>
            <a:pPr lvl="0"/>
            <a:r>
              <a:rPr lang="en-US"/>
              <a:t>First level</a:t>
            </a:r>
          </a:p>
          <a:p>
            <a:pPr lvl="1"/>
            <a:r>
              <a:rPr lang="en-US"/>
              <a:t>Second level</a:t>
            </a:r>
          </a:p>
          <a:p>
            <a:pPr lvl="2"/>
            <a:r>
              <a:rPr lang="en-US"/>
              <a:t>Third level</a:t>
            </a:r>
            <a:endParaRPr lang="en-US" dirty="0"/>
          </a:p>
        </p:txBody>
      </p:sp>
      <p:sp>
        <p:nvSpPr>
          <p:cNvPr id="3" name="Text Placeholder column 1"/>
          <p:cNvSpPr>
            <a:spLocks noGrp="1"/>
          </p:cNvSpPr>
          <p:nvPr>
            <p:ph type="body" sz="quarter" idx="10"/>
          </p:nvPr>
        </p:nvSpPr>
        <p:spPr bwMode="gray"/>
        <p:txBody>
          <a:bodyPr/>
          <a:lstStyle/>
          <a:p>
            <a:pPr lvl="0"/>
            <a:r>
              <a:rPr lang="en-US" dirty="0"/>
              <a:t>First level</a:t>
            </a:r>
          </a:p>
          <a:p>
            <a:pPr lvl="1"/>
            <a:r>
              <a:rPr lang="en-US" dirty="0"/>
              <a:t>Second level</a:t>
            </a:r>
          </a:p>
          <a:p>
            <a:pPr lvl="2"/>
            <a:r>
              <a:rPr lang="en-US" dirty="0"/>
              <a:t>Third level</a:t>
            </a:r>
          </a:p>
        </p:txBod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94846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Introduction to </a:t>
            </a:r>
            <a:r>
              <a:rPr lang="en-US" dirty="0">
                <a:solidFill>
                  <a:schemeClr val="accent1"/>
                </a:solidFill>
              </a:rPr>
              <a:t>MongoDB</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4155174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column 2"/>
          <p:cNvSpPr>
            <a:spLocks noGrp="1"/>
          </p:cNvSpPr>
          <p:nvPr>
            <p:ph type="body" sz="quarter" idx="13"/>
          </p:nvPr>
        </p:nvSpPr>
        <p:spPr bwMode="gray"/>
        <p:txBody>
          <a:bodyPr/>
          <a:lstStyle/>
          <a:p>
            <a:pPr lvl="0"/>
            <a:r>
              <a:rPr lang="en-US" dirty="0"/>
              <a:t>First level</a:t>
            </a:r>
          </a:p>
          <a:p>
            <a:pPr lvl="1"/>
            <a:r>
              <a:rPr lang="en-US" dirty="0"/>
              <a:t>Second level</a:t>
            </a:r>
          </a:p>
        </p:txBody>
      </p:sp>
      <p:sp>
        <p:nvSpPr>
          <p:cNvPr id="16" name="Picture Placeholder 2" descr="Image placeholder right" title="Image placeholder"/>
          <p:cNvSpPr>
            <a:spLocks noGrp="1"/>
          </p:cNvSpPr>
          <p:nvPr>
            <p:ph type="pic" sz="quarter" idx="14"/>
          </p:nvPr>
        </p:nvSpPr>
        <p:spPr bwMode="gray"/>
      </p:sp>
      <p:sp>
        <p:nvSpPr>
          <p:cNvPr id="3" name="Text Placeholder column 1"/>
          <p:cNvSpPr>
            <a:spLocks noGrp="1"/>
          </p:cNvSpPr>
          <p:nvPr>
            <p:ph type="body" sz="quarter" idx="10"/>
          </p:nvPr>
        </p:nvSpPr>
        <p:spPr bwMode="gray"/>
        <p:txBody>
          <a:bodyPr/>
          <a:lstStyle/>
          <a:p>
            <a:pPr lvl="0"/>
            <a:r>
              <a:rPr lang="en-US" dirty="0"/>
              <a:t>First level</a:t>
            </a:r>
          </a:p>
          <a:p>
            <a:pPr lvl="1"/>
            <a:r>
              <a:rPr lang="en-US" dirty="0"/>
              <a:t>Second level</a:t>
            </a:r>
          </a:p>
        </p:txBody>
      </p:sp>
      <p:sp>
        <p:nvSpPr>
          <p:cNvPr id="15" name="Picture Placeholder 1" descr="Image placeholder left" title="Image placeholde"/>
          <p:cNvSpPr>
            <a:spLocks noGrp="1"/>
          </p:cNvSpPr>
          <p:nvPr>
            <p:ph type="pic" sz="quarter" idx="12"/>
          </p:nvPr>
        </p:nvSpPr>
        <p:spPr bwMode="gray"/>
      </p:sp>
      <p:sp>
        <p:nvSpPr>
          <p:cNvPr id="8"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15040495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column 3"/>
          <p:cNvSpPr>
            <a:spLocks noGrp="1"/>
          </p:cNvSpPr>
          <p:nvPr>
            <p:ph type="body" sz="quarter" idx="13"/>
          </p:nvPr>
        </p:nvSpPr>
        <p:spPr bwMode="gray"/>
        <p:txBody>
          <a:bodyPr/>
          <a:lstStyle/>
          <a:p>
            <a:pPr lvl="0"/>
            <a:r>
              <a:rPr lang="en-US" dirty="0"/>
              <a:t>First level</a:t>
            </a:r>
          </a:p>
          <a:p>
            <a:pPr lvl="1"/>
            <a:r>
              <a:rPr lang="en-US" dirty="0"/>
              <a:t>Second level</a:t>
            </a:r>
          </a:p>
        </p:txBody>
      </p:sp>
      <p:sp>
        <p:nvSpPr>
          <p:cNvPr id="13" name="Picture Placeholder 3" descr="Image placeholder 3/3" title="Image placeholder 3/3"/>
          <p:cNvSpPr>
            <a:spLocks noGrp="1"/>
          </p:cNvSpPr>
          <p:nvPr>
            <p:ph type="pic" sz="quarter" idx="14"/>
          </p:nvPr>
        </p:nvSpPr>
        <p:spPr bwMode="gray"/>
      </p:sp>
      <p:sp>
        <p:nvSpPr>
          <p:cNvPr id="14" name="Text Placeholder column 2"/>
          <p:cNvSpPr>
            <a:spLocks noGrp="1"/>
          </p:cNvSpPr>
          <p:nvPr>
            <p:ph type="body" sz="quarter" idx="15"/>
          </p:nvPr>
        </p:nvSpPr>
        <p:spPr bwMode="gray"/>
        <p:txBody>
          <a:bodyPr/>
          <a:lstStyle/>
          <a:p>
            <a:pPr lvl="0"/>
            <a:r>
              <a:rPr lang="en-US" dirty="0"/>
              <a:t>First level</a:t>
            </a:r>
          </a:p>
          <a:p>
            <a:pPr lvl="1"/>
            <a:r>
              <a:rPr lang="en-US" dirty="0"/>
              <a:t>Second level</a:t>
            </a:r>
          </a:p>
        </p:txBody>
      </p:sp>
      <p:sp>
        <p:nvSpPr>
          <p:cNvPr id="15" name="Picture Placeholder 2" descr="Image placeholder 2/3" title="Image placeholder 2/3"/>
          <p:cNvSpPr>
            <a:spLocks noGrp="1"/>
          </p:cNvSpPr>
          <p:nvPr>
            <p:ph type="pic" sz="quarter" idx="16"/>
          </p:nvPr>
        </p:nvSpPr>
        <p:spPr bwMode="gray"/>
      </p:sp>
      <p:sp>
        <p:nvSpPr>
          <p:cNvPr id="10" name="Text Placeholder column 1"/>
          <p:cNvSpPr>
            <a:spLocks noGrp="1"/>
          </p:cNvSpPr>
          <p:nvPr>
            <p:ph type="body" sz="quarter" idx="10"/>
          </p:nvPr>
        </p:nvSpPr>
        <p:spPr bwMode="gray"/>
        <p:txBody>
          <a:bodyPr/>
          <a:lstStyle/>
          <a:p>
            <a:pPr lvl="0"/>
            <a:r>
              <a:rPr lang="en-US" dirty="0"/>
              <a:t>First level</a:t>
            </a:r>
          </a:p>
          <a:p>
            <a:pPr lvl="1"/>
            <a:r>
              <a:rPr lang="en-US" dirty="0"/>
              <a:t>Second level</a:t>
            </a:r>
          </a:p>
        </p:txBody>
      </p:sp>
      <p:sp>
        <p:nvSpPr>
          <p:cNvPr id="11" name="Picture Placeholder 1" descr="Image placeholder 1/3" title="Image placeholder 1/3"/>
          <p:cNvSpPr>
            <a:spLocks noGrp="1"/>
          </p:cNvSpPr>
          <p:nvPr>
            <p:ph type="pic" sz="quarter" idx="12"/>
          </p:nvPr>
        </p:nvSpPr>
        <p:spPr bwMode="gra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11754160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Partner logo"/>
          <p:cNvSpPr/>
          <p:nvPr/>
        </p:nvSpPr>
        <p:spPr bwMode="gray">
          <a:xfrm>
            <a:off x="504000" y="5944029"/>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 name="Contact information"/>
          <p:cNvSpPr>
            <a:spLocks noGrp="1"/>
          </p:cNvSpPr>
          <p:nvPr>
            <p:ph type="body" sz="quarter" idx="10"/>
          </p:nvPr>
        </p:nvSpPr>
        <p:spPr bwMode="gray">
          <a:xfrm>
            <a:off x="504000" y="2905487"/>
            <a:ext cx="5593588" cy="2501010"/>
          </a:xfrm>
        </p:spPr>
        <p:txBody>
          <a:bodyPr/>
          <a:lstStyle/>
          <a:p>
            <a:r>
              <a:rPr lang="en-US" dirty="0"/>
              <a:t>Contact information:</a:t>
            </a:r>
          </a:p>
          <a:p>
            <a:pPr lvl="1"/>
            <a:r>
              <a:rPr lang="en-US" b="1"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Introduction to MongoDB</a:t>
            </a:r>
          </a:p>
        </p:txBody>
      </p:sp>
      <p:sp>
        <p:nvSpPr>
          <p:cNvPr id="2" name="文本框 1">
            <a:extLst>
              <a:ext uri="{FF2B5EF4-FFF2-40B4-BE49-F238E27FC236}">
                <a16:creationId xmlns:a16="http://schemas.microsoft.com/office/drawing/2014/main" id="{7980155D-140C-434E-BDDD-F3A35BBCA736}"/>
              </a:ext>
            </a:extLst>
          </p:cNvPr>
          <p:cNvSpPr txBox="1"/>
          <p:nvPr/>
        </p:nvSpPr>
        <p:spPr>
          <a:xfrm>
            <a:off x="504001" y="916681"/>
            <a:ext cx="5602495" cy="2908489"/>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MongoDB is a document database</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Document Database: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A record in MongoDB is a document</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A data structure composed of field and value pairs. Which is similar to JSON</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The values include documents, array, and array of documents</a:t>
            </a:r>
          </a:p>
          <a:p>
            <a:pPr marL="285750" indent="-285750" fontAlgn="base">
              <a:spcBef>
                <a:spcPct val="50000"/>
              </a:spcBef>
              <a:spcAft>
                <a:spcPct val="0"/>
              </a:spcAft>
              <a:buClr>
                <a:srgbClr val="F0AB00"/>
              </a:buClr>
              <a:buSzPct val="80000"/>
              <a:buFont typeface="Wingdings" panose="05000000000000000000" pitchFamily="2" charset="2"/>
              <a:buChar char="l"/>
            </a:pPr>
            <a:endParaRPr lang="zh-CN" altLang="en-US" sz="1800" kern="0" dirty="0" err="1">
              <a:ea typeface="Arial Unicode MS" pitchFamily="34" charset="-128"/>
              <a:cs typeface="Arial Unicode MS" pitchFamily="34" charset="-128"/>
            </a:endParaRPr>
          </a:p>
        </p:txBody>
      </p:sp>
      <p:pic>
        <p:nvPicPr>
          <p:cNvPr id="3" name="图片 2">
            <a:extLst>
              <a:ext uri="{FF2B5EF4-FFF2-40B4-BE49-F238E27FC236}">
                <a16:creationId xmlns:a16="http://schemas.microsoft.com/office/drawing/2014/main" id="{6308D013-ECF0-440E-8160-46AF01851A54}"/>
              </a:ext>
            </a:extLst>
          </p:cNvPr>
          <p:cNvPicPr>
            <a:picLocks noChangeAspect="1"/>
          </p:cNvPicPr>
          <p:nvPr/>
        </p:nvPicPr>
        <p:blipFill>
          <a:blip r:embed="rId2"/>
          <a:stretch>
            <a:fillRect/>
          </a:stretch>
        </p:blipFill>
        <p:spPr>
          <a:xfrm>
            <a:off x="6097588" y="1386768"/>
            <a:ext cx="5448772" cy="1646063"/>
          </a:xfrm>
          <a:prstGeom prst="rect">
            <a:avLst/>
          </a:prstGeom>
        </p:spPr>
      </p:pic>
      <p:sp>
        <p:nvSpPr>
          <p:cNvPr id="4" name="矩形 3">
            <a:extLst>
              <a:ext uri="{FF2B5EF4-FFF2-40B4-BE49-F238E27FC236}">
                <a16:creationId xmlns:a16="http://schemas.microsoft.com/office/drawing/2014/main" id="{12309957-8765-486A-A18B-5D525EA0FFDF}"/>
              </a:ext>
            </a:extLst>
          </p:cNvPr>
          <p:cNvSpPr/>
          <p:nvPr/>
        </p:nvSpPr>
        <p:spPr>
          <a:xfrm>
            <a:off x="422686" y="3739392"/>
            <a:ext cx="5602495" cy="2446824"/>
          </a:xfrm>
          <a:prstGeom prst="rect">
            <a:avLst/>
          </a:prstGeom>
        </p:spPr>
        <p:txBody>
          <a:bodyPr wrap="square">
            <a:spAutoFit/>
          </a:bodyPr>
          <a:lstStyle/>
          <a:p>
            <a:pPr marL="571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rPr>
              <a:t>The advantages </a:t>
            </a:r>
            <a:r>
              <a:rPr lang="en-US" altLang="zh-CN" sz="1800" kern="0" dirty="0">
                <a:ea typeface="Arial Unicode MS" pitchFamily="34" charset="-128"/>
              </a:rPr>
              <a:t>of using documents are:</a:t>
            </a:r>
          </a:p>
          <a:p>
            <a:pPr marL="6015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rPr>
              <a:t>Documents (i.e. objects) </a:t>
            </a:r>
            <a:r>
              <a:rPr lang="en-US" altLang="zh-CN" sz="1800" b="1" kern="0" dirty="0">
                <a:ea typeface="Arial Unicode MS" pitchFamily="34" charset="-128"/>
              </a:rPr>
              <a:t>correspond to native data types </a:t>
            </a:r>
            <a:r>
              <a:rPr lang="en-US" altLang="zh-CN" sz="1800" kern="0" dirty="0">
                <a:ea typeface="Arial Unicode MS" pitchFamily="34" charset="-128"/>
              </a:rPr>
              <a:t>in many programming languages.</a:t>
            </a:r>
          </a:p>
          <a:p>
            <a:pPr marL="6015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rPr>
              <a:t>Embedded documents and arrays </a:t>
            </a:r>
            <a:r>
              <a:rPr lang="en-US" altLang="zh-CN" sz="1800" b="1" kern="0" dirty="0">
                <a:ea typeface="Arial Unicode MS" pitchFamily="34" charset="-128"/>
              </a:rPr>
              <a:t>reduce need for expensive joins</a:t>
            </a:r>
            <a:r>
              <a:rPr lang="en-US" altLang="zh-CN" sz="1800" kern="0" dirty="0">
                <a:ea typeface="Arial Unicode MS" pitchFamily="34" charset="-128"/>
              </a:rPr>
              <a:t>.</a:t>
            </a:r>
          </a:p>
          <a:p>
            <a:pPr marL="601538" lvl="1"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rPr>
              <a:t>Dynamic schema </a:t>
            </a:r>
            <a:r>
              <a:rPr lang="en-US" altLang="zh-CN" sz="1800" kern="0" dirty="0">
                <a:ea typeface="Arial Unicode MS" pitchFamily="34" charset="-128"/>
              </a:rPr>
              <a:t>supports fluent polymorphism.</a:t>
            </a:r>
          </a:p>
        </p:txBody>
      </p:sp>
      <p:pic>
        <p:nvPicPr>
          <p:cNvPr id="7" name="图片 6">
            <a:extLst>
              <a:ext uri="{FF2B5EF4-FFF2-40B4-BE49-F238E27FC236}">
                <a16:creationId xmlns:a16="http://schemas.microsoft.com/office/drawing/2014/main" id="{2B5FFC17-365D-4FCE-9AD5-A4536D0F81A4}"/>
              </a:ext>
            </a:extLst>
          </p:cNvPr>
          <p:cNvPicPr>
            <a:picLocks noChangeAspect="1"/>
          </p:cNvPicPr>
          <p:nvPr/>
        </p:nvPicPr>
        <p:blipFill>
          <a:blip r:embed="rId3"/>
          <a:stretch>
            <a:fillRect/>
          </a:stretch>
        </p:blipFill>
        <p:spPr>
          <a:xfrm>
            <a:off x="6106496" y="3488537"/>
            <a:ext cx="5894914" cy="2865463"/>
          </a:xfrm>
          <a:prstGeom prst="rect">
            <a:avLst/>
          </a:prstGeom>
        </p:spPr>
      </p:pic>
    </p:spTree>
    <p:extLst>
      <p:ext uri="{BB962C8B-B14F-4D97-AF65-F5344CB8AC3E}">
        <p14:creationId xmlns:p14="http://schemas.microsoft.com/office/powerpoint/2010/main" val="3602749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p:cNvSpPr>
            <a:spLocks noGrp="1"/>
          </p:cNvSpPr>
          <p:nvPr>
            <p:ph type="body" sz="quarter" idx="11"/>
          </p:nvPr>
        </p:nvSpPr>
        <p:spPr bwMode="gray">
          <a:xfrm>
            <a:off x="504001" y="1379369"/>
            <a:ext cx="11447369" cy="4716000"/>
          </a:xfrm>
        </p:spPr>
        <p:txBody>
          <a:bodyPr>
            <a:normAutofit/>
          </a:bodyPr>
          <a:lstStyle/>
          <a:p>
            <a:pPr lvl="0"/>
            <a:r>
              <a:rPr lang="en-US" b="1" dirty="0"/>
              <a:t>High Performance</a:t>
            </a:r>
          </a:p>
          <a:p>
            <a:pPr lvl="1"/>
            <a:r>
              <a:rPr lang="en-US" dirty="0"/>
              <a:t>Support for embedded data models reduces I/O activity on database system</a:t>
            </a:r>
          </a:p>
          <a:p>
            <a:pPr lvl="1"/>
            <a:r>
              <a:rPr lang="en-US" dirty="0"/>
              <a:t>Indexes support faster queries and can include keys from embedded documents and arrays</a:t>
            </a:r>
          </a:p>
          <a:p>
            <a:pPr lvl="1"/>
            <a:endParaRPr lang="en-US" dirty="0"/>
          </a:p>
          <a:p>
            <a:pPr lvl="0"/>
            <a:r>
              <a:rPr lang="en-US" altLang="zh-CN" b="1" dirty="0"/>
              <a:t>Rich Query Language</a:t>
            </a:r>
          </a:p>
          <a:p>
            <a:pPr lvl="1"/>
            <a:r>
              <a:rPr lang="en-US" altLang="zh-CN" dirty="0"/>
              <a:t>Data Aggregation</a:t>
            </a:r>
          </a:p>
          <a:p>
            <a:pPr lvl="1"/>
            <a:r>
              <a:rPr lang="en-US" altLang="zh-CN" dirty="0"/>
              <a:t>Text Search and Geospatial Queries</a:t>
            </a:r>
          </a:p>
          <a:p>
            <a:pPr lvl="1"/>
            <a:endParaRPr lang="en-US" altLang="zh-CN" dirty="0"/>
          </a:p>
          <a:p>
            <a:pPr lvl="0"/>
            <a:r>
              <a:rPr lang="en-US" altLang="zh-CN" b="1" dirty="0"/>
              <a:t>High Availability</a:t>
            </a:r>
          </a:p>
          <a:p>
            <a:pPr lvl="1"/>
            <a:r>
              <a:rPr lang="en-US" altLang="zh-CN" dirty="0"/>
              <a:t>Automatic failover</a:t>
            </a:r>
          </a:p>
          <a:p>
            <a:pPr lvl="1"/>
            <a:r>
              <a:rPr lang="en-US" altLang="zh-CN" dirty="0"/>
              <a:t>Data redundancy</a:t>
            </a:r>
          </a:p>
          <a:p>
            <a:pPr marL="0" lvl="1" indent="0">
              <a:buNone/>
            </a:pPr>
            <a:endParaRPr lang="en-US" altLang="zh-CN" dirty="0"/>
          </a:p>
          <a:p>
            <a:pPr marL="0" lvl="1" indent="0">
              <a:buNone/>
            </a:pPr>
            <a:endParaRPr lang="en-US" dirty="0"/>
          </a:p>
          <a:p>
            <a:pPr lvl="1"/>
            <a:endParaRPr lang="en-US" dirty="0"/>
          </a:p>
        </p:txBody>
      </p:sp>
      <p:sp>
        <p:nvSpPr>
          <p:cNvPr id="2" name="Title"/>
          <p:cNvSpPr>
            <a:spLocks noGrp="1"/>
          </p:cNvSpPr>
          <p:nvPr>
            <p:ph type="title"/>
          </p:nvPr>
        </p:nvSpPr>
        <p:spPr bwMode="gray"/>
        <p:txBody>
          <a:bodyPr/>
          <a:lstStyle/>
          <a:p>
            <a:r>
              <a:rPr lang="en-US" dirty="0"/>
              <a:t>Key Features of MongoDB</a:t>
            </a:r>
          </a:p>
        </p:txBody>
      </p:sp>
    </p:spTree>
    <p:extLst>
      <p:ext uri="{BB962C8B-B14F-4D97-AF65-F5344CB8AC3E}">
        <p14:creationId xmlns:p14="http://schemas.microsoft.com/office/powerpoint/2010/main" val="1220762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p:cNvSpPr>
            <a:spLocks noGrp="1"/>
          </p:cNvSpPr>
          <p:nvPr>
            <p:ph type="body" sz="quarter" idx="11"/>
          </p:nvPr>
        </p:nvSpPr>
        <p:spPr bwMode="gray">
          <a:xfrm>
            <a:off x="504576" y="1049272"/>
            <a:ext cx="5593012" cy="2719087"/>
          </a:xfrm>
        </p:spPr>
        <p:txBody>
          <a:bodyPr>
            <a:normAutofit/>
          </a:bodyPr>
          <a:lstStyle/>
          <a:p>
            <a:pPr lvl="0"/>
            <a:r>
              <a:rPr lang="en-US" b="1" dirty="0"/>
              <a:t>Create Operations</a:t>
            </a:r>
          </a:p>
          <a:p>
            <a:pPr lvl="1"/>
            <a:r>
              <a:rPr lang="en-US" i="1" dirty="0" err="1"/>
              <a:t>db.collection.insertOne</a:t>
            </a:r>
            <a:r>
              <a:rPr lang="en-US" i="1" dirty="0"/>
              <a:t>()</a:t>
            </a:r>
          </a:p>
          <a:p>
            <a:pPr lvl="1"/>
            <a:r>
              <a:rPr lang="en-US" i="1" dirty="0" err="1"/>
              <a:t>db.collection.insertMany</a:t>
            </a:r>
            <a:r>
              <a:rPr lang="en-US" i="1" dirty="0"/>
              <a:t>()</a:t>
            </a:r>
          </a:p>
          <a:p>
            <a:pPr lvl="1"/>
            <a:endParaRPr lang="en-US" dirty="0"/>
          </a:p>
          <a:p>
            <a:pPr lvl="1"/>
            <a:r>
              <a:rPr lang="en-US" dirty="0"/>
              <a:t>Insert operations target a single collection, and all write in </a:t>
            </a:r>
            <a:r>
              <a:rPr lang="en-US" dirty="0" err="1"/>
              <a:t>mongoDB</a:t>
            </a:r>
            <a:r>
              <a:rPr lang="en-US" dirty="0"/>
              <a:t> are atomic on the level of a single document.</a:t>
            </a:r>
          </a:p>
        </p:txBody>
      </p:sp>
      <p:sp>
        <p:nvSpPr>
          <p:cNvPr id="2" name="Title"/>
          <p:cNvSpPr>
            <a:spLocks noGrp="1"/>
          </p:cNvSpPr>
          <p:nvPr>
            <p:ph type="title"/>
          </p:nvPr>
        </p:nvSpPr>
        <p:spPr bwMode="gray"/>
        <p:txBody>
          <a:bodyPr/>
          <a:lstStyle/>
          <a:p>
            <a:r>
              <a:rPr lang="en-US" dirty="0"/>
              <a:t>MongoDB CRUD Operation</a:t>
            </a:r>
          </a:p>
        </p:txBody>
      </p:sp>
      <p:pic>
        <p:nvPicPr>
          <p:cNvPr id="3" name="图片 2">
            <a:extLst>
              <a:ext uri="{FF2B5EF4-FFF2-40B4-BE49-F238E27FC236}">
                <a16:creationId xmlns:a16="http://schemas.microsoft.com/office/drawing/2014/main" id="{F3BB01E0-AEDA-4462-850B-39AD61247920}"/>
              </a:ext>
            </a:extLst>
          </p:cNvPr>
          <p:cNvPicPr>
            <a:picLocks noChangeAspect="1"/>
          </p:cNvPicPr>
          <p:nvPr/>
        </p:nvPicPr>
        <p:blipFill>
          <a:blip r:embed="rId2"/>
          <a:stretch>
            <a:fillRect/>
          </a:stretch>
        </p:blipFill>
        <p:spPr>
          <a:xfrm>
            <a:off x="6495435" y="1295031"/>
            <a:ext cx="5308471" cy="1814459"/>
          </a:xfrm>
          <a:prstGeom prst="rect">
            <a:avLst/>
          </a:prstGeom>
        </p:spPr>
      </p:pic>
      <p:sp>
        <p:nvSpPr>
          <p:cNvPr id="5" name="Text Placeholder">
            <a:extLst>
              <a:ext uri="{FF2B5EF4-FFF2-40B4-BE49-F238E27FC236}">
                <a16:creationId xmlns:a16="http://schemas.microsoft.com/office/drawing/2014/main" id="{B04A3F2C-6BC0-461C-9BB7-CAD34B11C3C8}"/>
              </a:ext>
            </a:extLst>
          </p:cNvPr>
          <p:cNvSpPr txBox="1">
            <a:spLocks/>
          </p:cNvSpPr>
          <p:nvPr/>
        </p:nvSpPr>
        <p:spPr bwMode="gray">
          <a:xfrm>
            <a:off x="504576" y="4205709"/>
            <a:ext cx="5593012" cy="2719087"/>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Read Operations</a:t>
            </a:r>
          </a:p>
          <a:p>
            <a:pPr lvl="1"/>
            <a:r>
              <a:rPr lang="en-US" i="1" dirty="0" err="1"/>
              <a:t>db.collection.find</a:t>
            </a:r>
            <a:r>
              <a:rPr lang="en-US" i="1" dirty="0"/>
              <a:t>()</a:t>
            </a:r>
          </a:p>
          <a:p>
            <a:pPr lvl="1"/>
            <a:endParaRPr lang="en-US" dirty="0"/>
          </a:p>
          <a:p>
            <a:pPr lvl="1"/>
            <a:r>
              <a:rPr lang="en-US" dirty="0"/>
              <a:t>Read operations retrieve from a collection.</a:t>
            </a:r>
          </a:p>
        </p:txBody>
      </p:sp>
      <p:pic>
        <p:nvPicPr>
          <p:cNvPr id="6" name="图片 5">
            <a:extLst>
              <a:ext uri="{FF2B5EF4-FFF2-40B4-BE49-F238E27FC236}">
                <a16:creationId xmlns:a16="http://schemas.microsoft.com/office/drawing/2014/main" id="{4C49D771-24F6-4528-9804-CC1428258EEC}"/>
              </a:ext>
            </a:extLst>
          </p:cNvPr>
          <p:cNvPicPr>
            <a:picLocks noChangeAspect="1"/>
          </p:cNvPicPr>
          <p:nvPr/>
        </p:nvPicPr>
        <p:blipFill>
          <a:blip r:embed="rId3"/>
          <a:stretch>
            <a:fillRect/>
          </a:stretch>
        </p:blipFill>
        <p:spPr>
          <a:xfrm>
            <a:off x="6225850" y="4205709"/>
            <a:ext cx="5847640" cy="1096433"/>
          </a:xfrm>
          <a:prstGeom prst="rect">
            <a:avLst/>
          </a:prstGeom>
        </p:spPr>
      </p:pic>
    </p:spTree>
    <p:extLst>
      <p:ext uri="{BB962C8B-B14F-4D97-AF65-F5344CB8AC3E}">
        <p14:creationId xmlns:p14="http://schemas.microsoft.com/office/powerpoint/2010/main" val="231624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p:cNvSpPr>
            <a:spLocks noGrp="1"/>
          </p:cNvSpPr>
          <p:nvPr>
            <p:ph type="body" sz="quarter" idx="11"/>
          </p:nvPr>
        </p:nvSpPr>
        <p:spPr bwMode="gray">
          <a:xfrm>
            <a:off x="504576" y="1049271"/>
            <a:ext cx="5593012" cy="2719087"/>
          </a:xfrm>
        </p:spPr>
        <p:txBody>
          <a:bodyPr>
            <a:normAutofit/>
          </a:bodyPr>
          <a:lstStyle/>
          <a:p>
            <a:pPr lvl="0"/>
            <a:r>
              <a:rPr lang="en-US" b="1" dirty="0"/>
              <a:t>Update Operations</a:t>
            </a:r>
          </a:p>
          <a:p>
            <a:pPr lvl="1"/>
            <a:r>
              <a:rPr lang="en-US" i="1" dirty="0" err="1"/>
              <a:t>db.collection.updateOne</a:t>
            </a:r>
            <a:r>
              <a:rPr lang="en-US" i="1" dirty="0"/>
              <a:t>()</a:t>
            </a:r>
          </a:p>
          <a:p>
            <a:pPr lvl="1"/>
            <a:r>
              <a:rPr lang="en-US" i="1" dirty="0" err="1"/>
              <a:t>db.collection.updateMany</a:t>
            </a:r>
            <a:r>
              <a:rPr lang="en-US" i="1" dirty="0"/>
              <a:t>()</a:t>
            </a:r>
          </a:p>
          <a:p>
            <a:pPr lvl="1"/>
            <a:r>
              <a:rPr lang="en-US" i="1" dirty="0" err="1"/>
              <a:t>db.collection.replaceOne</a:t>
            </a:r>
            <a:r>
              <a:rPr lang="en-US" i="1" dirty="0"/>
              <a:t>()</a:t>
            </a:r>
          </a:p>
          <a:p>
            <a:pPr lvl="1"/>
            <a:endParaRPr lang="en-US" dirty="0"/>
          </a:p>
          <a:p>
            <a:pPr lvl="1"/>
            <a:r>
              <a:rPr lang="en-US" dirty="0"/>
              <a:t>Update operations target a single collection, and all write in MongoDB are atomic on the level of a single document.</a:t>
            </a:r>
          </a:p>
        </p:txBody>
      </p:sp>
      <p:sp>
        <p:nvSpPr>
          <p:cNvPr id="2" name="Title"/>
          <p:cNvSpPr>
            <a:spLocks noGrp="1"/>
          </p:cNvSpPr>
          <p:nvPr>
            <p:ph type="title"/>
          </p:nvPr>
        </p:nvSpPr>
        <p:spPr bwMode="gray"/>
        <p:txBody>
          <a:bodyPr/>
          <a:lstStyle/>
          <a:p>
            <a:r>
              <a:rPr lang="en-US" dirty="0"/>
              <a:t>MongoDB CRUD Operation</a:t>
            </a:r>
          </a:p>
        </p:txBody>
      </p:sp>
      <p:sp>
        <p:nvSpPr>
          <p:cNvPr id="5" name="Text Placeholder">
            <a:extLst>
              <a:ext uri="{FF2B5EF4-FFF2-40B4-BE49-F238E27FC236}">
                <a16:creationId xmlns:a16="http://schemas.microsoft.com/office/drawing/2014/main" id="{B04A3F2C-6BC0-461C-9BB7-CAD34B11C3C8}"/>
              </a:ext>
            </a:extLst>
          </p:cNvPr>
          <p:cNvSpPr txBox="1">
            <a:spLocks/>
          </p:cNvSpPr>
          <p:nvPr/>
        </p:nvSpPr>
        <p:spPr bwMode="gray">
          <a:xfrm>
            <a:off x="485532" y="3836432"/>
            <a:ext cx="5593012" cy="2719087"/>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Delete Operations</a:t>
            </a:r>
          </a:p>
          <a:p>
            <a:pPr lvl="1"/>
            <a:r>
              <a:rPr lang="en-US" altLang="zh-CN" i="1" dirty="0" err="1"/>
              <a:t>db.collection.deleteOne</a:t>
            </a:r>
            <a:r>
              <a:rPr lang="en-US" altLang="zh-CN" i="1" dirty="0"/>
              <a:t>()</a:t>
            </a:r>
          </a:p>
          <a:p>
            <a:pPr lvl="1"/>
            <a:r>
              <a:rPr lang="en-US" altLang="zh-CN" i="1" dirty="0" err="1"/>
              <a:t>db.collection.deleteMany</a:t>
            </a:r>
            <a:r>
              <a:rPr lang="en-US" altLang="zh-CN" i="1" dirty="0"/>
              <a:t>()</a:t>
            </a:r>
          </a:p>
          <a:p>
            <a:pPr lvl="1"/>
            <a:endParaRPr lang="en-US" dirty="0"/>
          </a:p>
          <a:p>
            <a:pPr lvl="1"/>
            <a:r>
              <a:rPr lang="en-US" altLang="zh-CN" dirty="0"/>
              <a:t>Delete operations target a single collection, and all write in MongoDB are atomic on the level of a single document.</a:t>
            </a:r>
          </a:p>
        </p:txBody>
      </p:sp>
      <p:pic>
        <p:nvPicPr>
          <p:cNvPr id="7" name="图片 6">
            <a:extLst>
              <a:ext uri="{FF2B5EF4-FFF2-40B4-BE49-F238E27FC236}">
                <a16:creationId xmlns:a16="http://schemas.microsoft.com/office/drawing/2014/main" id="{E2762672-5DC7-47DF-AF87-33380601939A}"/>
              </a:ext>
            </a:extLst>
          </p:cNvPr>
          <p:cNvPicPr>
            <a:picLocks noChangeAspect="1"/>
          </p:cNvPicPr>
          <p:nvPr/>
        </p:nvPicPr>
        <p:blipFill>
          <a:blip r:embed="rId2"/>
          <a:stretch>
            <a:fillRect/>
          </a:stretch>
        </p:blipFill>
        <p:spPr>
          <a:xfrm>
            <a:off x="6078544" y="1619250"/>
            <a:ext cx="6116631" cy="1112616"/>
          </a:xfrm>
          <a:prstGeom prst="rect">
            <a:avLst/>
          </a:prstGeom>
        </p:spPr>
      </p:pic>
      <p:pic>
        <p:nvPicPr>
          <p:cNvPr id="8" name="图片 7">
            <a:extLst>
              <a:ext uri="{FF2B5EF4-FFF2-40B4-BE49-F238E27FC236}">
                <a16:creationId xmlns:a16="http://schemas.microsoft.com/office/drawing/2014/main" id="{E1C9F7B2-E662-4E5A-BECE-977BC414AA93}"/>
              </a:ext>
            </a:extLst>
          </p:cNvPr>
          <p:cNvPicPr>
            <a:picLocks noChangeAspect="1"/>
          </p:cNvPicPr>
          <p:nvPr/>
        </p:nvPicPr>
        <p:blipFill>
          <a:blip r:embed="rId3"/>
          <a:stretch>
            <a:fillRect/>
          </a:stretch>
        </p:blipFill>
        <p:spPr>
          <a:xfrm>
            <a:off x="6135138" y="4449186"/>
            <a:ext cx="5555461" cy="914479"/>
          </a:xfrm>
          <a:prstGeom prst="rect">
            <a:avLst/>
          </a:prstGeom>
        </p:spPr>
      </p:pic>
    </p:spTree>
    <p:extLst>
      <p:ext uri="{BB962C8B-B14F-4D97-AF65-F5344CB8AC3E}">
        <p14:creationId xmlns:p14="http://schemas.microsoft.com/office/powerpoint/2010/main" val="740028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504001" y="1070999"/>
            <a:ext cx="5463664" cy="5137295"/>
          </a:xfrm>
        </p:spPr>
        <p:txBody>
          <a:bodyPr>
            <a:normAutofit/>
          </a:bodyPr>
          <a:lstStyle/>
          <a:p>
            <a:pPr lvl="0"/>
            <a:r>
              <a:rPr lang="en-US" dirty="0"/>
              <a:t>Flexible Scheme</a:t>
            </a:r>
          </a:p>
          <a:p>
            <a:pPr lvl="1"/>
            <a:r>
              <a:rPr lang="en-US" dirty="0"/>
              <a:t>MongoDB’s Collections does not require its documents to have the schema.</a:t>
            </a:r>
          </a:p>
          <a:p>
            <a:pPr lvl="2"/>
            <a:r>
              <a:rPr lang="en-US" dirty="0"/>
              <a:t>Documents do not need to have the same set of fields and the data type can differ in a collection.</a:t>
            </a:r>
          </a:p>
          <a:p>
            <a:pPr lvl="2"/>
            <a:r>
              <a:rPr lang="en-US" dirty="0"/>
              <a:t>To change the structure of the documents in a collection is allowed. Such as add new fields or remove. </a:t>
            </a:r>
          </a:p>
          <a:p>
            <a:pPr marL="179387" lvl="2" indent="0">
              <a:buNone/>
            </a:pPr>
            <a:endParaRPr lang="en-US" dirty="0"/>
          </a:p>
          <a:p>
            <a:pPr lvl="0"/>
            <a:r>
              <a:rPr lang="en-US" altLang="zh-CN" dirty="0"/>
              <a:t>Document Structure</a:t>
            </a:r>
          </a:p>
          <a:p>
            <a:pPr lvl="1"/>
            <a:r>
              <a:rPr lang="en-US" altLang="zh-CN" dirty="0"/>
              <a:t>MongoDB allows related data to be embedded within a single document.</a:t>
            </a:r>
          </a:p>
          <a:p>
            <a:pPr lvl="1"/>
            <a:r>
              <a:rPr lang="en-US" altLang="zh-CN" dirty="0"/>
              <a:t>MongoDB documents make it possible to embed document structures in a field or art within a document.</a:t>
            </a:r>
          </a:p>
        </p:txBody>
      </p:sp>
      <p:sp>
        <p:nvSpPr>
          <p:cNvPr id="4" name="Title"/>
          <p:cNvSpPr>
            <a:spLocks noGrp="1"/>
          </p:cNvSpPr>
          <p:nvPr>
            <p:ph type="title"/>
          </p:nvPr>
        </p:nvSpPr>
        <p:spPr bwMode="gray">
          <a:xfrm>
            <a:off x="504001" y="504000"/>
            <a:ext cx="11186476" cy="369332"/>
          </a:xfrm>
        </p:spPr>
        <p:txBody>
          <a:bodyPr/>
          <a:lstStyle/>
          <a:p>
            <a:r>
              <a:rPr lang="en-US" dirty="0"/>
              <a:t>Data Modeling Introduction</a:t>
            </a:r>
            <a:endParaRPr lang="en-US" b="0" dirty="0"/>
          </a:p>
        </p:txBody>
      </p:sp>
      <p:pic>
        <p:nvPicPr>
          <p:cNvPr id="2" name="图片 1">
            <a:extLst>
              <a:ext uri="{FF2B5EF4-FFF2-40B4-BE49-F238E27FC236}">
                <a16:creationId xmlns:a16="http://schemas.microsoft.com/office/drawing/2014/main" id="{EF4772EC-7F1A-4D47-9B6A-AFA7C71DAD2E}"/>
              </a:ext>
            </a:extLst>
          </p:cNvPr>
          <p:cNvPicPr>
            <a:picLocks noChangeAspect="1"/>
          </p:cNvPicPr>
          <p:nvPr/>
        </p:nvPicPr>
        <p:blipFill>
          <a:blip r:embed="rId2"/>
          <a:stretch>
            <a:fillRect/>
          </a:stretch>
        </p:blipFill>
        <p:spPr>
          <a:xfrm>
            <a:off x="6227511" y="509388"/>
            <a:ext cx="5309935" cy="3130258"/>
          </a:xfrm>
          <a:prstGeom prst="rect">
            <a:avLst/>
          </a:prstGeom>
        </p:spPr>
      </p:pic>
      <p:pic>
        <p:nvPicPr>
          <p:cNvPr id="3" name="图片 2">
            <a:extLst>
              <a:ext uri="{FF2B5EF4-FFF2-40B4-BE49-F238E27FC236}">
                <a16:creationId xmlns:a16="http://schemas.microsoft.com/office/drawing/2014/main" id="{B734FC29-DC03-442A-82E9-507928B70739}"/>
              </a:ext>
            </a:extLst>
          </p:cNvPr>
          <p:cNvPicPr>
            <a:picLocks noChangeAspect="1"/>
          </p:cNvPicPr>
          <p:nvPr/>
        </p:nvPicPr>
        <p:blipFill>
          <a:blip r:embed="rId3"/>
          <a:stretch>
            <a:fillRect/>
          </a:stretch>
        </p:blipFill>
        <p:spPr>
          <a:xfrm>
            <a:off x="6227511" y="3639646"/>
            <a:ext cx="4811393" cy="2918021"/>
          </a:xfrm>
          <a:prstGeom prst="rect">
            <a:avLst/>
          </a:prstGeom>
        </p:spPr>
      </p:pic>
    </p:spTree>
    <p:extLst>
      <p:ext uri="{BB962C8B-B14F-4D97-AF65-F5344CB8AC3E}">
        <p14:creationId xmlns:p14="http://schemas.microsoft.com/office/powerpoint/2010/main" val="1872057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altLang="zh-CN" dirty="0"/>
              <a:t>technique of </a:t>
            </a:r>
            <a:r>
              <a:rPr lang="en-US" dirty="0">
                <a:solidFill>
                  <a:schemeClr val="accent1"/>
                </a:solidFill>
              </a:rPr>
              <a:t>MongoDB</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1069789650"/>
      </p:ext>
    </p:extLst>
  </p:cSld>
  <p:clrMapOvr>
    <a:masterClrMapping/>
  </p:clrMapOvr>
</p:sld>
</file>

<file path=ppt/theme/theme1.xml><?xml version="1.0" encoding="utf-8"?>
<a:theme xmlns:a="http://schemas.openxmlformats.org/drawingml/2006/main" name="SAP 2020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6636035-1AA7-4672-B130-A694A14AB848}"/>
    </a:ext>
  </a:extLst>
</a:theme>
</file>

<file path=ppt/theme/theme2.xml><?xml version="1.0" encoding="utf-8"?>
<a:theme xmlns:a="http://schemas.openxmlformats.org/drawingml/2006/main" name="SAP 2020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D7E3612-A2B4-42D1-8752-F8A970E24E3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FE3E8B596245C240B913CA1825D8323E" ma:contentTypeVersion="2" ma:contentTypeDescription="Ein neues Dokument erstellen." ma:contentTypeScope="" ma:versionID="d07af3819a34b45ea68cbd04711a1fcb">
  <xsd:schema xmlns:xsd="http://www.w3.org/2001/XMLSchema" xmlns:xs="http://www.w3.org/2001/XMLSchema" xmlns:p="http://schemas.microsoft.com/office/2006/metadata/properties" xmlns:ns2="cbd03908-ee30-408a-b5f8-8b129e892ff3" targetNamespace="http://schemas.microsoft.com/office/2006/metadata/properties" ma:root="true" ma:fieldsID="1f4ce58f1eea7887a27fb72747442165" ns2:_="">
    <xsd:import namespace="cbd03908-ee30-408a-b5f8-8b129e892ff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d03908-ee30-408a-b5f8-8b129e892f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A61EA0-C632-450D-8732-FBE1B6CC6F0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DA81D51-CB8B-4E00-A304-5985D65D0CEC}">
  <ds:schemaRefs>
    <ds:schemaRef ds:uri="http://schemas.microsoft.com/sharepoint/v3/contenttype/forms"/>
  </ds:schemaRefs>
</ds:datastoreItem>
</file>

<file path=customXml/itemProps3.xml><?xml version="1.0" encoding="utf-8"?>
<ds:datastoreItem xmlns:ds="http://schemas.openxmlformats.org/officeDocument/2006/customXml" ds:itemID="{5BCC86C0-0DD0-4840-A0C1-33A1E70698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d03908-ee30-408a-b5f8-8b129e892f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SAP_2020_16x9_White</Template>
  <TotalTime>959</TotalTime>
  <Words>1020</Words>
  <Application>Microsoft Office PowerPoint</Application>
  <PresentationFormat>自定义</PresentationFormat>
  <Paragraphs>175</Paragraphs>
  <Slides>34</Slides>
  <Notes>3</Notes>
  <HiddenSlides>2</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34</vt:i4>
      </vt:variant>
    </vt:vector>
  </HeadingPairs>
  <TitlesOfParts>
    <vt:vector size="41" baseType="lpstr">
      <vt:lpstr>Arial</vt:lpstr>
      <vt:lpstr>Courier New</vt:lpstr>
      <vt:lpstr>Symbol</vt:lpstr>
      <vt:lpstr>wingdings</vt:lpstr>
      <vt:lpstr>wingdings</vt:lpstr>
      <vt:lpstr>SAP 2020 16x9 white</vt:lpstr>
      <vt:lpstr>SAP 2020 16x9 blue</vt:lpstr>
      <vt:lpstr>The Survey On MongoDB A Document Database</vt:lpstr>
      <vt:lpstr>Content</vt:lpstr>
      <vt:lpstr>Introduction to MongoDB</vt:lpstr>
      <vt:lpstr>Introduction to MongoDB</vt:lpstr>
      <vt:lpstr>Key Features of MongoDB</vt:lpstr>
      <vt:lpstr>MongoDB CRUD Operation</vt:lpstr>
      <vt:lpstr>MongoDB CRUD Operation</vt:lpstr>
      <vt:lpstr>Data Modeling Introduction</vt:lpstr>
      <vt:lpstr>technique of MongoDB</vt:lpstr>
      <vt:lpstr>Replication sets</vt:lpstr>
      <vt:lpstr>Replication sets</vt:lpstr>
      <vt:lpstr>Replication sets Elections</vt:lpstr>
      <vt:lpstr>Storage Engines of MongoDB</vt:lpstr>
      <vt:lpstr>Divider page</vt:lpstr>
      <vt:lpstr>Key Features of MongoDB</vt:lpstr>
      <vt:lpstr>Key Features of MongoDB</vt:lpstr>
      <vt:lpstr>Divider page</vt:lpstr>
      <vt:lpstr>Insert page title (sentence case)</vt:lpstr>
      <vt:lpstr>Insert page title (sentence case)</vt:lpstr>
      <vt:lpstr>Insert page title (sentence case)</vt:lpstr>
      <vt:lpstr>Insert page title (sentence case) Subheadline</vt:lpstr>
      <vt:lpstr>PowerPoint 演示文稿</vt:lpstr>
      <vt:lpstr>PowerPoint 演示文稿</vt:lpstr>
      <vt:lpstr>Insert page title (sentence case)</vt:lpstr>
      <vt:lpstr>Insert page title (sentence case)</vt:lpstr>
      <vt:lpstr>Insert page title (sentence case)</vt:lpstr>
      <vt:lpstr>PowerPoint 演示文稿</vt:lpstr>
      <vt:lpstr>Insert page title (sentence case)</vt:lpstr>
      <vt:lpstr>Insert page title (sentence case)</vt:lpstr>
      <vt:lpstr>Insert page title (sentence case)</vt:lpstr>
      <vt:lpstr>Insert page title (sentence case)</vt:lpstr>
      <vt:lpstr>Thank you.</vt:lpstr>
      <vt:lpstr>PowerPoint 演示文稿</vt:lpstr>
      <vt:lpstr>PowerPoint 演示文稿</vt:lpstr>
    </vt:vector>
  </TitlesOfParts>
  <Manager/>
  <Company>SAP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
  <dc:creator>SAP SE</dc:creator>
  <cp:keywords>2020/16:9/white</cp:keywords>
  <dc:description/>
  <cp:lastModifiedBy>Wang, Keith</cp:lastModifiedBy>
  <cp:revision>41</cp:revision>
  <dcterms:created xsi:type="dcterms:W3CDTF">2020-08-28T02:47:37Z</dcterms:created>
  <dcterms:modified xsi:type="dcterms:W3CDTF">2020-09-01T04:56:51Z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0x010100FE3E8B596245C240B913CA1825D8323E</vt:lpwstr>
  </property>
</Properties>
</file>