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17"/>
  </p:notesMasterIdLst>
  <p:handoutMasterIdLst>
    <p:handoutMasterId r:id="rId18"/>
  </p:handoutMasterIdLst>
  <p:sldIdLst>
    <p:sldId id="439" r:id="rId6"/>
    <p:sldId id="344" r:id="rId7"/>
    <p:sldId id="430" r:id="rId8"/>
    <p:sldId id="382" r:id="rId9"/>
    <p:sldId id="454" r:id="rId10"/>
    <p:sldId id="455" r:id="rId11"/>
    <p:sldId id="456" r:id="rId12"/>
    <p:sldId id="364" r:id="rId13"/>
    <p:sldId id="457" r:id="rId14"/>
    <p:sldId id="413" r:id="rId15"/>
    <p:sldId id="265" r:id="rId1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5196" autoAdjust="0"/>
  </p:normalViewPr>
  <p:slideViewPr>
    <p:cSldViewPr snapToGrid="0" showGuides="1">
      <p:cViewPr varScale="1">
        <p:scale>
          <a:sx n="81" d="100"/>
          <a:sy n="81" d="100"/>
        </p:scale>
        <p:origin x="749" y="67"/>
      </p:cViewPr>
      <p:guideLst>
        <p:guide pos="3841"/>
        <p:guide orient="horz" pos="2160"/>
      </p:guideLst>
    </p:cSldViewPr>
  </p:slideViewPr>
  <p:outlineViewPr>
    <p:cViewPr>
      <p:scale>
        <a:sx n="33" d="100"/>
        <a:sy n="33" d="100"/>
      </p:scale>
      <p:origin x="0" y="-144"/>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zh-CN" altLang="en-US"/>
              <a:t>单击图标添加图片</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Speaker’s Name, SAP</a:t>
            </a:r>
          </a:p>
          <a:p>
            <a:pPr lvl="0"/>
            <a:r>
              <a:rPr lang="en-US" dirty="0"/>
              <a:t>Month 00, 2020</a:t>
            </a:r>
          </a:p>
        </p:txBody>
      </p:sp>
      <p:sp>
        <p:nvSpPr>
          <p:cNvPr id="8" name="Presentation Title"/>
          <p:cNvSpPr>
            <a:spLocks noGrp="1"/>
          </p:cNvSpPr>
          <p:nvPr>
            <p:ph type="title"/>
          </p:nvPr>
        </p:nvSpPr>
        <p:spPr bwMode="gray">
          <a:xfrm>
            <a:off x="288000" y="4024430"/>
            <a:ext cx="10899174" cy="997196"/>
          </a:xfrm>
        </p:spPr>
        <p:txBody>
          <a:bodyPr/>
          <a:lstStyle/>
          <a:p>
            <a:r>
              <a:rPr lang="en-US" dirty="0" err="1"/>
              <a:t>CockroachDB</a:t>
            </a:r>
            <a:br>
              <a:rPr lang="en-US" dirty="0"/>
            </a:br>
            <a:r>
              <a:rPr lang="en-US" dirty="0">
                <a:solidFill>
                  <a:schemeClr val="accent1"/>
                </a:solidFill>
              </a:rPr>
              <a:t>A Geo-distributed SQL Database</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
        <p:nvSpPr>
          <p:cNvPr id="18" name="Placeholder Partner logo">
            <a:extLst>
              <a:ext uri="{FF2B5EF4-FFF2-40B4-BE49-F238E27FC236}">
                <a16:creationId xmlns:a16="http://schemas.microsoft.com/office/drawing/2014/main" id="{D3ABB6C8-A64D-4D01-85F8-8972413CA8E5}"/>
              </a:ext>
            </a:extLst>
          </p:cNvPr>
          <p:cNvSpPr/>
          <p:nvPr/>
        </p:nvSpPr>
        <p:spPr bwMode="gray">
          <a:xfrm>
            <a:off x="288000" y="6174872"/>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p:txBody>
      </p:sp>
      <p:sp>
        <p:nvSpPr>
          <p:cNvPr id="2" name="Agenda"/>
          <p:cNvSpPr>
            <a:spLocks noGrp="1"/>
          </p:cNvSpPr>
          <p:nvPr>
            <p:ph type="title"/>
          </p:nvPr>
        </p:nvSpPr>
        <p:spPr bwMode="gray"/>
        <p:txBody>
          <a:bodyPr/>
          <a:lstStyle/>
          <a:p>
            <a:r>
              <a:rPr lang="en-US" dirty="0"/>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altLang="zh-CN" dirty="0"/>
              <a:t>The Overview of</a:t>
            </a:r>
            <a:r>
              <a:rPr lang="en-US" dirty="0"/>
              <a:t> </a:t>
            </a:r>
            <a:r>
              <a:rPr lang="en-US" dirty="0" err="1">
                <a:solidFill>
                  <a:schemeClr val="accent1"/>
                </a:solidFill>
              </a:rPr>
              <a:t>CockroachDB</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0" y="1620000"/>
            <a:ext cx="5593588" cy="4716000"/>
          </a:xfrm>
        </p:spPr>
        <p:txBody>
          <a:bodyPr/>
          <a:lstStyle/>
          <a:p>
            <a:pPr lvl="0"/>
            <a:r>
              <a:rPr lang="en-US" b="1" dirty="0"/>
              <a:t>Make Data Easy</a:t>
            </a:r>
          </a:p>
          <a:p>
            <a:pPr lvl="1"/>
            <a:r>
              <a:rPr lang="en-US" dirty="0"/>
              <a:t>Distributed</a:t>
            </a:r>
          </a:p>
          <a:p>
            <a:pPr lvl="2"/>
            <a:r>
              <a:rPr lang="en-US" dirty="0"/>
              <a:t>Horizontally scalable to grow with your application</a:t>
            </a:r>
          </a:p>
          <a:p>
            <a:pPr lvl="1"/>
            <a:r>
              <a:rPr lang="en-US" dirty="0"/>
              <a:t>Geo-distributed</a:t>
            </a:r>
          </a:p>
          <a:p>
            <a:pPr lvl="2"/>
            <a:r>
              <a:rPr lang="en-US" dirty="0"/>
              <a:t>Handle datacenter failures</a:t>
            </a:r>
          </a:p>
          <a:p>
            <a:pPr lvl="2"/>
            <a:r>
              <a:rPr lang="en-US" dirty="0"/>
              <a:t>Place data near usage</a:t>
            </a:r>
          </a:p>
          <a:p>
            <a:pPr lvl="2"/>
            <a:r>
              <a:rPr lang="en-US" dirty="0"/>
              <a:t>Push computation near data</a:t>
            </a:r>
          </a:p>
          <a:p>
            <a:pPr lvl="1"/>
            <a:r>
              <a:rPr lang="en-US" dirty="0"/>
              <a:t>SQL</a:t>
            </a:r>
          </a:p>
          <a:p>
            <a:pPr lvl="2"/>
            <a:r>
              <a:rPr lang="en-US" dirty="0"/>
              <a:t>Lingua-franca for rich data storage</a:t>
            </a:r>
          </a:p>
          <a:p>
            <a:pPr lvl="2"/>
            <a:r>
              <a:rPr lang="en-US" dirty="0"/>
              <a:t>Schemas, indexes, and transactions make app development easier</a:t>
            </a:r>
          </a:p>
        </p:txBody>
      </p:sp>
      <p:sp>
        <p:nvSpPr>
          <p:cNvPr id="4" name="Title"/>
          <p:cNvSpPr>
            <a:spLocks noGrp="1"/>
          </p:cNvSpPr>
          <p:nvPr>
            <p:ph type="title"/>
          </p:nvPr>
        </p:nvSpPr>
        <p:spPr bwMode="gray"/>
        <p:txBody>
          <a:bodyPr/>
          <a:lstStyle/>
          <a:p>
            <a:r>
              <a:rPr lang="en-US" dirty="0"/>
              <a:t>Introduction of </a:t>
            </a:r>
            <a:r>
              <a:rPr lang="en-US" dirty="0" err="1"/>
              <a:t>CockroachDB</a:t>
            </a:r>
            <a:endParaRPr lang="en-US" dirty="0"/>
          </a:p>
        </p:txBody>
      </p:sp>
      <p:pic>
        <p:nvPicPr>
          <p:cNvPr id="2" name="图片 1">
            <a:extLst>
              <a:ext uri="{FF2B5EF4-FFF2-40B4-BE49-F238E27FC236}">
                <a16:creationId xmlns:a16="http://schemas.microsoft.com/office/drawing/2014/main" id="{28A8636A-69E6-428A-B7DD-44C53A4648FA}"/>
              </a:ext>
            </a:extLst>
          </p:cNvPr>
          <p:cNvPicPr>
            <a:picLocks noChangeAspect="1"/>
          </p:cNvPicPr>
          <p:nvPr/>
        </p:nvPicPr>
        <p:blipFill>
          <a:blip r:embed="rId2"/>
          <a:stretch>
            <a:fillRect/>
          </a:stretch>
        </p:blipFill>
        <p:spPr>
          <a:xfrm>
            <a:off x="6167860" y="1771008"/>
            <a:ext cx="5454392" cy="3705966"/>
          </a:xfrm>
          <a:prstGeom prst="rect">
            <a:avLst/>
          </a:prstGeom>
        </p:spPr>
      </p:pic>
    </p:spTree>
    <p:extLst>
      <p:ext uri="{BB962C8B-B14F-4D97-AF65-F5344CB8AC3E}">
        <p14:creationId xmlns:p14="http://schemas.microsoft.com/office/powerpoint/2010/main" val="388643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0" y="1620000"/>
            <a:ext cx="5593588" cy="4734000"/>
          </a:xfrm>
        </p:spPr>
        <p:txBody>
          <a:bodyPr/>
          <a:lstStyle/>
          <a:p>
            <a:pPr lvl="1"/>
            <a:r>
              <a:rPr lang="en-US" b="1" dirty="0"/>
              <a:t>Keys and values are strings</a:t>
            </a:r>
          </a:p>
          <a:p>
            <a:pPr lvl="2"/>
            <a:r>
              <a:rPr lang="en-US" dirty="0"/>
              <a:t>Lexicographically ordered by key</a:t>
            </a:r>
          </a:p>
          <a:p>
            <a:pPr lvl="1"/>
            <a:r>
              <a:rPr lang="en-US" b="1" dirty="0"/>
              <a:t>Multi-version concurrency control (MVCC)</a:t>
            </a:r>
          </a:p>
          <a:p>
            <a:pPr lvl="2"/>
            <a:r>
              <a:rPr lang="en-US" dirty="0"/>
              <a:t>Values are never updated in place</a:t>
            </a:r>
          </a:p>
          <a:p>
            <a:pPr lvl="2"/>
            <a:r>
              <a:rPr lang="en-US" dirty="0"/>
              <a:t>Tombstones are used to delete values</a:t>
            </a:r>
          </a:p>
          <a:p>
            <a:pPr lvl="2"/>
            <a:r>
              <a:rPr lang="en-US" dirty="0"/>
              <a:t>Provides snapshot to each transaction</a:t>
            </a:r>
          </a:p>
          <a:p>
            <a:pPr lvl="1"/>
            <a:r>
              <a:rPr lang="en-US" b="1" dirty="0"/>
              <a:t>Monolithic key-space</a:t>
            </a:r>
          </a:p>
          <a:p>
            <a:pPr lvl="2"/>
            <a:r>
              <a:rPr lang="en-US" dirty="0"/>
              <a:t>Key space divided into contiguous – 64MB</a:t>
            </a:r>
          </a:p>
          <a:p>
            <a:pPr lvl="2"/>
            <a:r>
              <a:rPr lang="en-US" dirty="0"/>
              <a:t>Ranges are small enough to moved/split quickly AND large enough to amortize indexing overhead</a:t>
            </a:r>
          </a:p>
          <a:p>
            <a:pPr lvl="2"/>
            <a:r>
              <a:rPr lang="en-US" dirty="0"/>
              <a:t>Index structure used to locate ranges</a:t>
            </a:r>
          </a:p>
        </p:txBody>
      </p:sp>
      <p:sp>
        <p:nvSpPr>
          <p:cNvPr id="4" name="Title"/>
          <p:cNvSpPr>
            <a:spLocks noGrp="1"/>
          </p:cNvSpPr>
          <p:nvPr>
            <p:ph type="title"/>
          </p:nvPr>
        </p:nvSpPr>
        <p:spPr bwMode="gray"/>
        <p:txBody>
          <a:bodyPr/>
          <a:lstStyle/>
          <a:p>
            <a:r>
              <a:rPr lang="en-US" dirty="0"/>
              <a:t>Distributed, Replicated, Transactional KV</a:t>
            </a:r>
          </a:p>
        </p:txBody>
      </p:sp>
      <p:pic>
        <p:nvPicPr>
          <p:cNvPr id="3" name="图片 2">
            <a:extLst>
              <a:ext uri="{FF2B5EF4-FFF2-40B4-BE49-F238E27FC236}">
                <a16:creationId xmlns:a16="http://schemas.microsoft.com/office/drawing/2014/main" id="{5ABA8A5E-BFE5-4212-BE51-776A52EF0056}"/>
              </a:ext>
            </a:extLst>
          </p:cNvPr>
          <p:cNvPicPr>
            <a:picLocks noChangeAspect="1"/>
          </p:cNvPicPr>
          <p:nvPr/>
        </p:nvPicPr>
        <p:blipFill>
          <a:blip r:embed="rId2"/>
          <a:stretch>
            <a:fillRect/>
          </a:stretch>
        </p:blipFill>
        <p:spPr>
          <a:xfrm>
            <a:off x="6697762" y="1931540"/>
            <a:ext cx="1348857" cy="2994920"/>
          </a:xfrm>
          <a:prstGeom prst="rect">
            <a:avLst/>
          </a:prstGeom>
        </p:spPr>
      </p:pic>
      <p:pic>
        <p:nvPicPr>
          <p:cNvPr id="5" name="图片 4">
            <a:extLst>
              <a:ext uri="{FF2B5EF4-FFF2-40B4-BE49-F238E27FC236}">
                <a16:creationId xmlns:a16="http://schemas.microsoft.com/office/drawing/2014/main" id="{81800A5B-0053-4170-A9AF-72497634F796}"/>
              </a:ext>
            </a:extLst>
          </p:cNvPr>
          <p:cNvPicPr>
            <a:picLocks noChangeAspect="1"/>
          </p:cNvPicPr>
          <p:nvPr/>
        </p:nvPicPr>
        <p:blipFill>
          <a:blip r:embed="rId3"/>
          <a:stretch>
            <a:fillRect/>
          </a:stretch>
        </p:blipFill>
        <p:spPr>
          <a:xfrm>
            <a:off x="7931821" y="3486155"/>
            <a:ext cx="3307367" cy="1440305"/>
          </a:xfrm>
          <a:prstGeom prst="rect">
            <a:avLst/>
          </a:prstGeom>
        </p:spPr>
      </p:pic>
      <p:pic>
        <p:nvPicPr>
          <p:cNvPr id="6" name="图片 5">
            <a:extLst>
              <a:ext uri="{FF2B5EF4-FFF2-40B4-BE49-F238E27FC236}">
                <a16:creationId xmlns:a16="http://schemas.microsoft.com/office/drawing/2014/main" id="{1044C785-C79F-43A6-A66E-2EA82C60FF52}"/>
              </a:ext>
            </a:extLst>
          </p:cNvPr>
          <p:cNvPicPr>
            <a:picLocks noChangeAspect="1"/>
          </p:cNvPicPr>
          <p:nvPr/>
        </p:nvPicPr>
        <p:blipFill>
          <a:blip r:embed="rId4"/>
          <a:stretch>
            <a:fillRect/>
          </a:stretch>
        </p:blipFill>
        <p:spPr>
          <a:xfrm>
            <a:off x="8500550" y="2015367"/>
            <a:ext cx="1981372" cy="1356478"/>
          </a:xfrm>
          <a:prstGeom prst="rect">
            <a:avLst/>
          </a:prstGeom>
        </p:spPr>
      </p:pic>
    </p:spTree>
    <p:extLst>
      <p:ext uri="{BB962C8B-B14F-4D97-AF65-F5344CB8AC3E}">
        <p14:creationId xmlns:p14="http://schemas.microsoft.com/office/powerpoint/2010/main" val="212348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4001" y="1764379"/>
            <a:ext cx="9602526" cy="2903874"/>
          </a:xfrm>
        </p:spPr>
        <p:txBody>
          <a:bodyPr/>
          <a:lstStyle/>
          <a:p>
            <a:pPr lvl="0"/>
            <a:r>
              <a:rPr lang="en-US" b="1" dirty="0"/>
              <a:t>Ranges are the unit of replication</a:t>
            </a:r>
          </a:p>
          <a:p>
            <a:pPr lvl="1"/>
            <a:r>
              <a:rPr lang="en-US" sz="2000" dirty="0"/>
              <a:t>Each range is a Raft group</a:t>
            </a:r>
          </a:p>
          <a:p>
            <a:pPr lvl="2"/>
            <a:r>
              <a:rPr lang="en-US" sz="2000" dirty="0"/>
              <a:t>Raft is a distributed consensus protocol</a:t>
            </a:r>
          </a:p>
          <a:p>
            <a:pPr lvl="1"/>
            <a:r>
              <a:rPr lang="en-US" sz="2000" dirty="0"/>
              <a:t>Default to 3 replicas, though this is configurable</a:t>
            </a:r>
          </a:p>
          <a:p>
            <a:pPr lvl="1"/>
            <a:r>
              <a:rPr lang="en-US" sz="2000" dirty="0"/>
              <a:t>Raft provides “Atomic replication” of commands</a:t>
            </a:r>
          </a:p>
          <a:p>
            <a:pPr lvl="1"/>
            <a:r>
              <a:rPr lang="en-US" sz="2000" dirty="0"/>
              <a:t>Each group elects a leader</a:t>
            </a:r>
          </a:p>
          <a:p>
            <a:pPr lvl="2"/>
            <a:r>
              <a:rPr lang="en-US" sz="2000" dirty="0"/>
              <a:t>Commands require majority if replicas to vote</a:t>
            </a:r>
          </a:p>
        </p:txBody>
      </p:sp>
      <p:sp>
        <p:nvSpPr>
          <p:cNvPr id="4" name="Title"/>
          <p:cNvSpPr>
            <a:spLocks noGrp="1"/>
          </p:cNvSpPr>
          <p:nvPr>
            <p:ph type="title"/>
          </p:nvPr>
        </p:nvSpPr>
        <p:spPr bwMode="gray"/>
        <p:txBody>
          <a:bodyPr/>
          <a:lstStyle/>
          <a:p>
            <a:r>
              <a:rPr lang="en-US" dirty="0"/>
              <a:t>Raft and Replication</a:t>
            </a:r>
          </a:p>
        </p:txBody>
      </p:sp>
      <p:pic>
        <p:nvPicPr>
          <p:cNvPr id="2" name="图片 1">
            <a:extLst>
              <a:ext uri="{FF2B5EF4-FFF2-40B4-BE49-F238E27FC236}">
                <a16:creationId xmlns:a16="http://schemas.microsoft.com/office/drawing/2014/main" id="{F2493DB3-E505-487B-AA37-D90CA8FDAE61}"/>
              </a:ext>
            </a:extLst>
          </p:cNvPr>
          <p:cNvPicPr>
            <a:picLocks noChangeAspect="1"/>
          </p:cNvPicPr>
          <p:nvPr/>
        </p:nvPicPr>
        <p:blipFill>
          <a:blip r:embed="rId2"/>
          <a:stretch>
            <a:fillRect/>
          </a:stretch>
        </p:blipFill>
        <p:spPr>
          <a:xfrm>
            <a:off x="7782226" y="2449745"/>
            <a:ext cx="2324301" cy="1958510"/>
          </a:xfrm>
          <a:prstGeom prst="rect">
            <a:avLst/>
          </a:prstGeom>
        </p:spPr>
      </p:pic>
    </p:spTree>
    <p:extLst>
      <p:ext uri="{BB962C8B-B14F-4D97-AF65-F5344CB8AC3E}">
        <p14:creationId xmlns:p14="http://schemas.microsoft.com/office/powerpoint/2010/main" val="2744843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1650" y="1250668"/>
            <a:ext cx="11186477" cy="1299663"/>
          </a:xfrm>
        </p:spPr>
        <p:txBody>
          <a:bodyPr/>
          <a:lstStyle/>
          <a:p>
            <a:pPr lvl="0"/>
            <a:endParaRPr lang="en-US" dirty="0"/>
          </a:p>
          <a:p>
            <a:pPr lvl="1"/>
            <a:r>
              <a:rPr lang="en-US" dirty="0"/>
              <a:t>The SQL data model needs to be </a:t>
            </a:r>
            <a:r>
              <a:rPr lang="en-US" b="1" dirty="0"/>
              <a:t>mapped</a:t>
            </a:r>
            <a:r>
              <a:rPr lang="en-US" dirty="0"/>
              <a:t> to KV data</a:t>
            </a:r>
          </a:p>
          <a:p>
            <a:pPr lvl="3"/>
            <a:r>
              <a:rPr lang="en-US" dirty="0"/>
              <a:t>SQL Data Mapping: Inventory Table</a:t>
            </a:r>
          </a:p>
        </p:txBody>
      </p:sp>
      <p:sp>
        <p:nvSpPr>
          <p:cNvPr id="4" name="Title"/>
          <p:cNvSpPr>
            <a:spLocks noGrp="1"/>
          </p:cNvSpPr>
          <p:nvPr>
            <p:ph type="title"/>
          </p:nvPr>
        </p:nvSpPr>
        <p:spPr bwMode="gray"/>
        <p:txBody>
          <a:bodyPr/>
          <a:lstStyle/>
          <a:p>
            <a:r>
              <a:rPr lang="en-US" dirty="0"/>
              <a:t>SQL: Tabular Data in a KV World</a:t>
            </a:r>
          </a:p>
        </p:txBody>
      </p:sp>
      <p:pic>
        <p:nvPicPr>
          <p:cNvPr id="2" name="图片 1">
            <a:extLst>
              <a:ext uri="{FF2B5EF4-FFF2-40B4-BE49-F238E27FC236}">
                <a16:creationId xmlns:a16="http://schemas.microsoft.com/office/drawing/2014/main" id="{9FE60536-6753-4D00-B1F5-CEE5043F8DA8}"/>
              </a:ext>
            </a:extLst>
          </p:cNvPr>
          <p:cNvPicPr>
            <a:picLocks noChangeAspect="1"/>
          </p:cNvPicPr>
          <p:nvPr/>
        </p:nvPicPr>
        <p:blipFill>
          <a:blip r:embed="rId2"/>
          <a:stretch>
            <a:fillRect/>
          </a:stretch>
        </p:blipFill>
        <p:spPr>
          <a:xfrm>
            <a:off x="1493932" y="2467130"/>
            <a:ext cx="9207312" cy="3681079"/>
          </a:xfrm>
          <a:prstGeom prst="rect">
            <a:avLst/>
          </a:prstGeom>
        </p:spPr>
      </p:pic>
    </p:spTree>
    <p:extLst>
      <p:ext uri="{BB962C8B-B14F-4D97-AF65-F5344CB8AC3E}">
        <p14:creationId xmlns:p14="http://schemas.microsoft.com/office/powerpoint/2010/main" val="411622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431428"/>
            <a:ext cx="11186476" cy="615553"/>
          </a:xfrm>
        </p:spPr>
        <p:txBody>
          <a:bodyPr/>
          <a:lstStyle/>
          <a:p>
            <a:r>
              <a:rPr lang="en-US" dirty="0" err="1"/>
              <a:t>TiDB</a:t>
            </a:r>
            <a:br>
              <a:rPr lang="en-US" dirty="0"/>
            </a:br>
            <a:r>
              <a:rPr lang="en-US" sz="1600" b="0" dirty="0"/>
              <a:t>Architecture</a:t>
            </a:r>
          </a:p>
        </p:txBody>
      </p:sp>
      <p:sp>
        <p:nvSpPr>
          <p:cNvPr id="3" name="Text Placeholder">
            <a:extLst>
              <a:ext uri="{FF2B5EF4-FFF2-40B4-BE49-F238E27FC236}">
                <a16:creationId xmlns:a16="http://schemas.microsoft.com/office/drawing/2014/main" id="{59A97382-FB2F-4B88-BADE-06115EB80D78}"/>
              </a:ext>
            </a:extLst>
          </p:cNvPr>
          <p:cNvSpPr txBox="1">
            <a:spLocks/>
          </p:cNvSpPr>
          <p:nvPr/>
        </p:nvSpPr>
        <p:spPr bwMode="gray">
          <a:xfrm>
            <a:off x="743520" y="1063326"/>
            <a:ext cx="5353719" cy="491923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en-US" dirty="0"/>
          </a:p>
          <a:p>
            <a:pPr lvl="1"/>
            <a:r>
              <a:rPr lang="en-US" sz="2800" dirty="0"/>
              <a:t>It has three core components:</a:t>
            </a:r>
          </a:p>
          <a:p>
            <a:pPr lvl="2"/>
            <a:r>
              <a:rPr lang="en-US" sz="2800" dirty="0"/>
              <a:t>A distributed storage layer</a:t>
            </a:r>
          </a:p>
          <a:p>
            <a:pPr lvl="3"/>
            <a:r>
              <a:rPr lang="en-US" sz="2800" dirty="0"/>
              <a:t>A row store(</a:t>
            </a:r>
            <a:r>
              <a:rPr lang="en-US" sz="2800" dirty="0" err="1"/>
              <a:t>TiKV</a:t>
            </a:r>
            <a:r>
              <a:rPr lang="en-US" sz="2800" dirty="0"/>
              <a:t>)</a:t>
            </a:r>
          </a:p>
          <a:p>
            <a:pPr lvl="3"/>
            <a:r>
              <a:rPr lang="en-US" sz="2800" dirty="0"/>
              <a:t>A columnar store(</a:t>
            </a:r>
            <a:r>
              <a:rPr lang="en-US" sz="2800" dirty="0" err="1"/>
              <a:t>TIFlash</a:t>
            </a:r>
            <a:r>
              <a:rPr lang="en-US" sz="2800" dirty="0"/>
              <a:t>)</a:t>
            </a:r>
          </a:p>
          <a:p>
            <a:pPr lvl="2"/>
            <a:r>
              <a:rPr lang="en-US" sz="2800" dirty="0"/>
              <a:t>A Placement Driver</a:t>
            </a:r>
          </a:p>
          <a:p>
            <a:pPr lvl="3"/>
            <a:r>
              <a:rPr lang="en-US" altLang="zh-CN" sz="2600" dirty="0"/>
              <a:t>Managing regions</a:t>
            </a:r>
          </a:p>
          <a:p>
            <a:pPr lvl="4"/>
            <a:r>
              <a:rPr lang="en-US" sz="2400" dirty="0"/>
              <a:t>Supplying each key’s region and physical location</a:t>
            </a:r>
          </a:p>
          <a:p>
            <a:pPr lvl="2"/>
            <a:r>
              <a:rPr lang="en-US" sz="2800" dirty="0"/>
              <a:t>A computation engine layer</a:t>
            </a:r>
          </a:p>
          <a:p>
            <a:pPr lvl="1"/>
            <a:endParaRPr lang="en-US" dirty="0"/>
          </a:p>
          <a:p>
            <a:pPr lvl="2"/>
            <a:endParaRPr lang="en-US" dirty="0"/>
          </a:p>
        </p:txBody>
      </p:sp>
      <p:pic>
        <p:nvPicPr>
          <p:cNvPr id="5" name="图片 4">
            <a:extLst>
              <a:ext uri="{FF2B5EF4-FFF2-40B4-BE49-F238E27FC236}">
                <a16:creationId xmlns:a16="http://schemas.microsoft.com/office/drawing/2014/main" id="{342B129F-A675-453D-BA24-F6910B214611}"/>
              </a:ext>
            </a:extLst>
          </p:cNvPr>
          <p:cNvPicPr>
            <a:picLocks noChangeAspect="1"/>
          </p:cNvPicPr>
          <p:nvPr/>
        </p:nvPicPr>
        <p:blipFill>
          <a:blip r:embed="rId2"/>
          <a:stretch>
            <a:fillRect/>
          </a:stretch>
        </p:blipFill>
        <p:spPr>
          <a:xfrm>
            <a:off x="6353623" y="623163"/>
            <a:ext cx="5032883" cy="1928240"/>
          </a:xfrm>
          <a:prstGeom prst="rect">
            <a:avLst/>
          </a:prstGeom>
        </p:spPr>
      </p:pic>
      <p:pic>
        <p:nvPicPr>
          <p:cNvPr id="6" name="图片 5">
            <a:extLst>
              <a:ext uri="{FF2B5EF4-FFF2-40B4-BE49-F238E27FC236}">
                <a16:creationId xmlns:a16="http://schemas.microsoft.com/office/drawing/2014/main" id="{78EB69E3-930B-43A5-8CFD-E431F8842C33}"/>
              </a:ext>
            </a:extLst>
          </p:cNvPr>
          <p:cNvPicPr>
            <a:picLocks noChangeAspect="1"/>
          </p:cNvPicPr>
          <p:nvPr/>
        </p:nvPicPr>
        <p:blipFill>
          <a:blip r:embed="rId3"/>
          <a:stretch>
            <a:fillRect/>
          </a:stretch>
        </p:blipFill>
        <p:spPr>
          <a:xfrm>
            <a:off x="6536365" y="4054316"/>
            <a:ext cx="4915290" cy="1928240"/>
          </a:xfrm>
          <a:prstGeom prst="rect">
            <a:avLst/>
          </a:prstGeom>
        </p:spPr>
      </p:pic>
      <p:pic>
        <p:nvPicPr>
          <p:cNvPr id="8" name="图片 7">
            <a:extLst>
              <a:ext uri="{FF2B5EF4-FFF2-40B4-BE49-F238E27FC236}">
                <a16:creationId xmlns:a16="http://schemas.microsoft.com/office/drawing/2014/main" id="{8AAFE196-DE43-40F6-9E3D-EDCF63929A84}"/>
              </a:ext>
            </a:extLst>
          </p:cNvPr>
          <p:cNvPicPr>
            <a:picLocks noChangeAspect="1"/>
          </p:cNvPicPr>
          <p:nvPr/>
        </p:nvPicPr>
        <p:blipFill rotWithShape="1">
          <a:blip r:embed="rId4"/>
          <a:srcRect t="10252"/>
          <a:stretch/>
        </p:blipFill>
        <p:spPr>
          <a:xfrm>
            <a:off x="6418772" y="2817090"/>
            <a:ext cx="5559625" cy="705851"/>
          </a:xfrm>
          <a:prstGeom prst="rect">
            <a:avLst/>
          </a:prstGeom>
        </p:spPr>
      </p:pic>
    </p:spTree>
    <p:extLst>
      <p:ext uri="{BB962C8B-B14F-4D97-AF65-F5344CB8AC3E}">
        <p14:creationId xmlns:p14="http://schemas.microsoft.com/office/powerpoint/2010/main" val="3602749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431428"/>
            <a:ext cx="11186476" cy="615553"/>
          </a:xfrm>
        </p:spPr>
        <p:txBody>
          <a:bodyPr/>
          <a:lstStyle/>
          <a:p>
            <a:r>
              <a:rPr lang="en-US" dirty="0" err="1"/>
              <a:t>TiDB</a:t>
            </a:r>
            <a:br>
              <a:rPr lang="en-US" dirty="0"/>
            </a:br>
            <a:r>
              <a:rPr lang="en-US" sz="1600" b="0" dirty="0"/>
              <a:t>Architecture</a:t>
            </a:r>
          </a:p>
        </p:txBody>
      </p:sp>
      <p:pic>
        <p:nvPicPr>
          <p:cNvPr id="2" name="图片 1">
            <a:extLst>
              <a:ext uri="{FF2B5EF4-FFF2-40B4-BE49-F238E27FC236}">
                <a16:creationId xmlns:a16="http://schemas.microsoft.com/office/drawing/2014/main" id="{8A2ACB15-60DD-4701-B42C-B3E04F94EBFF}"/>
              </a:ext>
            </a:extLst>
          </p:cNvPr>
          <p:cNvPicPr>
            <a:picLocks noChangeAspect="1"/>
          </p:cNvPicPr>
          <p:nvPr/>
        </p:nvPicPr>
        <p:blipFill>
          <a:blip r:embed="rId2"/>
          <a:stretch>
            <a:fillRect/>
          </a:stretch>
        </p:blipFill>
        <p:spPr>
          <a:xfrm>
            <a:off x="1297616" y="1297329"/>
            <a:ext cx="9599943" cy="5039971"/>
          </a:xfrm>
          <a:prstGeom prst="rect">
            <a:avLst/>
          </a:prstGeom>
        </p:spPr>
      </p:pic>
    </p:spTree>
    <p:extLst>
      <p:ext uri="{BB962C8B-B14F-4D97-AF65-F5344CB8AC3E}">
        <p14:creationId xmlns:p14="http://schemas.microsoft.com/office/powerpoint/2010/main" val="2541874014"/>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FE3E8B596245C240B913CA1825D8323E" ma:contentTypeVersion="2" ma:contentTypeDescription="Ein neues Dokument erstellen." ma:contentTypeScope="" ma:versionID="d07af3819a34b45ea68cbd04711a1fcb">
  <xsd:schema xmlns:xsd="http://www.w3.org/2001/XMLSchema" xmlns:xs="http://www.w3.org/2001/XMLSchema" xmlns:p="http://schemas.microsoft.com/office/2006/metadata/properties" xmlns:ns2="cbd03908-ee30-408a-b5f8-8b129e892ff3" targetNamespace="http://schemas.microsoft.com/office/2006/metadata/properties" ma:root="true" ma:fieldsID="1f4ce58f1eea7887a27fb72747442165" ns2:_="">
    <xsd:import namespace="cbd03908-ee30-408a-b5f8-8b129e892ff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03908-ee30-408a-b5f8-8b129e892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A81D51-CB8B-4E00-A304-5985D65D0CEC}">
  <ds:schemaRefs>
    <ds:schemaRef ds:uri="http://schemas.microsoft.com/sharepoint/v3/contenttype/forms"/>
  </ds:schemaRefs>
</ds:datastoreItem>
</file>

<file path=customXml/itemProps2.xml><?xml version="1.0" encoding="utf-8"?>
<ds:datastoreItem xmlns:ds="http://schemas.openxmlformats.org/officeDocument/2006/customXml" ds:itemID="{B5A61EA0-C632-450D-8732-FBE1B6CC6F0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BCC86C0-0DD0-4840-A0C1-33A1E70698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d03908-ee30-408a-b5f8-8b129e892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SAP_2020_16x9_White</Template>
  <TotalTime>428</TotalTime>
  <Words>294</Words>
  <Application>Microsoft Office PowerPoint</Application>
  <PresentationFormat>自定义</PresentationFormat>
  <Paragraphs>69</Paragraphs>
  <Slides>11</Slides>
  <Notes>3</Notes>
  <HiddenSlides>1</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11</vt:i4>
      </vt:variant>
    </vt:vector>
  </HeadingPairs>
  <TitlesOfParts>
    <vt:vector size="18" baseType="lpstr">
      <vt:lpstr>Arial</vt:lpstr>
      <vt:lpstr>Courier New</vt:lpstr>
      <vt:lpstr>Symbol</vt:lpstr>
      <vt:lpstr>Wingdings</vt:lpstr>
      <vt:lpstr>Wingdings</vt:lpstr>
      <vt:lpstr>SAP 2020 16x9 white</vt:lpstr>
      <vt:lpstr>SAP 2020 16x9 blue</vt:lpstr>
      <vt:lpstr>CockroachDB A Geo-distributed SQL Database</vt:lpstr>
      <vt:lpstr>Agenda</vt:lpstr>
      <vt:lpstr>The Overview of CockroachDB</vt:lpstr>
      <vt:lpstr>Introduction of CockroachDB</vt:lpstr>
      <vt:lpstr>Distributed, Replicated, Transactional KV</vt:lpstr>
      <vt:lpstr>Raft and Replication</vt:lpstr>
      <vt:lpstr>SQL: Tabular Data in a KV World</vt:lpstr>
      <vt:lpstr>TiDB Architecture</vt:lpstr>
      <vt:lpstr>TiDB Architecture</vt:lpstr>
      <vt:lpstr>Thank you.</vt:lpstr>
      <vt:lpstr>PowerPoint 演示文稿</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2020/16:9/white</cp:keywords>
  <dc:description/>
  <cp:lastModifiedBy>Wang, Keith</cp:lastModifiedBy>
  <cp:revision>20</cp:revision>
  <dcterms:created xsi:type="dcterms:W3CDTF">2020-09-15T06:48:33Z</dcterms:created>
  <dcterms:modified xsi:type="dcterms:W3CDTF">2020-09-23T08:54:06Z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0x010100FE3E8B596245C240B913CA1825D8323E</vt:lpwstr>
  </property>
</Properties>
</file>