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5"/>
  </p:notesMasterIdLst>
  <p:handoutMasterIdLst>
    <p:handoutMasterId r:id="rId36"/>
  </p:handoutMasterIdLst>
  <p:sldIdLst>
    <p:sldId id="439" r:id="rId6"/>
    <p:sldId id="344" r:id="rId7"/>
    <p:sldId id="475" r:id="rId8"/>
    <p:sldId id="476" r:id="rId9"/>
    <p:sldId id="471" r:id="rId10"/>
    <p:sldId id="472" r:id="rId11"/>
    <p:sldId id="478" r:id="rId12"/>
    <p:sldId id="477" r:id="rId13"/>
    <p:sldId id="479" r:id="rId14"/>
    <p:sldId id="416" r:id="rId15"/>
    <p:sldId id="430" r:id="rId16"/>
    <p:sldId id="429" r:id="rId17"/>
    <p:sldId id="364" r:id="rId18"/>
    <p:sldId id="448" r:id="rId19"/>
    <p:sldId id="382" r:id="rId20"/>
    <p:sldId id="441" r:id="rId21"/>
    <p:sldId id="449" r:id="rId22"/>
    <p:sldId id="374" r:id="rId23"/>
    <p:sldId id="445" r:id="rId24"/>
    <p:sldId id="380" r:id="rId25"/>
    <p:sldId id="379" r:id="rId26"/>
    <p:sldId id="423" r:id="rId27"/>
    <p:sldId id="387" r:id="rId28"/>
    <p:sldId id="390" r:id="rId29"/>
    <p:sldId id="420" r:id="rId30"/>
    <p:sldId id="421" r:id="rId31"/>
    <p:sldId id="413" r:id="rId32"/>
    <p:sldId id="265" r:id="rId33"/>
    <p:sldId id="435" r:id="rId3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altLang="zh-CN" dirty="0">
                <a:solidFill>
                  <a:schemeClr val="accent1"/>
                </a:solidFill>
              </a:rPr>
              <a:t>A Distributed, Scalable Monitoring System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Overview of </a:t>
            </a:r>
            <a:r>
              <a:rPr lang="en-US" b="1" dirty="0" err="1"/>
              <a:t>OpenTSDB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 </a:t>
            </a:r>
            <a:r>
              <a:rPr lang="en-US" dirty="0" err="1">
                <a:solidFill>
                  <a:schemeClr val="accent1"/>
                </a:solidFill>
              </a:rPr>
              <a:t>OpenSTDB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728589" y="1347284"/>
            <a:ext cx="11186477" cy="4716000"/>
          </a:xfrm>
        </p:spPr>
        <p:txBody>
          <a:bodyPr/>
          <a:lstStyle/>
          <a:p>
            <a:pPr lvl="0"/>
            <a:r>
              <a:rPr lang="en-US" altLang="zh-CN" dirty="0"/>
              <a:t>Time Series: A sequence of discrete data points(values) ordered and indexed by time associated with an identity.</a:t>
            </a:r>
          </a:p>
          <a:p>
            <a:pPr lvl="0"/>
            <a:r>
              <a:rPr lang="en-US" altLang="zh-CN" dirty="0"/>
              <a:t>Data Point: Metric + Tags + Value + Timestamp.</a:t>
            </a:r>
          </a:p>
          <a:p>
            <a:pPr lvl="0"/>
            <a:r>
              <a:rPr lang="en-US" altLang="zh-CN" dirty="0"/>
              <a:t>Payload could also be a string, a blob, a histogram, etc.</a:t>
            </a:r>
          </a:p>
          <a:p>
            <a:pPr lvl="0"/>
            <a:r>
              <a:rPr lang="en-US" altLang="zh-CN" dirty="0"/>
              <a:t>E.g.:</a:t>
            </a:r>
          </a:p>
        </p:txBody>
      </p:sp>
      <p:sp>
        <p:nvSpPr>
          <p:cNvPr id="4" name="Title"/>
          <p:cNvSpPr>
            <a:spLocks noGrp="1"/>
          </p:cNvSpPr>
          <p:nvPr>
            <p:ph type="title"/>
          </p:nvPr>
        </p:nvSpPr>
        <p:spPr bwMode="gray">
          <a:xfrm>
            <a:off x="504001" y="504000"/>
            <a:ext cx="11186476" cy="646331"/>
          </a:xfrm>
        </p:spPr>
        <p:txBody>
          <a:bodyPr/>
          <a:lstStyle/>
          <a:p>
            <a:r>
              <a:rPr lang="en-US" altLang="zh-CN" dirty="0" err="1"/>
              <a:t>OpenTSDB</a:t>
            </a:r>
            <a:br>
              <a:rPr lang="en-US" dirty="0"/>
            </a:br>
            <a:r>
              <a:rPr lang="en-US" altLang="zh-CN" sz="1800" b="0" dirty="0"/>
              <a:t>Time Series</a:t>
            </a:r>
            <a:endParaRPr lang="en-US" b="0" dirty="0"/>
          </a:p>
        </p:txBody>
      </p:sp>
      <p:graphicFrame>
        <p:nvGraphicFramePr>
          <p:cNvPr id="2" name="表格 2">
            <a:extLst>
              <a:ext uri="{FF2B5EF4-FFF2-40B4-BE49-F238E27FC236}">
                <a16:creationId xmlns:a16="http://schemas.microsoft.com/office/drawing/2014/main" id="{8E473766-EA23-475E-A11D-63D52EB5601B}"/>
              </a:ext>
            </a:extLst>
          </p:cNvPr>
          <p:cNvGraphicFramePr>
            <a:graphicFrameLocks noGrp="1"/>
          </p:cNvGraphicFramePr>
          <p:nvPr>
            <p:extLst>
              <p:ext uri="{D42A27DB-BD31-4B8C-83A1-F6EECF244321}">
                <p14:modId xmlns:p14="http://schemas.microsoft.com/office/powerpoint/2010/main" val="2984531655"/>
              </p:ext>
            </p:extLst>
          </p:nvPr>
        </p:nvGraphicFramePr>
        <p:xfrm>
          <a:off x="2174357" y="3476495"/>
          <a:ext cx="8294939" cy="2606040"/>
        </p:xfrm>
        <a:graphic>
          <a:graphicData uri="http://schemas.openxmlformats.org/drawingml/2006/table">
            <a:tbl>
              <a:tblPr firstRow="1" bandRow="1">
                <a:tableStyleId>{F2DE63D5-997A-4646-A377-4702673A728D}</a:tableStyleId>
              </a:tblPr>
              <a:tblGrid>
                <a:gridCol w="3507525">
                  <a:extLst>
                    <a:ext uri="{9D8B030D-6E8A-4147-A177-3AD203B41FA5}">
                      <a16:colId xmlns:a16="http://schemas.microsoft.com/office/drawing/2014/main" val="3494984679"/>
                    </a:ext>
                  </a:extLst>
                </a:gridCol>
                <a:gridCol w="1473059">
                  <a:extLst>
                    <a:ext uri="{9D8B030D-6E8A-4147-A177-3AD203B41FA5}">
                      <a16:colId xmlns:a16="http://schemas.microsoft.com/office/drawing/2014/main" val="3724554972"/>
                    </a:ext>
                  </a:extLst>
                </a:gridCol>
                <a:gridCol w="3314355">
                  <a:extLst>
                    <a:ext uri="{9D8B030D-6E8A-4147-A177-3AD203B41FA5}">
                      <a16:colId xmlns:a16="http://schemas.microsoft.com/office/drawing/2014/main" val="1096950074"/>
                    </a:ext>
                  </a:extLst>
                </a:gridCol>
              </a:tblGrid>
              <a:tr h="339880">
                <a:tc>
                  <a:txBody>
                    <a:bodyPr/>
                    <a:lstStyle/>
                    <a:p>
                      <a:pPr algn="ctr"/>
                      <a:r>
                        <a:rPr lang="en-US" altLang="zh-CN" dirty="0"/>
                        <a:t>Identity(</a:t>
                      </a:r>
                      <a:r>
                        <a:rPr lang="en-US" altLang="zh-CN" dirty="0" err="1"/>
                        <a:t>Metric+Tag</a:t>
                      </a:r>
                      <a:r>
                        <a:rPr lang="en-US" altLang="zh-CN" dirty="0"/>
                        <a:t>)</a:t>
                      </a:r>
                      <a:endParaRPr lang="zh-CN" altLang="en-US" dirty="0"/>
                    </a:p>
                  </a:txBody>
                  <a:tcPr/>
                </a:tc>
                <a:tc>
                  <a:txBody>
                    <a:bodyPr/>
                    <a:lstStyle/>
                    <a:p>
                      <a:pPr algn="ctr"/>
                      <a:r>
                        <a:rPr lang="en-US" altLang="zh-CN" dirty="0"/>
                        <a:t>Value </a:t>
                      </a:r>
                      <a:endParaRPr lang="zh-CN" altLang="en-US" dirty="0"/>
                    </a:p>
                  </a:txBody>
                  <a:tcPr/>
                </a:tc>
                <a:tc>
                  <a:txBody>
                    <a:bodyPr/>
                    <a:lstStyle/>
                    <a:p>
                      <a:pPr algn="ctr"/>
                      <a:r>
                        <a:rPr lang="en-US" altLang="zh-CN" dirty="0"/>
                        <a:t>Timestamp</a:t>
                      </a:r>
                      <a:endParaRPr lang="zh-CN" altLang="en-US" dirty="0"/>
                    </a:p>
                  </a:txBody>
                  <a:tcPr/>
                </a:tc>
                <a:extLst>
                  <a:ext uri="{0D108BD9-81ED-4DB2-BD59-A6C34878D82A}">
                    <a16:rowId xmlns:a16="http://schemas.microsoft.com/office/drawing/2014/main" val="3861977526"/>
                  </a:ext>
                </a:extLst>
              </a:tr>
              <a:tr h="604232">
                <a:tc>
                  <a:txBody>
                    <a:bodyPr/>
                    <a:lstStyle/>
                    <a:p>
                      <a:pPr algn="ctr"/>
                      <a:r>
                        <a:rPr lang="en-US" altLang="zh-CN" dirty="0"/>
                        <a:t>Web01.sys.cpu.busy.pct </a:t>
                      </a:r>
                      <a:endParaRPr lang="zh-CN" altLang="en-US" dirty="0"/>
                    </a:p>
                  </a:txBody>
                  <a:tcPr/>
                </a:tc>
                <a:tc>
                  <a:txBody>
                    <a:bodyPr/>
                    <a:lstStyle/>
                    <a:p>
                      <a:pPr algn="ctr"/>
                      <a:r>
                        <a:rPr lang="en-US" altLang="zh-CN" dirty="0"/>
                        <a:t>45% </a:t>
                      </a:r>
                      <a:endParaRPr lang="zh-CN" altLang="en-US"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dirty="0"/>
                        <a:t>1/1/207 12:01:00</a:t>
                      </a:r>
                    </a:p>
                    <a:p>
                      <a:pPr algn="ctr"/>
                      <a:endParaRPr lang="zh-CN" altLang="en-US" dirty="0"/>
                    </a:p>
                  </a:txBody>
                  <a:tcPr/>
                </a:tc>
                <a:extLst>
                  <a:ext uri="{0D108BD9-81ED-4DB2-BD59-A6C34878D82A}">
                    <a16:rowId xmlns:a16="http://schemas.microsoft.com/office/drawing/2014/main" val="498320865"/>
                  </a:ext>
                </a:extLst>
              </a:tr>
              <a:tr h="604232">
                <a:tc>
                  <a:txBody>
                    <a:bodyPr/>
                    <a:lstStyle/>
                    <a:p>
                      <a:pPr algn="ctr"/>
                      <a:r>
                        <a:rPr lang="en-US" altLang="zh-CN" dirty="0"/>
                        <a:t>Web01.sys.cpu.busy.pct </a:t>
                      </a:r>
                      <a:endParaRPr lang="zh-CN" altLang="en-US" dirty="0"/>
                    </a:p>
                  </a:txBody>
                  <a:tcPr/>
                </a:tc>
                <a:tc>
                  <a:txBody>
                    <a:bodyPr/>
                    <a:lstStyle/>
                    <a:p>
                      <a:pPr algn="ctr"/>
                      <a:r>
                        <a:rPr lang="en-US" altLang="zh-CN" dirty="0"/>
                        <a:t>52% </a:t>
                      </a:r>
                      <a:endParaRPr lang="zh-CN" altLang="en-US"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dirty="0"/>
                        <a:t>1/1/207 12:02:00</a:t>
                      </a:r>
                    </a:p>
                    <a:p>
                      <a:pPr algn="ctr"/>
                      <a:endParaRPr lang="zh-CN" altLang="en-US" dirty="0"/>
                    </a:p>
                  </a:txBody>
                  <a:tcPr/>
                </a:tc>
                <a:extLst>
                  <a:ext uri="{0D108BD9-81ED-4DB2-BD59-A6C34878D82A}">
                    <a16:rowId xmlns:a16="http://schemas.microsoft.com/office/drawing/2014/main" val="647851026"/>
                  </a:ext>
                </a:extLst>
              </a:tr>
              <a:tr h="604232">
                <a:tc>
                  <a:txBody>
                    <a:bodyPr/>
                    <a:lstStyle/>
                    <a:p>
                      <a:pPr algn="ctr"/>
                      <a:r>
                        <a:rPr lang="en-US" altLang="zh-CN" dirty="0"/>
                        <a:t>Web01.sys.cpu.busy.pct </a:t>
                      </a:r>
                      <a:endParaRPr lang="zh-CN" altLang="en-US" dirty="0"/>
                    </a:p>
                  </a:txBody>
                  <a:tcPr/>
                </a:tc>
                <a:tc>
                  <a:txBody>
                    <a:bodyPr/>
                    <a:lstStyle/>
                    <a:p>
                      <a:pPr algn="ctr"/>
                      <a:r>
                        <a:rPr lang="en-US" altLang="zh-CN" dirty="0"/>
                        <a:t>35% </a:t>
                      </a:r>
                      <a:endParaRPr lang="zh-CN" altLang="en-US"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dirty="0"/>
                        <a:t>1/1/207 12:03:00</a:t>
                      </a:r>
                    </a:p>
                    <a:p>
                      <a:pPr algn="ctr"/>
                      <a:endParaRPr lang="zh-CN" altLang="en-US" dirty="0"/>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7765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36121" y="1493979"/>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588527" y="1362106"/>
            <a:ext cx="9738816" cy="363176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Compression: Naïve (Page-Level) Naïve (Record-Level)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Whenever a cell is to be written, its row key is pushed into a compaction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There is a separate thread that periodically goes through the queue and aggregate data with the same key into a big cell.</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 It then writes the big cell and deletes the individual cells in the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This process is effective because in HBase the row key is repeated for every single cell, and there is no way to efficiently append byte at the end of a cell.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With these two techniques, </a:t>
            </a:r>
            <a:r>
              <a:rPr lang="en-US" altLang="zh-CN" sz="2000" kern="0" dirty="0" err="1">
                <a:ea typeface="Arial Unicode MS" pitchFamily="34" charset="-128"/>
                <a:cs typeface="Arial Unicode MS" pitchFamily="34" charset="-128"/>
              </a:rPr>
              <a:t>OpenTSDB</a:t>
            </a:r>
            <a:r>
              <a:rPr lang="en-US" altLang="zh-CN" sz="2000" kern="0" dirty="0">
                <a:ea typeface="Arial Unicode MS" pitchFamily="34" charset="-128"/>
                <a:cs typeface="Arial Unicode MS" pitchFamily="34" charset="-128"/>
              </a:rPr>
              <a:t> is able to reduce the average size of one data point from 12 bytes to 2-3 bytes.</a:t>
            </a: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Concurrency Control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Op</a:t>
            </a:r>
            <a:r>
              <a:rPr lang="zh-CN" altLang="zh-CN" sz="1800" kern="0" dirty="0">
                <a:latin typeface="Arial" panose="020B0604020202020204" pitchFamily="34" charset="0"/>
              </a:rPr>
              <a:t>enTSDB allows concurrent writes without using locks. OpenTSDB avoids multiple writers creating duplicate rows in the case of writer restart by making writes idempotent. It enforces a fixed timestamp boundary for each row. When a write reconnects to HBase, it will always write to the appropriate row according to the timestamp instead of creating new rows. </a:t>
            </a:r>
            <a:endParaRPr lang="en-US" altLang="zh-CN" sz="1800" kern="0" dirty="0">
              <a:latin typeface="Arial" panose="020B0604020202020204" pitchFamily="34" charset="0"/>
              <a:ea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Data are stored as time series. Each time series is a collection of data points.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A data point is a key value map(time, value). A time series is identified by its metrics and tags</a:t>
            </a:r>
            <a:endParaRPr lang="en-US" altLang="zh-CN" sz="1800" dirty="0">
              <a:latin typeface="Arial" panose="020B0604020202020204" pitchFamily="34" charset="0"/>
            </a:endParaRPr>
          </a:p>
        </p:txBody>
      </p:sp>
      <p:graphicFrame>
        <p:nvGraphicFramePr>
          <p:cNvPr id="6" name="表格 2">
            <a:extLst>
              <a:ext uri="{FF2B5EF4-FFF2-40B4-BE49-F238E27FC236}">
                <a16:creationId xmlns:a16="http://schemas.microsoft.com/office/drawing/2014/main" id="{3E8466C8-B646-4A18-83B0-6369977B3C40}"/>
              </a:ext>
            </a:extLst>
          </p:cNvPr>
          <p:cNvGraphicFramePr>
            <a:graphicFrameLocks noGrp="1"/>
          </p:cNvGraphicFramePr>
          <p:nvPr/>
        </p:nvGraphicFramePr>
        <p:xfrm>
          <a:off x="1992687" y="4595942"/>
          <a:ext cx="8209104" cy="1463040"/>
        </p:xfrm>
        <a:graphic>
          <a:graphicData uri="http://schemas.openxmlformats.org/drawingml/2006/table">
            <a:tbl>
              <a:tblPr firstRow="1" bandRow="1">
                <a:tableStyleId>{F2DE63D5-997A-4646-A377-4702673A728D}</a:tableStyleId>
              </a:tblPr>
              <a:tblGrid>
                <a:gridCol w="3471229">
                  <a:extLst>
                    <a:ext uri="{9D8B030D-6E8A-4147-A177-3AD203B41FA5}">
                      <a16:colId xmlns:a16="http://schemas.microsoft.com/office/drawing/2014/main" val="3494984679"/>
                    </a:ext>
                  </a:extLst>
                </a:gridCol>
                <a:gridCol w="1457816">
                  <a:extLst>
                    <a:ext uri="{9D8B030D-6E8A-4147-A177-3AD203B41FA5}">
                      <a16:colId xmlns:a16="http://schemas.microsoft.com/office/drawing/2014/main" val="3724554972"/>
                    </a:ext>
                  </a:extLst>
                </a:gridCol>
                <a:gridCol w="3280059">
                  <a:extLst>
                    <a:ext uri="{9D8B030D-6E8A-4147-A177-3AD203B41FA5}">
                      <a16:colId xmlns:a16="http://schemas.microsoft.com/office/drawing/2014/main" val="1096950074"/>
                    </a:ext>
                  </a:extLst>
                </a:gridCol>
              </a:tblGrid>
              <a:tr h="0">
                <a:tc>
                  <a:txBody>
                    <a:bodyPr/>
                    <a:lstStyle/>
                    <a:p>
                      <a:pPr algn="ctr"/>
                      <a:r>
                        <a:rPr lang="en-US" altLang="zh-CN" sz="1800" dirty="0"/>
                        <a:t>Identity(</a:t>
                      </a:r>
                      <a:r>
                        <a:rPr lang="en-US" altLang="zh-CN" sz="1800" dirty="0" err="1"/>
                        <a:t>Metric+Tag</a:t>
                      </a:r>
                      <a:r>
                        <a:rPr lang="en-US" altLang="zh-CN" sz="1800" dirty="0"/>
                        <a:t>)</a:t>
                      </a:r>
                      <a:endParaRPr lang="zh-CN" altLang="en-US" sz="1800" dirty="0"/>
                    </a:p>
                  </a:txBody>
                  <a:tcPr/>
                </a:tc>
                <a:tc>
                  <a:txBody>
                    <a:bodyPr/>
                    <a:lstStyle/>
                    <a:p>
                      <a:pPr algn="ctr"/>
                      <a:r>
                        <a:rPr lang="en-US" altLang="zh-CN" sz="1800" dirty="0"/>
                        <a:t>Value </a:t>
                      </a:r>
                      <a:endParaRPr lang="zh-CN" altLang="en-US" sz="1800" dirty="0"/>
                    </a:p>
                  </a:txBody>
                  <a:tcPr/>
                </a:tc>
                <a:tc>
                  <a:txBody>
                    <a:bodyPr/>
                    <a:lstStyle/>
                    <a:p>
                      <a:pPr algn="ctr"/>
                      <a:r>
                        <a:rPr lang="en-US" altLang="zh-CN" sz="1800" dirty="0"/>
                        <a:t>Timestamp</a:t>
                      </a:r>
                      <a:endParaRPr lang="zh-CN" altLang="en-US" sz="1800" dirty="0"/>
                    </a:p>
                  </a:txBody>
                  <a:tcPr/>
                </a:tc>
                <a:extLst>
                  <a:ext uri="{0D108BD9-81ED-4DB2-BD59-A6C34878D82A}">
                    <a16:rowId xmlns:a16="http://schemas.microsoft.com/office/drawing/2014/main" val="3861977526"/>
                  </a:ext>
                </a:extLst>
              </a:tr>
              <a:tr h="0">
                <a:tc>
                  <a:txBody>
                    <a:bodyPr/>
                    <a:lstStyle/>
                    <a:p>
                      <a:pPr algn="ctr"/>
                      <a:r>
                        <a:rPr lang="en-US" altLang="zh-CN" sz="1800" dirty="0"/>
                        <a:t>Web01.sys.cpu.busy.pct</a:t>
                      </a:r>
                      <a:endParaRPr lang="zh-CN" altLang="en-US" sz="1800" dirty="0"/>
                    </a:p>
                  </a:txBody>
                  <a:tcPr/>
                </a:tc>
                <a:tc>
                  <a:txBody>
                    <a:bodyPr/>
                    <a:lstStyle/>
                    <a:p>
                      <a:pPr algn="ctr"/>
                      <a:r>
                        <a:rPr lang="en-US" altLang="zh-CN" sz="1800" dirty="0"/>
                        <a:t>45%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12:01:00</a:t>
                      </a:r>
                    </a:p>
                  </a:txBody>
                  <a:tcPr/>
                </a:tc>
                <a:extLst>
                  <a:ext uri="{0D108BD9-81ED-4DB2-BD59-A6C34878D82A}">
                    <a16:rowId xmlns:a16="http://schemas.microsoft.com/office/drawing/2014/main" val="498320865"/>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52%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12:02:00</a:t>
                      </a:r>
                    </a:p>
                  </a:txBody>
                  <a:tcPr/>
                </a:tc>
                <a:extLst>
                  <a:ext uri="{0D108BD9-81ED-4DB2-BD59-A6C34878D82A}">
                    <a16:rowId xmlns:a16="http://schemas.microsoft.com/office/drawing/2014/main" val="647851026"/>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35%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12:03:00</a:t>
                      </a:r>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07784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Query Interface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There are 2 official supported query interfaces: HTTP/REST API and Telnet style command line API.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Additionally, there are various open-source front-end clients that encapsulate the official APIs, including a Browser interface and Erlang/Java/Go/Python/R/Ruby clients.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Storage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The back-end storage system is </a:t>
            </a:r>
            <a:r>
              <a:rPr lang="en-US" altLang="zh-CN" sz="1800" kern="0" dirty="0" err="1">
                <a:latin typeface="Arial" panose="020B0604020202020204" pitchFamily="34" charset="0"/>
                <a:ea typeface="Arial Unicode MS" pitchFamily="34" charset="-128"/>
              </a:rPr>
              <a:t>Hbase</a:t>
            </a:r>
            <a:r>
              <a:rPr lang="en-US" altLang="zh-CN" sz="1800" kern="0" dirty="0">
                <a:latin typeface="Arial" panose="020B0604020202020204" pitchFamily="34" charset="0"/>
                <a:ea typeface="Arial Unicode MS" pitchFamily="34" charset="-128"/>
              </a:rPr>
              <a:t>, an open-source non-relational disk-oriented distributed database. It also supports Google Bigtable as its backend.</a:t>
            </a:r>
            <a:endParaRPr lang="en-US" altLang="zh-CN" sz="1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21443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9" name="矩形 8">
            <a:extLst>
              <a:ext uri="{FF2B5EF4-FFF2-40B4-BE49-F238E27FC236}">
                <a16:creationId xmlns:a16="http://schemas.microsoft.com/office/drawing/2014/main" id="{FD2B6A5B-9857-4D4D-BF92-F5B9BF2D0601}"/>
              </a:ext>
            </a:extLst>
          </p:cNvPr>
          <p:cNvSpPr/>
          <p:nvPr/>
        </p:nvSpPr>
        <p:spPr>
          <a:xfrm>
            <a:off x="501650" y="1737175"/>
            <a:ext cx="10808034" cy="2616101"/>
          </a:xfrm>
          <a:prstGeom prst="rect">
            <a:avLst/>
          </a:prstGeom>
        </p:spPr>
        <p:txBody>
          <a:bodyPr wrap="square">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err="1"/>
              <a:t>OpenTSDB</a:t>
            </a:r>
            <a:r>
              <a:rPr lang="en-US" altLang="zh-CN" sz="1800" dirty="0"/>
              <a:t> consists of three components: </a:t>
            </a:r>
            <a:r>
              <a:rPr lang="en-US" altLang="zh-CN" sz="1800" dirty="0" err="1"/>
              <a:t>tCollector</a:t>
            </a:r>
            <a:r>
              <a:rPr lang="en-US" altLang="zh-CN" sz="1800" dirty="0"/>
              <a:t>, Time Series Daemon (TSD), and HBase. One instance of </a:t>
            </a:r>
            <a:r>
              <a:rPr lang="en-US" altLang="zh-CN" sz="1800" dirty="0" err="1"/>
              <a:t>tCollector</a:t>
            </a:r>
            <a:r>
              <a:rPr lang="en-US" altLang="zh-CN" sz="1800" dirty="0"/>
              <a:t> is deployed on each server. It is responsible to periodically pull metrics data from processes running on the server and the operating system. TSDs receive data from the </a:t>
            </a:r>
            <a:r>
              <a:rPr lang="en-US" altLang="zh-CN" sz="1800" dirty="0" err="1"/>
              <a:t>tCollectors</a:t>
            </a:r>
            <a:r>
              <a:rPr lang="en-US" altLang="zh-CN" sz="1800" dirty="0"/>
              <a:t> and push data to the HBase backend storage system. Upon receiving queries, TSD scans HBase and retrieves relevant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All communications are done via TSD RPC and Hadoop RPC, therefore all components are stateless. There can be as many TSDs as needed to handle the workload as the system scales.</a:t>
            </a:r>
            <a:endParaRPr lang="zh-CN" altLang="en-US" sz="1800" dirty="0"/>
          </a:p>
        </p:txBody>
      </p:sp>
    </p:spTree>
    <p:extLst>
      <p:ext uri="{BB962C8B-B14F-4D97-AF65-F5344CB8AC3E}">
        <p14:creationId xmlns:p14="http://schemas.microsoft.com/office/powerpoint/2010/main" val="1677716399"/>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213</TotalTime>
  <Words>1082</Words>
  <Application>Microsoft Office PowerPoint</Application>
  <PresentationFormat>自定义</PresentationFormat>
  <Paragraphs>157</Paragraphs>
  <Slides>29</Slides>
  <Notes>4</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Arial</vt:lpstr>
      <vt:lpstr>Courier New</vt:lpstr>
      <vt:lpstr>Symbol</vt:lpstr>
      <vt:lpstr>Wingdings</vt:lpstr>
      <vt:lpstr>Wingdings</vt:lpstr>
      <vt:lpstr>SAP 2020 16x9 white</vt:lpstr>
      <vt:lpstr>SAP 2020 16x9 blue</vt:lpstr>
      <vt:lpstr>The Survey On OpenTSDB A Distributed, Scalable Monitoring System</vt:lpstr>
      <vt:lpstr>Content</vt:lpstr>
      <vt:lpstr>Overview of OpenSTDB</vt:lpstr>
      <vt:lpstr>OpenTSDB Time Series</vt:lpstr>
      <vt:lpstr>OpenTSDB</vt:lpstr>
      <vt:lpstr>OpenTSDB Techniques</vt:lpstr>
      <vt:lpstr>OpenTSDB Techniques</vt:lpstr>
      <vt:lpstr>OpenTSDB Techniques</vt:lpstr>
      <vt:lpstr>OpenTSDB Techniques</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14</cp:revision>
  <dcterms:created xsi:type="dcterms:W3CDTF">2020-09-07T07:31:22Z</dcterms:created>
  <dcterms:modified xsi:type="dcterms:W3CDTF">2020-09-08T09:15:18Z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