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0"/>
  </p:notesMasterIdLst>
  <p:handoutMasterIdLst>
    <p:handoutMasterId r:id="rId31"/>
  </p:handoutMasterIdLst>
  <p:sldIdLst>
    <p:sldId id="439" r:id="rId6"/>
    <p:sldId id="344" r:id="rId7"/>
    <p:sldId id="450" r:id="rId8"/>
    <p:sldId id="364" r:id="rId9"/>
    <p:sldId id="451" r:id="rId10"/>
    <p:sldId id="453" r:id="rId11"/>
    <p:sldId id="454" r:id="rId12"/>
    <p:sldId id="455" r:id="rId13"/>
    <p:sldId id="456" r:id="rId14"/>
    <p:sldId id="459" r:id="rId15"/>
    <p:sldId id="461" r:id="rId16"/>
    <p:sldId id="462" r:id="rId17"/>
    <p:sldId id="464" r:id="rId18"/>
    <p:sldId id="465" r:id="rId19"/>
    <p:sldId id="460" r:id="rId20"/>
    <p:sldId id="463" r:id="rId21"/>
    <p:sldId id="458" r:id="rId22"/>
    <p:sldId id="466" r:id="rId23"/>
    <p:sldId id="467" r:id="rId24"/>
    <p:sldId id="469" r:id="rId25"/>
    <p:sldId id="430" r:id="rId26"/>
    <p:sldId id="468" r:id="rId27"/>
    <p:sldId id="413" r:id="rId28"/>
    <p:sldId id="265" r:id="rId2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682" autoAdjust="0"/>
  </p:normalViewPr>
  <p:slideViewPr>
    <p:cSldViewPr snapToGrid="0" showGuides="1">
      <p:cViewPr varScale="1">
        <p:scale>
          <a:sx n="87" d="100"/>
          <a:sy n="87" d="100"/>
        </p:scale>
        <p:origin x="528" y="62"/>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www.freelancinggig.com/blog/2018/04/19/couchdb-vs-mongodb-understanding-difference/" TargetMode="External"/><Relationship Id="rId2" Type="http://schemas.openxmlformats.org/officeDocument/2006/relationships/hyperlink" Target="https://docs.mongodb.com/" TargetMode="Externa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Keith Wang, SAP</a:t>
            </a:r>
          </a:p>
          <a:p>
            <a:pPr lvl="0"/>
            <a:r>
              <a:rPr lang="en-US" dirty="0"/>
              <a:t>Aug 28, 2020</a:t>
            </a:r>
          </a:p>
        </p:txBody>
      </p:sp>
      <p:sp>
        <p:nvSpPr>
          <p:cNvPr id="8" name="Presentation Title"/>
          <p:cNvSpPr>
            <a:spLocks noGrp="1"/>
          </p:cNvSpPr>
          <p:nvPr>
            <p:ph type="title"/>
          </p:nvPr>
        </p:nvSpPr>
        <p:spPr bwMode="gray">
          <a:xfrm>
            <a:off x="288000" y="4024430"/>
            <a:ext cx="10899174" cy="997196"/>
          </a:xfrm>
        </p:spPr>
        <p:txBody>
          <a:bodyPr/>
          <a:lstStyle/>
          <a:p>
            <a:r>
              <a:rPr lang="en-US" dirty="0"/>
              <a:t>The Survey On MongoDB</a:t>
            </a:r>
            <a:br>
              <a:rPr lang="en-US" dirty="0"/>
            </a:br>
            <a:r>
              <a:rPr lang="en-US" dirty="0">
                <a:solidFill>
                  <a:schemeClr val="accent1"/>
                </a:solidFill>
              </a:rPr>
              <a:t>A Document Database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Replication sets</a:t>
            </a:r>
          </a:p>
        </p:txBody>
      </p:sp>
      <p:sp>
        <p:nvSpPr>
          <p:cNvPr id="3" name="文本框 2">
            <a:extLst>
              <a:ext uri="{FF2B5EF4-FFF2-40B4-BE49-F238E27FC236}">
                <a16:creationId xmlns:a16="http://schemas.microsoft.com/office/drawing/2014/main" id="{7AC9526A-CB72-4754-AA72-48A3A2330376}"/>
              </a:ext>
            </a:extLst>
          </p:cNvPr>
          <p:cNvSpPr txBox="1"/>
          <p:nvPr/>
        </p:nvSpPr>
        <p:spPr>
          <a:xfrm>
            <a:off x="786063" y="1203158"/>
            <a:ext cx="4829938" cy="470898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replica set provides redundancy and high availability, which is a group of </a:t>
            </a:r>
            <a:r>
              <a:rPr lang="en-US" altLang="zh-CN" sz="1800" kern="0" dirty="0" err="1">
                <a:ea typeface="Arial Unicode MS" pitchFamily="34" charset="-128"/>
                <a:cs typeface="Arial Unicode MS" pitchFamily="34" charset="-128"/>
              </a:rPr>
              <a:t>mongod</a:t>
            </a:r>
            <a:r>
              <a:rPr lang="en-US" altLang="zh-CN" sz="1800" kern="0" dirty="0">
                <a:ea typeface="Arial Unicode MS" pitchFamily="34" charset="-128"/>
                <a:cs typeface="Arial Unicode MS" pitchFamily="34" charset="-128"/>
              </a:rPr>
              <a:t> instance that maintain the same data set. </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a:t>
            </a:r>
            <a:r>
              <a:rPr lang="en-US" altLang="zh-CN" sz="1800" b="1" kern="0" dirty="0">
                <a:ea typeface="Arial Unicode MS" pitchFamily="34" charset="-128"/>
                <a:cs typeface="Arial Unicode MS" pitchFamily="34" charset="-128"/>
              </a:rPr>
              <a:t>primary node receives all write operations. </a:t>
            </a:r>
            <a:r>
              <a:rPr lang="en-US" altLang="zh-CN" sz="1800" kern="0" dirty="0">
                <a:ea typeface="Arial Unicode MS" pitchFamily="34" charset="-128"/>
                <a:cs typeface="Arial Unicode MS" pitchFamily="34" charset="-128"/>
              </a:rPr>
              <a:t>The primary records all changes to its data sets in its operation log, i.e. </a:t>
            </a:r>
            <a:r>
              <a:rPr lang="en-US" altLang="zh-CN" sz="1800" kern="0" dirty="0" err="1">
                <a:ea typeface="Arial Unicode MS" pitchFamily="34" charset="-128"/>
                <a:cs typeface="Arial Unicode MS" pitchFamily="34" charset="-128"/>
              </a:rPr>
              <a:t>oplog</a:t>
            </a:r>
            <a:r>
              <a:rPr lang="en-US" altLang="zh-CN"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a:t>
            </a:r>
            <a:r>
              <a:rPr lang="en-US" altLang="zh-CN" sz="1800" b="1" kern="0" dirty="0">
                <a:ea typeface="Arial Unicode MS" pitchFamily="34" charset="-128"/>
                <a:cs typeface="Arial Unicode MS" pitchFamily="34" charset="-128"/>
              </a:rPr>
              <a:t>secondaries </a:t>
            </a:r>
            <a:r>
              <a:rPr lang="en-US" altLang="zh-CN" sz="1800" kern="0" dirty="0">
                <a:ea typeface="Arial Unicode MS" pitchFamily="34" charset="-128"/>
                <a:cs typeface="Arial Unicode MS" pitchFamily="34" charset="-128"/>
              </a:rPr>
              <a:t>replicate the primary’s </a:t>
            </a:r>
            <a:r>
              <a:rPr lang="en-US" altLang="zh-CN" sz="1800" kern="0" dirty="0" err="1">
                <a:ea typeface="Arial Unicode MS" pitchFamily="34" charset="-128"/>
                <a:cs typeface="Arial Unicode MS" pitchFamily="34" charset="-128"/>
              </a:rPr>
              <a:t>oplog</a:t>
            </a:r>
            <a:r>
              <a:rPr lang="en-US" altLang="zh-CN" sz="1800" kern="0" dirty="0">
                <a:ea typeface="Arial Unicode MS" pitchFamily="34" charset="-128"/>
                <a:cs typeface="Arial Unicode MS" pitchFamily="34" charset="-128"/>
              </a:rPr>
              <a:t> and apply the operations to their data sets such that their sets reflect the primary’s data set.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If the primary is unavailable, an eligible secondary will hold an election to elect itself the new primary</a:t>
            </a:r>
          </a:p>
          <a:p>
            <a:pPr marL="285750" indent="-285750" fontAlgn="base">
              <a:spcBef>
                <a:spcPct val="50000"/>
              </a:spcBef>
              <a:spcAft>
                <a:spcPct val="0"/>
              </a:spcAft>
              <a:buClr>
                <a:srgbClr val="F0AB00"/>
              </a:buClr>
              <a:buSzPct val="80000"/>
              <a:buFont typeface="Wingdings" panose="05000000000000000000" pitchFamily="2" charset="2"/>
              <a:buChar char="n"/>
            </a:pPr>
            <a:endParaRPr lang="zh-CN" altLang="en-US" sz="1800" kern="0" dirty="0" err="1">
              <a:ea typeface="Arial Unicode MS" pitchFamily="34" charset="-128"/>
              <a:cs typeface="Arial Unicode MS" pitchFamily="34" charset="-128"/>
            </a:endParaRPr>
          </a:p>
        </p:txBody>
      </p:sp>
      <p:pic>
        <p:nvPicPr>
          <p:cNvPr id="59" name="图片 58">
            <a:extLst>
              <a:ext uri="{FF2B5EF4-FFF2-40B4-BE49-F238E27FC236}">
                <a16:creationId xmlns:a16="http://schemas.microsoft.com/office/drawing/2014/main" id="{CE7C9CBB-6849-45D6-B79A-4B23CB0B3980}"/>
              </a:ext>
            </a:extLst>
          </p:cNvPr>
          <p:cNvPicPr>
            <a:picLocks noChangeAspect="1"/>
          </p:cNvPicPr>
          <p:nvPr/>
        </p:nvPicPr>
        <p:blipFill>
          <a:blip r:embed="rId2"/>
          <a:stretch>
            <a:fillRect/>
          </a:stretch>
        </p:blipFill>
        <p:spPr>
          <a:xfrm>
            <a:off x="7519706" y="505382"/>
            <a:ext cx="3455622" cy="2991434"/>
          </a:xfrm>
          <a:prstGeom prst="rect">
            <a:avLst/>
          </a:prstGeom>
        </p:spPr>
      </p:pic>
      <p:pic>
        <p:nvPicPr>
          <p:cNvPr id="60" name="图片 59">
            <a:extLst>
              <a:ext uri="{FF2B5EF4-FFF2-40B4-BE49-F238E27FC236}">
                <a16:creationId xmlns:a16="http://schemas.microsoft.com/office/drawing/2014/main" id="{896A4509-A05C-4840-8B65-DE8C58185DAD}"/>
              </a:ext>
            </a:extLst>
          </p:cNvPr>
          <p:cNvPicPr>
            <a:picLocks noChangeAspect="1"/>
          </p:cNvPicPr>
          <p:nvPr/>
        </p:nvPicPr>
        <p:blipFill>
          <a:blip r:embed="rId3"/>
          <a:stretch>
            <a:fillRect/>
          </a:stretch>
        </p:blipFill>
        <p:spPr>
          <a:xfrm>
            <a:off x="6415593" y="3885966"/>
            <a:ext cx="5663848" cy="2154509"/>
          </a:xfrm>
          <a:prstGeom prst="rect">
            <a:avLst/>
          </a:prstGeom>
        </p:spPr>
      </p:pic>
    </p:spTree>
    <p:extLst>
      <p:ext uri="{BB962C8B-B14F-4D97-AF65-F5344CB8AC3E}">
        <p14:creationId xmlns:p14="http://schemas.microsoft.com/office/powerpoint/2010/main" val="2359599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Replication sets</a:t>
            </a:r>
          </a:p>
        </p:txBody>
      </p:sp>
      <p:sp>
        <p:nvSpPr>
          <p:cNvPr id="3" name="文本框 2">
            <a:extLst>
              <a:ext uri="{FF2B5EF4-FFF2-40B4-BE49-F238E27FC236}">
                <a16:creationId xmlns:a16="http://schemas.microsoft.com/office/drawing/2014/main" id="{7AC9526A-CB72-4754-AA72-48A3A2330376}"/>
              </a:ext>
            </a:extLst>
          </p:cNvPr>
          <p:cNvSpPr txBox="1"/>
          <p:nvPr/>
        </p:nvSpPr>
        <p:spPr>
          <a:xfrm>
            <a:off x="786063" y="1203158"/>
            <a:ext cx="11213432" cy="166199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There will be a </a:t>
            </a:r>
            <a:r>
              <a:rPr lang="en-US" altLang="zh-CN" sz="1800" kern="0" dirty="0" err="1">
                <a:ea typeface="Arial Unicode MS" pitchFamily="34" charset="-128"/>
                <a:cs typeface="Arial Unicode MS" pitchFamily="34" charset="-128"/>
              </a:rPr>
              <a:t>mongod</a:t>
            </a:r>
            <a:r>
              <a:rPr lang="en-US" altLang="zh-CN" sz="1800" kern="0" dirty="0">
                <a:ea typeface="Arial Unicode MS" pitchFamily="34" charset="-128"/>
                <a:cs typeface="Arial Unicode MS" pitchFamily="34" charset="-128"/>
              </a:rPr>
              <a:t> instance which is chose as an arbiter, An arbiter participates in elections but does not hold data.</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An arbiter will always be an arbiter whereas a primary becomes a secondary or a secondary becomes the primary during an election.</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There is a PSV architecture, Primary, Secondary and one arbiter.</a:t>
            </a:r>
          </a:p>
        </p:txBody>
      </p:sp>
      <p:pic>
        <p:nvPicPr>
          <p:cNvPr id="4" name="图片 3">
            <a:extLst>
              <a:ext uri="{FF2B5EF4-FFF2-40B4-BE49-F238E27FC236}">
                <a16:creationId xmlns:a16="http://schemas.microsoft.com/office/drawing/2014/main" id="{4133D0E6-F3D3-4BCA-8CCB-B1C1DE9ED1E7}"/>
              </a:ext>
            </a:extLst>
          </p:cNvPr>
          <p:cNvPicPr>
            <a:picLocks noChangeAspect="1"/>
          </p:cNvPicPr>
          <p:nvPr/>
        </p:nvPicPr>
        <p:blipFill>
          <a:blip r:embed="rId2"/>
          <a:stretch>
            <a:fillRect/>
          </a:stretch>
        </p:blipFill>
        <p:spPr>
          <a:xfrm>
            <a:off x="2839754" y="3429000"/>
            <a:ext cx="6515665" cy="2598645"/>
          </a:xfrm>
          <a:prstGeom prst="rect">
            <a:avLst/>
          </a:prstGeom>
        </p:spPr>
      </p:pic>
    </p:spTree>
    <p:extLst>
      <p:ext uri="{BB962C8B-B14F-4D97-AF65-F5344CB8AC3E}">
        <p14:creationId xmlns:p14="http://schemas.microsoft.com/office/powerpoint/2010/main" val="3633622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Replication sets Elections</a:t>
            </a:r>
          </a:p>
        </p:txBody>
      </p:sp>
      <p:sp>
        <p:nvSpPr>
          <p:cNvPr id="3" name="文本框 2">
            <a:extLst>
              <a:ext uri="{FF2B5EF4-FFF2-40B4-BE49-F238E27FC236}">
                <a16:creationId xmlns:a16="http://schemas.microsoft.com/office/drawing/2014/main" id="{7AC9526A-CB72-4754-AA72-48A3A2330376}"/>
              </a:ext>
            </a:extLst>
          </p:cNvPr>
          <p:cNvSpPr txBox="1"/>
          <p:nvPr/>
        </p:nvSpPr>
        <p:spPr>
          <a:xfrm>
            <a:off x="782022" y="1363579"/>
            <a:ext cx="4555958" cy="470898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An election is triggered in response to these events: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Adding a new node or initiating a replica set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Performing replica set maintenance or the secondary members losing connectivity.</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Voting</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All replica set members that have their </a:t>
            </a:r>
            <a:r>
              <a:rPr lang="en-US" altLang="zh-CN" sz="1800" b="1" kern="0" dirty="0">
                <a:ea typeface="Arial Unicode MS" pitchFamily="34" charset="-128"/>
                <a:cs typeface="Arial Unicode MS" pitchFamily="34" charset="-128"/>
              </a:rPr>
              <a:t>members[n].votes equal 1 or 0</a:t>
            </a:r>
            <a:r>
              <a:rPr lang="en-US" altLang="zh-CN"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Members with priority greater than 0 cannot have 0 votes.</a:t>
            </a:r>
          </a:p>
          <a:p>
            <a:pPr lvl="1" fontAlgn="base">
              <a:spcBef>
                <a:spcPct val="50000"/>
              </a:spcBef>
              <a:spcAft>
                <a:spcPct val="0"/>
              </a:spcAft>
              <a:buClr>
                <a:srgbClr val="F0AB00"/>
              </a:buClr>
              <a:buSzPct val="80000"/>
              <a:buNone/>
            </a:pPr>
            <a:endParaRPr lang="en-US" altLang="zh-CN" sz="1800" kern="0" dirty="0">
              <a:ea typeface="Arial Unicode MS" pitchFamily="34" charset="-128"/>
              <a:cs typeface="Arial Unicode MS" pitchFamily="34" charset="-128"/>
            </a:endParaRPr>
          </a:p>
        </p:txBody>
      </p:sp>
      <p:pic>
        <p:nvPicPr>
          <p:cNvPr id="4" name="图片 3">
            <a:extLst>
              <a:ext uri="{FF2B5EF4-FFF2-40B4-BE49-F238E27FC236}">
                <a16:creationId xmlns:a16="http://schemas.microsoft.com/office/drawing/2014/main" id="{4133D0E6-F3D3-4BCA-8CCB-B1C1DE9ED1E7}"/>
              </a:ext>
            </a:extLst>
          </p:cNvPr>
          <p:cNvPicPr>
            <a:picLocks noChangeAspect="1"/>
          </p:cNvPicPr>
          <p:nvPr/>
        </p:nvPicPr>
        <p:blipFill>
          <a:blip r:embed="rId2"/>
          <a:stretch>
            <a:fillRect/>
          </a:stretch>
        </p:blipFill>
        <p:spPr>
          <a:xfrm>
            <a:off x="6481311" y="602880"/>
            <a:ext cx="5096753" cy="2032740"/>
          </a:xfrm>
          <a:prstGeom prst="rect">
            <a:avLst/>
          </a:prstGeom>
        </p:spPr>
      </p:pic>
      <p:pic>
        <p:nvPicPr>
          <p:cNvPr id="5" name="图片 4">
            <a:extLst>
              <a:ext uri="{FF2B5EF4-FFF2-40B4-BE49-F238E27FC236}">
                <a16:creationId xmlns:a16="http://schemas.microsoft.com/office/drawing/2014/main" id="{8313D094-4901-4594-9B34-B2DE143BC5B5}"/>
              </a:ext>
            </a:extLst>
          </p:cNvPr>
          <p:cNvPicPr>
            <a:picLocks noChangeAspect="1"/>
          </p:cNvPicPr>
          <p:nvPr/>
        </p:nvPicPr>
        <p:blipFill>
          <a:blip r:embed="rId3"/>
          <a:stretch>
            <a:fillRect/>
          </a:stretch>
        </p:blipFill>
        <p:spPr>
          <a:xfrm>
            <a:off x="6583456" y="2818854"/>
            <a:ext cx="4892464" cy="3612193"/>
          </a:xfrm>
          <a:prstGeom prst="rect">
            <a:avLst/>
          </a:prstGeom>
        </p:spPr>
      </p:pic>
    </p:spTree>
    <p:extLst>
      <p:ext uri="{BB962C8B-B14F-4D97-AF65-F5344CB8AC3E}">
        <p14:creationId xmlns:p14="http://schemas.microsoft.com/office/powerpoint/2010/main" val="3804852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altLang="zh-CN" dirty="0" err="1"/>
              <a:t>Sharding</a:t>
            </a:r>
            <a:r>
              <a:rPr lang="en-US" altLang="zh-CN" dirty="0"/>
              <a:t> </a:t>
            </a:r>
            <a:r>
              <a:rPr lang="en-US" dirty="0"/>
              <a:t>of MongoDB</a:t>
            </a:r>
          </a:p>
        </p:txBody>
      </p:sp>
      <p:sp>
        <p:nvSpPr>
          <p:cNvPr id="3" name="文本框 2">
            <a:extLst>
              <a:ext uri="{FF2B5EF4-FFF2-40B4-BE49-F238E27FC236}">
                <a16:creationId xmlns:a16="http://schemas.microsoft.com/office/drawing/2014/main" id="{4F7A5278-FE4F-4868-AC5E-D34A9850FD1C}"/>
              </a:ext>
            </a:extLst>
          </p:cNvPr>
          <p:cNvSpPr txBox="1"/>
          <p:nvPr/>
        </p:nvSpPr>
        <p:spPr>
          <a:xfrm>
            <a:off x="636724" y="1283368"/>
            <a:ext cx="4846554" cy="44319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a:ea typeface="Arial Unicode MS" pitchFamily="34" charset="-128"/>
                <a:cs typeface="Arial Unicode MS" pitchFamily="34" charset="-128"/>
              </a:rPr>
              <a:t>MongoDB supports horizontal scaling through </a:t>
            </a:r>
            <a:r>
              <a:rPr lang="en-US" altLang="zh-CN" sz="1800" kern="0" dirty="0" err="1">
                <a:ea typeface="Arial Unicode MS" pitchFamily="34" charset="-128"/>
                <a:cs typeface="Arial Unicode MS" pitchFamily="34" charset="-128"/>
              </a:rPr>
              <a:t>sharding</a:t>
            </a:r>
            <a:endParaRPr lang="en-US" altLang="zh-CN"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altLang="zh-CN"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Sharded</a:t>
            </a:r>
            <a:r>
              <a:rPr lang="en-US" altLang="zh-CN" sz="1800" kern="0" dirty="0">
                <a:ea typeface="Arial Unicode MS" pitchFamily="34" charset="-128"/>
                <a:cs typeface="Arial Unicode MS" pitchFamily="34" charset="-128"/>
              </a:rPr>
              <a:t> Cluster</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Shard: contains a subset of the data, and can be deployed as a replica set.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Mongos: acts as a query router, interface between applications and cluster.</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Config servers: config servers store metadata and configuration settings for the cluster.</a:t>
            </a:r>
            <a:endParaRPr lang="en-US" altLang="zh-CN"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zh-CN" altLang="en-US" sz="1800" kern="0" dirty="0" err="1">
              <a:ea typeface="Arial Unicode MS" pitchFamily="34" charset="-128"/>
              <a:cs typeface="Arial Unicode MS" pitchFamily="34" charset="-128"/>
            </a:endParaRPr>
          </a:p>
        </p:txBody>
      </p:sp>
      <p:pic>
        <p:nvPicPr>
          <p:cNvPr id="4" name="图片 3">
            <a:extLst>
              <a:ext uri="{FF2B5EF4-FFF2-40B4-BE49-F238E27FC236}">
                <a16:creationId xmlns:a16="http://schemas.microsoft.com/office/drawing/2014/main" id="{5F0DBACA-009A-4D7C-9BC9-DE2E5B7FA23D}"/>
              </a:ext>
            </a:extLst>
          </p:cNvPr>
          <p:cNvPicPr>
            <a:picLocks noChangeAspect="1"/>
          </p:cNvPicPr>
          <p:nvPr/>
        </p:nvPicPr>
        <p:blipFill>
          <a:blip r:embed="rId2"/>
          <a:stretch>
            <a:fillRect/>
          </a:stretch>
        </p:blipFill>
        <p:spPr>
          <a:xfrm>
            <a:off x="6261773" y="1283368"/>
            <a:ext cx="5639289" cy="4107536"/>
          </a:xfrm>
          <a:prstGeom prst="rect">
            <a:avLst/>
          </a:prstGeom>
        </p:spPr>
      </p:pic>
    </p:spTree>
    <p:extLst>
      <p:ext uri="{BB962C8B-B14F-4D97-AF65-F5344CB8AC3E}">
        <p14:creationId xmlns:p14="http://schemas.microsoft.com/office/powerpoint/2010/main" val="1343496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Advantages of </a:t>
            </a:r>
            <a:r>
              <a:rPr lang="en-US" dirty="0" err="1"/>
              <a:t>Sharding</a:t>
            </a:r>
            <a:endParaRPr lang="en-US" dirty="0"/>
          </a:p>
        </p:txBody>
      </p:sp>
      <p:sp>
        <p:nvSpPr>
          <p:cNvPr id="3" name="文本框 2">
            <a:extLst>
              <a:ext uri="{FF2B5EF4-FFF2-40B4-BE49-F238E27FC236}">
                <a16:creationId xmlns:a16="http://schemas.microsoft.com/office/drawing/2014/main" id="{4FBAFA84-29CB-4A7C-A762-6E9727E374F1}"/>
              </a:ext>
            </a:extLst>
          </p:cNvPr>
          <p:cNvSpPr txBox="1"/>
          <p:nvPr/>
        </p:nvSpPr>
        <p:spPr>
          <a:xfrm>
            <a:off x="699681" y="1989222"/>
            <a:ext cx="11495494" cy="367023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Reads/Writes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Distributes the read and write, allowing each shard to process a subset of cluster operations.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rPr>
              <a:t>read and write workloads can be scaled horizontally across the cluster by adding more shards</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Storage capacity</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Distributes data across the shards in the cluster, each shard contain a subset of cluster data</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Additional shards increase the storage capacity.</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High availability</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rPr>
              <a:t>The deployment of config servers and shards as replica sets provide increased availability</a:t>
            </a:r>
          </a:p>
          <a:p>
            <a:pPr fontAlgn="base">
              <a:spcBef>
                <a:spcPct val="50000"/>
              </a:spcBef>
              <a:spcAft>
                <a:spcPct val="0"/>
              </a:spcAft>
              <a:buClr>
                <a:srgbClr val="F0AB00"/>
              </a:buClr>
              <a:buSzPct val="80000"/>
            </a:pP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781649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Storage Engines of MongoDB</a:t>
            </a:r>
          </a:p>
        </p:txBody>
      </p:sp>
      <p:sp>
        <p:nvSpPr>
          <p:cNvPr id="3" name="文本框 2">
            <a:extLst>
              <a:ext uri="{FF2B5EF4-FFF2-40B4-BE49-F238E27FC236}">
                <a16:creationId xmlns:a16="http://schemas.microsoft.com/office/drawing/2014/main" id="{7AC9526A-CB72-4754-AA72-48A3A2330376}"/>
              </a:ext>
            </a:extLst>
          </p:cNvPr>
          <p:cNvSpPr txBox="1"/>
          <p:nvPr/>
        </p:nvSpPr>
        <p:spPr>
          <a:xfrm>
            <a:off x="763587" y="1876926"/>
            <a:ext cx="10668000" cy="41549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err="1">
                <a:ea typeface="Arial Unicode MS" pitchFamily="34" charset="-128"/>
                <a:cs typeface="Arial Unicode MS" pitchFamily="34" charset="-128"/>
              </a:rPr>
              <a:t>WiredTiger</a:t>
            </a:r>
            <a:r>
              <a:rPr lang="en-US" altLang="zh-CN" sz="2000" b="1" kern="0" dirty="0">
                <a:ea typeface="Arial Unicode MS" pitchFamily="34" charset="-128"/>
                <a:cs typeface="Arial Unicode MS" pitchFamily="34" charset="-128"/>
              </a:rPr>
              <a:t> Storage Engine</a:t>
            </a:r>
            <a:r>
              <a:rPr lang="en-US" altLang="zh-CN" sz="2000" b="1" i="1" kern="0" dirty="0">
                <a:ea typeface="Arial Unicode MS" pitchFamily="34" charset="-128"/>
                <a:cs typeface="Arial Unicode MS" pitchFamily="34" charset="-128"/>
              </a:rPr>
              <a:t>(Default)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provide a document-level concurrency model, checkpointing and compression, among other features.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In MongoDB Enterprise, it </a:t>
            </a:r>
            <a:r>
              <a:rPr lang="en-US" altLang="zh-CN" sz="2000" kern="0" dirty="0" err="1">
                <a:ea typeface="Arial Unicode MS" pitchFamily="34" charset="-128"/>
                <a:cs typeface="Arial Unicode MS" pitchFamily="34" charset="-128"/>
              </a:rPr>
              <a:t>alse</a:t>
            </a:r>
            <a:r>
              <a:rPr lang="en-US" altLang="zh-CN" sz="2000" kern="0" dirty="0">
                <a:ea typeface="Arial Unicode MS" pitchFamily="34" charset="-128"/>
                <a:cs typeface="Arial Unicode MS" pitchFamily="34" charset="-128"/>
              </a:rPr>
              <a:t> supports Encryption at Rest.</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a:ea typeface="Arial Unicode MS" pitchFamily="34" charset="-128"/>
                <a:cs typeface="Arial Unicode MS" pitchFamily="34" charset="-128"/>
              </a:rPr>
              <a:t>In-Memory Storage Engine</a:t>
            </a:r>
            <a:endParaRPr lang="en-US" altLang="zh-CN" sz="2000" b="1" i="1"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Available in MongoDB Enterprise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Rather than storing documents on-disk, it retains them in-memory for more predictable data latencies.</a:t>
            </a:r>
          </a:p>
          <a:p>
            <a:pPr marL="830138" lvl="1" indent="-285750" fontAlgn="base">
              <a:spcBef>
                <a:spcPct val="50000"/>
              </a:spcBef>
              <a:spcAft>
                <a:spcPct val="0"/>
              </a:spcAft>
              <a:buClr>
                <a:srgbClr val="F0AB00"/>
              </a:buClr>
              <a:buSzPct val="80000"/>
              <a:buFont typeface="Wingdings" panose="05000000000000000000" pitchFamily="2" charset="2"/>
              <a:buChar char="n"/>
            </a:pPr>
            <a:endParaRPr lang="en-US" altLang="zh-CN" sz="20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zh-CN" altLang="en-US" sz="2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56535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CouchDB VS </a:t>
            </a:r>
            <a:r>
              <a:rPr lang="en-US" dirty="0">
                <a:solidFill>
                  <a:schemeClr val="accent1"/>
                </a:solidFill>
              </a:rPr>
              <a:t>MongoDB</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3452913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Storage</a:t>
            </a:r>
          </a:p>
        </p:txBody>
      </p:sp>
      <p:sp>
        <p:nvSpPr>
          <p:cNvPr id="3" name="文本框 2">
            <a:extLst>
              <a:ext uri="{FF2B5EF4-FFF2-40B4-BE49-F238E27FC236}">
                <a16:creationId xmlns:a16="http://schemas.microsoft.com/office/drawing/2014/main" id="{64034199-AFCF-48DB-AD8B-5F17B8514BEB}"/>
              </a:ext>
            </a:extLst>
          </p:cNvPr>
          <p:cNvSpPr txBox="1"/>
          <p:nvPr/>
        </p:nvSpPr>
        <p:spPr>
          <a:xfrm>
            <a:off x="689811" y="1030397"/>
            <a:ext cx="11069052" cy="5432256"/>
          </a:xfrm>
          <a:prstGeom prst="rect">
            <a:avLst/>
          </a:prstGeom>
          <a:noFill/>
        </p:spPr>
        <p:txBody>
          <a:bodyPr wrap="square" lIns="0" tIns="0" rIns="0" bIns="0" rtlCol="0">
            <a:spAutoFit/>
          </a:bodyPr>
          <a:lstStyle/>
          <a:p>
            <a:pPr marL="342900" indent="-342900" fontAlgn="base">
              <a:spcBef>
                <a:spcPct val="50000"/>
              </a:spcBef>
              <a:spcAft>
                <a:spcPct val="0"/>
              </a:spcAft>
              <a:buClr>
                <a:srgbClr val="F0AB00"/>
              </a:buClr>
              <a:buSzPct val="80000"/>
              <a:buFont typeface="Wingdings" panose="05000000000000000000" pitchFamily="2" charset="2"/>
              <a:buChar char="n"/>
            </a:pPr>
            <a:r>
              <a:rPr lang="en-US" altLang="zh-CN" sz="2000" dirty="0"/>
              <a:t>CouchDB</a:t>
            </a:r>
          </a:p>
          <a:p>
            <a:pPr marL="887288" lvl="1" indent="-342900" fontAlgn="base">
              <a:spcBef>
                <a:spcPct val="50000"/>
              </a:spcBef>
              <a:spcAft>
                <a:spcPct val="0"/>
              </a:spcAft>
              <a:buClr>
                <a:srgbClr val="F0AB00"/>
              </a:buClr>
              <a:buSzPct val="80000"/>
              <a:buFont typeface="Wingdings" panose="05000000000000000000" pitchFamily="2" charset="2"/>
              <a:buChar char="n"/>
            </a:pPr>
            <a:r>
              <a:rPr lang="en-US" altLang="zh-CN" sz="1800" dirty="0"/>
              <a:t>uses </a:t>
            </a:r>
            <a:r>
              <a:rPr lang="en-US" altLang="zh-CN" sz="1800" b="1" dirty="0"/>
              <a:t>JSON</a:t>
            </a:r>
            <a:r>
              <a:rPr lang="en-US" altLang="zh-CN" sz="1800" dirty="0"/>
              <a:t> for data storage and does not have its data and relationships in tables. </a:t>
            </a:r>
          </a:p>
          <a:p>
            <a:pPr marL="887288" lvl="1" indent="-342900" fontAlgn="base">
              <a:spcBef>
                <a:spcPct val="50000"/>
              </a:spcBef>
              <a:spcAft>
                <a:spcPct val="0"/>
              </a:spcAft>
              <a:buClr>
                <a:srgbClr val="F0AB00"/>
              </a:buClr>
              <a:buSzPct val="80000"/>
              <a:buFont typeface="Wingdings" panose="05000000000000000000" pitchFamily="2" charset="2"/>
              <a:buChar char="n"/>
            </a:pPr>
            <a:r>
              <a:rPr lang="en-US" altLang="zh-CN" sz="1800" dirty="0"/>
              <a:t>Each database is </a:t>
            </a:r>
            <a:r>
              <a:rPr lang="en-US" altLang="zh-CN" sz="1800" b="1" dirty="0"/>
              <a:t>stored in a separate document </a:t>
            </a:r>
            <a:r>
              <a:rPr lang="en-US" altLang="zh-CN" sz="1800" dirty="0"/>
              <a:t>along with its schema. </a:t>
            </a:r>
          </a:p>
          <a:p>
            <a:pPr marL="887288" lvl="1" indent="-342900" fontAlgn="base">
              <a:spcBef>
                <a:spcPct val="50000"/>
              </a:spcBef>
              <a:spcAft>
                <a:spcPct val="0"/>
              </a:spcAft>
              <a:buClr>
                <a:srgbClr val="F0AB00"/>
              </a:buClr>
              <a:buSzPct val="80000"/>
              <a:buFont typeface="Wingdings" panose="05000000000000000000" pitchFamily="2" charset="2"/>
              <a:buChar char="n"/>
            </a:pPr>
            <a:r>
              <a:rPr lang="en-US" altLang="zh-CN" sz="1800" dirty="0"/>
              <a:t>The databases can be </a:t>
            </a:r>
            <a:r>
              <a:rPr lang="en-US" altLang="zh-CN" sz="1800" b="1" dirty="0"/>
              <a:t>on multiple servers and even on mobile phones </a:t>
            </a:r>
            <a:r>
              <a:rPr lang="en-US" altLang="zh-CN" sz="1800" dirty="0"/>
              <a:t>and an application can connect to multiple databases. With the help of </a:t>
            </a:r>
            <a:r>
              <a:rPr lang="en-US" altLang="zh-CN" sz="1800" b="1" dirty="0"/>
              <a:t>RESTful API</a:t>
            </a:r>
            <a:r>
              <a:rPr lang="en-US" altLang="zh-CN" sz="1800" dirty="0"/>
              <a:t>, applications can read, edit, and delete database documents. Its lockless mechanism makes it a perfect choice for any application and the database structure is </a:t>
            </a:r>
            <a:r>
              <a:rPr lang="en-US" altLang="zh-CN" sz="1800" b="1" dirty="0"/>
              <a:t>highly scalable from global servers to mobile devices</a:t>
            </a:r>
            <a:r>
              <a:rPr lang="en-US" altLang="zh-CN" sz="1800" dirty="0"/>
              <a:t>. </a:t>
            </a:r>
          </a:p>
          <a:p>
            <a:pPr marL="342900" indent="-342900" fontAlgn="base">
              <a:spcBef>
                <a:spcPct val="50000"/>
              </a:spcBef>
              <a:spcAft>
                <a:spcPct val="0"/>
              </a:spcAft>
              <a:buClr>
                <a:srgbClr val="F0AB00"/>
              </a:buClr>
              <a:buSzPct val="80000"/>
              <a:buFont typeface="Wingdings" panose="05000000000000000000" pitchFamily="2" charset="2"/>
              <a:buChar char="n"/>
            </a:pPr>
            <a:r>
              <a:rPr lang="en-US" altLang="zh-CN" sz="2000" dirty="0"/>
              <a:t>MongoDB</a:t>
            </a:r>
            <a:r>
              <a:rPr lang="en-US" altLang="zh-CN" sz="1800" dirty="0"/>
              <a:t> </a:t>
            </a:r>
          </a:p>
          <a:p>
            <a:pPr marL="887288" lvl="1" indent="-342900" fontAlgn="base">
              <a:spcBef>
                <a:spcPct val="50000"/>
              </a:spcBef>
              <a:spcAft>
                <a:spcPct val="0"/>
              </a:spcAft>
              <a:buClr>
                <a:srgbClr val="F0AB00"/>
              </a:buClr>
              <a:buSzPct val="80000"/>
              <a:buFont typeface="Wingdings" panose="05000000000000000000" pitchFamily="2" charset="2"/>
              <a:buChar char="n"/>
            </a:pPr>
            <a:r>
              <a:rPr lang="en-US" altLang="zh-CN" sz="1800" dirty="0"/>
              <a:t>without any schema and stored in a document as well but in </a:t>
            </a:r>
            <a:r>
              <a:rPr lang="en-US" altLang="zh-CN" sz="1800" b="1" dirty="0"/>
              <a:t>BSON</a:t>
            </a:r>
            <a:r>
              <a:rPr lang="en-US" altLang="zh-CN" sz="1800" dirty="0"/>
              <a:t> format. </a:t>
            </a:r>
          </a:p>
          <a:p>
            <a:pPr marL="887288" lvl="1" indent="-342900" fontAlgn="base">
              <a:spcBef>
                <a:spcPct val="50000"/>
              </a:spcBef>
              <a:spcAft>
                <a:spcPct val="0"/>
              </a:spcAft>
              <a:buClr>
                <a:srgbClr val="F0AB00"/>
              </a:buClr>
              <a:buSzPct val="80000"/>
              <a:buFont typeface="Wingdings" panose="05000000000000000000" pitchFamily="2" charset="2"/>
              <a:buChar char="n"/>
            </a:pPr>
            <a:r>
              <a:rPr lang="en-US" altLang="zh-CN" sz="1800" dirty="0"/>
              <a:t>The documents do not need to have a particular structure but there are various features of relational databases that are included in it. If one is </a:t>
            </a:r>
            <a:r>
              <a:rPr lang="en-US" altLang="zh-CN" sz="1800" b="1" dirty="0"/>
              <a:t>making a transition from a relational database to NoSQL </a:t>
            </a:r>
            <a:r>
              <a:rPr lang="en-US" altLang="zh-CN" sz="1800" dirty="0"/>
              <a:t>database, MongoDB is the best choice for such applications.</a:t>
            </a:r>
          </a:p>
          <a:p>
            <a:pPr marL="342900" indent="-342900" fontAlgn="base">
              <a:spcBef>
                <a:spcPct val="50000"/>
              </a:spcBef>
              <a:spcAft>
                <a:spcPct val="0"/>
              </a:spcAft>
              <a:buClr>
                <a:srgbClr val="F0AB00"/>
              </a:buClr>
              <a:buSzPct val="80000"/>
              <a:buFont typeface="Wingdings" panose="05000000000000000000" pitchFamily="2" charset="2"/>
              <a:buChar char="n"/>
            </a:pPr>
            <a:r>
              <a:rPr lang="en-US" altLang="zh-CN" sz="1800" dirty="0"/>
              <a:t> </a:t>
            </a:r>
            <a:r>
              <a:rPr lang="en-US" altLang="zh-CN" sz="2000" dirty="0"/>
              <a:t>Winner</a:t>
            </a:r>
          </a:p>
          <a:p>
            <a:pPr marL="887288" lvl="1" indent="-342900" fontAlgn="base">
              <a:spcBef>
                <a:spcPct val="50000"/>
              </a:spcBef>
              <a:spcAft>
                <a:spcPct val="0"/>
              </a:spcAft>
              <a:buClr>
                <a:srgbClr val="F0AB00"/>
              </a:buClr>
              <a:buSzPct val="80000"/>
              <a:buFont typeface="Wingdings" panose="05000000000000000000" pitchFamily="2" charset="2"/>
              <a:buChar char="n"/>
            </a:pPr>
            <a:r>
              <a:rPr lang="en-US" altLang="zh-CN" sz="1800" dirty="0"/>
              <a:t>CouchDB as JSON is more efficient and faster as it requires less computation time and the data size is smaller.</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261924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Replication</a:t>
            </a:r>
          </a:p>
        </p:txBody>
      </p:sp>
      <p:sp>
        <p:nvSpPr>
          <p:cNvPr id="3" name="文本框 2">
            <a:extLst>
              <a:ext uri="{FF2B5EF4-FFF2-40B4-BE49-F238E27FC236}">
                <a16:creationId xmlns:a16="http://schemas.microsoft.com/office/drawing/2014/main" id="{5E465F5E-7B01-40BB-88CB-DD3220AE261E}"/>
              </a:ext>
            </a:extLst>
          </p:cNvPr>
          <p:cNvSpPr txBox="1"/>
          <p:nvPr/>
        </p:nvSpPr>
        <p:spPr>
          <a:xfrm>
            <a:off x="758606" y="1319580"/>
            <a:ext cx="11197389" cy="4555093"/>
          </a:xfrm>
          <a:prstGeom prst="rect">
            <a:avLst/>
          </a:prstGeom>
          <a:noFill/>
        </p:spPr>
        <p:txBody>
          <a:bodyPr wrap="square" lIns="0" tIns="0" rIns="0" bIns="0" rtlCol="0">
            <a:spAutoFit/>
          </a:bodyPr>
          <a:lstStyle/>
          <a:p>
            <a:pPr marL="342900" indent="-342900" fontAlgn="base">
              <a:spcBef>
                <a:spcPct val="50000"/>
              </a:spcBef>
              <a:spcAft>
                <a:spcPct val="0"/>
              </a:spcAft>
              <a:buClr>
                <a:srgbClr val="F0AB00"/>
              </a:buClr>
              <a:buSzPct val="80000"/>
              <a:buFont typeface="Wingdings" panose="05000000000000000000" pitchFamily="2" charset="2"/>
              <a:buChar char="n"/>
            </a:pPr>
            <a:r>
              <a:rPr lang="en-US" altLang="zh-CN" sz="2000" dirty="0"/>
              <a:t>CouchDB</a:t>
            </a:r>
          </a:p>
          <a:p>
            <a:pPr marL="887288" lvl="1" indent="-342900" fontAlgn="base">
              <a:spcBef>
                <a:spcPct val="50000"/>
              </a:spcBef>
              <a:spcAft>
                <a:spcPct val="0"/>
              </a:spcAft>
              <a:buClr>
                <a:srgbClr val="F0AB00"/>
              </a:buClr>
              <a:buSzPct val="80000"/>
              <a:buFont typeface="Wingdings" panose="05000000000000000000" pitchFamily="2" charset="2"/>
              <a:buChar char="n"/>
            </a:pPr>
            <a:r>
              <a:rPr lang="en-US" altLang="zh-CN" sz="1800" dirty="0"/>
              <a:t>it allows </a:t>
            </a:r>
            <a:r>
              <a:rPr lang="en-US" altLang="zh-CN" sz="1800" b="1" dirty="0"/>
              <a:t>master-master and master-slave replication</a:t>
            </a:r>
            <a:r>
              <a:rPr lang="en-US" altLang="zh-CN" sz="1800" dirty="0"/>
              <a:t>. This ensures that data can be accessed at various locations without the slightest delay. Sending requests to access the database is served instantly. </a:t>
            </a:r>
          </a:p>
          <a:p>
            <a:pPr marL="887288" lvl="1" indent="-342900" fontAlgn="base">
              <a:spcBef>
                <a:spcPct val="50000"/>
              </a:spcBef>
              <a:spcAft>
                <a:spcPct val="0"/>
              </a:spcAft>
              <a:buClr>
                <a:srgbClr val="F0AB00"/>
              </a:buClr>
              <a:buSzPct val="80000"/>
              <a:buFont typeface="Wingdings" panose="05000000000000000000" pitchFamily="2" charset="2"/>
              <a:buChar char="n"/>
            </a:pPr>
            <a:r>
              <a:rPr lang="en-US" altLang="zh-CN" sz="1800" dirty="0"/>
              <a:t>the </a:t>
            </a:r>
            <a:r>
              <a:rPr lang="en-US" altLang="zh-CN" sz="1800" b="1" dirty="0"/>
              <a:t>append-only modifications mechanism </a:t>
            </a:r>
            <a:r>
              <a:rPr lang="en-US" altLang="zh-CN" sz="1800" dirty="0"/>
              <a:t>of CouchDB ensures the least chances of conflicts. Moreover, there is an option for selective replication whereby you can control the documents that will be copied. In this way, you can save a lot of space and time. </a:t>
            </a:r>
          </a:p>
          <a:p>
            <a:pPr marL="342900" indent="-342900" fontAlgn="base">
              <a:spcBef>
                <a:spcPct val="50000"/>
              </a:spcBef>
              <a:spcAft>
                <a:spcPct val="0"/>
              </a:spcAft>
              <a:buClr>
                <a:srgbClr val="F0AB00"/>
              </a:buClr>
              <a:buSzPct val="80000"/>
              <a:buFont typeface="Wingdings" panose="05000000000000000000" pitchFamily="2" charset="2"/>
              <a:buChar char="n"/>
            </a:pPr>
            <a:r>
              <a:rPr lang="en-US" altLang="zh-CN" sz="2000" dirty="0"/>
              <a:t>MongoDB </a:t>
            </a:r>
          </a:p>
          <a:p>
            <a:pPr marL="887288" lvl="1" indent="-342900" fontAlgn="base">
              <a:spcBef>
                <a:spcPct val="50000"/>
              </a:spcBef>
              <a:spcAft>
                <a:spcPct val="0"/>
              </a:spcAft>
              <a:buClr>
                <a:srgbClr val="F0AB00"/>
              </a:buClr>
              <a:buSzPct val="80000"/>
              <a:buFont typeface="Wingdings" panose="05000000000000000000" pitchFamily="2" charset="2"/>
              <a:buChar char="n"/>
            </a:pPr>
            <a:r>
              <a:rPr lang="en-US" altLang="zh-CN" sz="1800" dirty="0"/>
              <a:t>offers </a:t>
            </a:r>
            <a:r>
              <a:rPr lang="en-US" altLang="zh-CN" sz="1800" b="1" dirty="0"/>
              <a:t>only master-slave replication</a:t>
            </a:r>
            <a:r>
              <a:rPr lang="en-US" altLang="zh-CN" sz="1800" dirty="0"/>
              <a:t>. Setting up master-master replication is extremely complicated in MongoDB and there are greater chances of having conflicts. Hopefully, in the upcoming versions of MongoDB, a simpler method of replication will be unveiled. </a:t>
            </a:r>
          </a:p>
          <a:p>
            <a:pPr marL="342900" indent="-342900" fontAlgn="base">
              <a:spcBef>
                <a:spcPct val="50000"/>
              </a:spcBef>
              <a:spcAft>
                <a:spcPct val="0"/>
              </a:spcAft>
              <a:buClr>
                <a:srgbClr val="F0AB00"/>
              </a:buClr>
              <a:buSzPct val="80000"/>
              <a:buFont typeface="Wingdings" panose="05000000000000000000" pitchFamily="2" charset="2"/>
              <a:buChar char="n"/>
            </a:pPr>
            <a:r>
              <a:rPr lang="en-US" altLang="zh-CN" sz="2000" dirty="0"/>
              <a:t>Winner</a:t>
            </a:r>
          </a:p>
          <a:p>
            <a:pPr marL="887288" lvl="1" indent="-342900" fontAlgn="base">
              <a:spcBef>
                <a:spcPct val="50000"/>
              </a:spcBef>
              <a:spcAft>
                <a:spcPct val="0"/>
              </a:spcAft>
              <a:buClr>
                <a:srgbClr val="F0AB00"/>
              </a:buClr>
              <a:buSzPct val="80000"/>
              <a:buFont typeface="Wingdings" panose="05000000000000000000" pitchFamily="2" charset="2"/>
              <a:buChar char="n"/>
            </a:pPr>
            <a:r>
              <a:rPr lang="en-US" altLang="zh-CN" sz="1800" dirty="0"/>
              <a:t>CouchDB is the clear winner for robust replications in all departments.</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587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a:xfrm>
            <a:off x="504000" y="504000"/>
            <a:ext cx="8976883" cy="738664"/>
          </a:xfrm>
        </p:spPr>
        <p:txBody>
          <a:bodyPr/>
          <a:lstStyle/>
          <a:p>
            <a:r>
              <a:rPr lang="en-US" dirty="0"/>
              <a:t>Support for programming language</a:t>
            </a:r>
          </a:p>
        </p:txBody>
      </p:sp>
      <p:sp>
        <p:nvSpPr>
          <p:cNvPr id="3" name="文本框 2">
            <a:extLst>
              <a:ext uri="{FF2B5EF4-FFF2-40B4-BE49-F238E27FC236}">
                <a16:creationId xmlns:a16="http://schemas.microsoft.com/office/drawing/2014/main" id="{B769D670-6F0C-470E-B31E-0A6A88D1BD6A}"/>
              </a:ext>
            </a:extLst>
          </p:cNvPr>
          <p:cNvSpPr txBox="1"/>
          <p:nvPr/>
        </p:nvSpPr>
        <p:spPr>
          <a:xfrm>
            <a:off x="697062" y="1359202"/>
            <a:ext cx="11277600" cy="4139595"/>
          </a:xfrm>
          <a:prstGeom prst="rect">
            <a:avLst/>
          </a:prstGeom>
          <a:noFill/>
        </p:spPr>
        <p:txBody>
          <a:bodyPr wrap="square" lIns="0" tIns="0" rIns="0" bIns="0" rtlCol="0">
            <a:spAutoFit/>
          </a:bodyPr>
          <a:lstStyle/>
          <a:p>
            <a:pPr marL="342900" indent="-342900" fontAlgn="base">
              <a:spcBef>
                <a:spcPct val="50000"/>
              </a:spcBef>
              <a:spcAft>
                <a:spcPct val="0"/>
              </a:spcAft>
              <a:buClr>
                <a:srgbClr val="F0AB00"/>
              </a:buClr>
              <a:buSzPct val="80000"/>
              <a:buFont typeface="Wingdings" panose="05000000000000000000" pitchFamily="2" charset="2"/>
              <a:buChar char="n"/>
            </a:pPr>
            <a:r>
              <a:rPr lang="en-US" altLang="zh-CN" sz="2000" dirty="0"/>
              <a:t>CouchDB</a:t>
            </a:r>
          </a:p>
          <a:p>
            <a:pPr marL="887288" lvl="1" indent="-342900" fontAlgn="base">
              <a:spcBef>
                <a:spcPct val="50000"/>
              </a:spcBef>
              <a:spcAft>
                <a:spcPct val="0"/>
              </a:spcAft>
              <a:buClr>
                <a:srgbClr val="F0AB00"/>
              </a:buClr>
              <a:buSzPct val="80000"/>
              <a:buFont typeface="Wingdings" panose="05000000000000000000" pitchFamily="2" charset="2"/>
              <a:buChar char="n"/>
            </a:pPr>
            <a:r>
              <a:rPr lang="en-US" altLang="zh-CN" sz="1800" dirty="0"/>
              <a:t>it is </a:t>
            </a:r>
            <a:r>
              <a:rPr lang="en-US" altLang="zh-CN" sz="1800" b="1" dirty="0"/>
              <a:t>available for mobile platforms </a:t>
            </a:r>
            <a:r>
              <a:rPr lang="en-US" altLang="zh-CN" sz="1800" dirty="0"/>
              <a:t>like Android, iOS, as well as for computer operating systems like Linux, Windows, and OS X. </a:t>
            </a:r>
          </a:p>
          <a:p>
            <a:pPr marL="887288" lvl="1" indent="-342900" fontAlgn="base">
              <a:spcBef>
                <a:spcPct val="50000"/>
              </a:spcBef>
              <a:spcAft>
                <a:spcPct val="0"/>
              </a:spcAft>
              <a:buClr>
                <a:srgbClr val="F0AB00"/>
              </a:buClr>
              <a:buSzPct val="80000"/>
              <a:buFont typeface="Wingdings" panose="05000000000000000000" pitchFamily="2" charset="2"/>
              <a:buChar char="n"/>
            </a:pPr>
            <a:r>
              <a:rPr lang="en-US" altLang="zh-CN" sz="1800" dirty="0"/>
              <a:t>CouchDB </a:t>
            </a:r>
            <a:r>
              <a:rPr lang="en-US" altLang="zh-CN" sz="1800" b="1" dirty="0"/>
              <a:t>supports all the different genres of programming languages </a:t>
            </a:r>
            <a:r>
              <a:rPr lang="en-US" altLang="zh-CN" sz="1800" dirty="0"/>
              <a:t>like C, C++, C#, Java, JavaScript, Lisp, Objective C, Perl PHP, Python, Ruby and likewise. </a:t>
            </a:r>
          </a:p>
          <a:p>
            <a:pPr marL="342900" indent="-342900" fontAlgn="base">
              <a:spcBef>
                <a:spcPct val="50000"/>
              </a:spcBef>
              <a:spcAft>
                <a:spcPct val="0"/>
              </a:spcAft>
              <a:buClr>
                <a:srgbClr val="F0AB00"/>
              </a:buClr>
              <a:buSzPct val="80000"/>
              <a:buFont typeface="Wingdings" panose="05000000000000000000" pitchFamily="2" charset="2"/>
              <a:buChar char="n"/>
            </a:pPr>
            <a:r>
              <a:rPr lang="en-US" altLang="zh-CN" sz="2000" dirty="0"/>
              <a:t>MongoDB</a:t>
            </a:r>
          </a:p>
          <a:p>
            <a:pPr marL="887288" lvl="1" indent="-342900" fontAlgn="base">
              <a:spcBef>
                <a:spcPct val="50000"/>
              </a:spcBef>
              <a:spcAft>
                <a:spcPct val="0"/>
              </a:spcAft>
              <a:buClr>
                <a:srgbClr val="F0AB00"/>
              </a:buClr>
              <a:buSzPct val="80000"/>
              <a:buFont typeface="Wingdings" panose="05000000000000000000" pitchFamily="2" charset="2"/>
              <a:buChar char="n"/>
            </a:pPr>
            <a:r>
              <a:rPr lang="en-US" altLang="zh-CN" sz="1800" dirty="0"/>
              <a:t>supports all these programming languages and more except for Objective-C. But if your frontend is in C++, it is always better to go for </a:t>
            </a:r>
            <a:r>
              <a:rPr lang="en-US" altLang="zh-CN" sz="1800" b="1" dirty="0"/>
              <a:t>MongoDB as it is developed in C++. </a:t>
            </a:r>
          </a:p>
          <a:p>
            <a:pPr marL="887288" lvl="1" indent="-342900" fontAlgn="base">
              <a:spcBef>
                <a:spcPct val="50000"/>
              </a:spcBef>
              <a:spcAft>
                <a:spcPct val="0"/>
              </a:spcAft>
              <a:buClr>
                <a:srgbClr val="F0AB00"/>
              </a:buClr>
              <a:buSzPct val="80000"/>
              <a:buFont typeface="Wingdings" panose="05000000000000000000" pitchFamily="2" charset="2"/>
              <a:buChar char="n"/>
            </a:pPr>
            <a:r>
              <a:rPr lang="en-US" altLang="zh-CN" sz="1800" b="1" dirty="0"/>
              <a:t>only available for computer operating systems and not for mobile operating systems</a:t>
            </a:r>
            <a:r>
              <a:rPr lang="en-US" altLang="zh-CN" sz="1800" dirty="0"/>
              <a:t>.</a:t>
            </a:r>
          </a:p>
          <a:p>
            <a:pPr marL="342900" indent="-342900" fontAlgn="base">
              <a:spcBef>
                <a:spcPct val="50000"/>
              </a:spcBef>
              <a:spcAft>
                <a:spcPct val="0"/>
              </a:spcAft>
              <a:buClr>
                <a:srgbClr val="F0AB00"/>
              </a:buClr>
              <a:buSzPct val="80000"/>
              <a:buFont typeface="Wingdings" panose="05000000000000000000" pitchFamily="2" charset="2"/>
              <a:buChar char="n"/>
            </a:pPr>
            <a:r>
              <a:rPr lang="en-US" altLang="zh-CN" sz="2000" dirty="0"/>
              <a:t>Winner </a:t>
            </a:r>
          </a:p>
          <a:p>
            <a:pPr marL="887288" lvl="1" indent="-342900" fontAlgn="base">
              <a:spcBef>
                <a:spcPct val="50000"/>
              </a:spcBef>
              <a:spcAft>
                <a:spcPct val="0"/>
              </a:spcAft>
              <a:buClr>
                <a:srgbClr val="F0AB00"/>
              </a:buClr>
              <a:buSzPct val="80000"/>
              <a:buFont typeface="Wingdings" panose="05000000000000000000" pitchFamily="2" charset="2"/>
              <a:buChar char="n"/>
            </a:pPr>
            <a:r>
              <a:rPr lang="en-US" altLang="zh-CN" sz="1800" dirty="0"/>
              <a:t>It depends on your requirements but CouchDB has the edge due to its support for mobile OS.</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727564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a:xfrm>
            <a:off x="504000" y="1620000"/>
            <a:ext cx="11185200" cy="3192632"/>
          </a:xfrm>
        </p:spPr>
        <p:txBody>
          <a:bodyPr/>
          <a:lstStyle/>
          <a:p>
            <a:r>
              <a:rPr lang="en-US" b="1" dirty="0"/>
              <a:t>Introduction to MongoDB</a:t>
            </a:r>
          </a:p>
          <a:p>
            <a:pPr lvl="1"/>
            <a:r>
              <a:rPr lang="en-US" dirty="0"/>
              <a:t>Details</a:t>
            </a:r>
          </a:p>
          <a:p>
            <a:r>
              <a:rPr lang="en-US" altLang="zh-CN" b="1" dirty="0"/>
              <a:t>Technique of MongoDB</a:t>
            </a:r>
            <a:endParaRPr lang="en-US" b="1" dirty="0"/>
          </a:p>
          <a:p>
            <a:pPr lvl="1"/>
            <a:r>
              <a:rPr lang="en-US" dirty="0"/>
              <a:t>Details</a:t>
            </a:r>
          </a:p>
          <a:p>
            <a:r>
              <a:rPr lang="en-US" b="1" dirty="0"/>
              <a:t>CouchDB vs MongoDB</a:t>
            </a:r>
          </a:p>
          <a:p>
            <a:pPr lvl="1"/>
            <a:r>
              <a:rPr lang="en-US" dirty="0"/>
              <a:t>Details</a:t>
            </a:r>
          </a:p>
        </p:txBody>
      </p:sp>
      <p:sp>
        <p:nvSpPr>
          <p:cNvPr id="2" name="Agenda"/>
          <p:cNvSpPr>
            <a:spLocks noGrp="1"/>
          </p:cNvSpPr>
          <p:nvPr>
            <p:ph type="title"/>
          </p:nvPr>
        </p:nvSpPr>
        <p:spPr bwMode="gray"/>
        <p:txBody>
          <a:bodyPr/>
          <a:lstStyle/>
          <a:p>
            <a:r>
              <a:rPr lang="en-US" dirty="0"/>
              <a:t>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Final Verdict</a:t>
            </a:r>
          </a:p>
        </p:txBody>
      </p:sp>
      <p:sp>
        <p:nvSpPr>
          <p:cNvPr id="3" name="文本框 2">
            <a:extLst>
              <a:ext uri="{FF2B5EF4-FFF2-40B4-BE49-F238E27FC236}">
                <a16:creationId xmlns:a16="http://schemas.microsoft.com/office/drawing/2014/main" id="{9882C95D-2C3E-4FB9-8677-B13EC62818FC}"/>
              </a:ext>
            </a:extLst>
          </p:cNvPr>
          <p:cNvSpPr txBox="1"/>
          <p:nvPr/>
        </p:nvSpPr>
        <p:spPr>
          <a:xfrm>
            <a:off x="907966" y="1619250"/>
            <a:ext cx="9952540" cy="2585323"/>
          </a:xfrm>
          <a:prstGeom prst="rect">
            <a:avLst/>
          </a:prstGeom>
          <a:noFill/>
        </p:spPr>
        <p:txBody>
          <a:bodyPr wrap="square" lIns="0" tIns="0" rIns="0" bIns="0" rtlCol="0">
            <a:spAutoFit/>
          </a:bodyPr>
          <a:lstStyle/>
          <a:p>
            <a:pPr marL="342900" indent="-342900" fontAlgn="base">
              <a:spcBef>
                <a:spcPct val="50000"/>
              </a:spcBef>
              <a:spcAft>
                <a:spcPct val="0"/>
              </a:spcAft>
              <a:buClr>
                <a:srgbClr val="F0AB00"/>
              </a:buClr>
              <a:buSzPct val="80000"/>
              <a:buFont typeface="Wingdings" panose="05000000000000000000" pitchFamily="2" charset="2"/>
              <a:buChar char="n"/>
            </a:pPr>
            <a:r>
              <a:rPr lang="en-US" altLang="zh-CN" dirty="0"/>
              <a:t>Depending on requirements, people have to choose between MongoDB and CouchDB. </a:t>
            </a:r>
          </a:p>
          <a:p>
            <a:pPr marL="342900" indent="-342900" fontAlgn="base">
              <a:spcBef>
                <a:spcPct val="50000"/>
              </a:spcBef>
              <a:spcAft>
                <a:spcPct val="0"/>
              </a:spcAft>
              <a:buClr>
                <a:srgbClr val="F0AB00"/>
              </a:buClr>
              <a:buSzPct val="80000"/>
              <a:buFont typeface="Wingdings" panose="05000000000000000000" pitchFamily="2" charset="2"/>
              <a:buChar char="n"/>
            </a:pPr>
            <a:r>
              <a:rPr lang="en-US" altLang="zh-CN" dirty="0"/>
              <a:t>If you are looking for </a:t>
            </a:r>
            <a:r>
              <a:rPr lang="en-US" altLang="zh-CN" b="1" dirty="0"/>
              <a:t>higher read speed, rapid growth, and scalability</a:t>
            </a:r>
            <a:r>
              <a:rPr lang="en-US" altLang="zh-CN" dirty="0"/>
              <a:t>, MongoDB is the best choice.</a:t>
            </a:r>
          </a:p>
          <a:p>
            <a:pPr marL="342900" indent="-342900" fontAlgn="base">
              <a:spcBef>
                <a:spcPct val="50000"/>
              </a:spcBef>
              <a:spcAft>
                <a:spcPct val="0"/>
              </a:spcAft>
              <a:buClr>
                <a:srgbClr val="F0AB00"/>
              </a:buClr>
              <a:buSzPct val="80000"/>
              <a:buFont typeface="Wingdings" panose="05000000000000000000" pitchFamily="2" charset="2"/>
              <a:buChar char="n"/>
            </a:pPr>
            <a:r>
              <a:rPr lang="en-US" altLang="zh-CN" dirty="0"/>
              <a:t> But if you need a database that can </a:t>
            </a:r>
            <a:r>
              <a:rPr lang="en-US" altLang="zh-CN" b="1" dirty="0"/>
              <a:t>run on mobile devices like Apple iOS and Google Android and you need rapid replication</a:t>
            </a:r>
            <a:r>
              <a:rPr lang="en-US" altLang="zh-CN" dirty="0"/>
              <a:t>, CouchDB is the only choice you have.</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158464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Reference</a:t>
            </a:r>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Reference</a:t>
            </a:r>
          </a:p>
        </p:txBody>
      </p:sp>
      <p:sp>
        <p:nvSpPr>
          <p:cNvPr id="3" name="文本框 2">
            <a:extLst>
              <a:ext uri="{FF2B5EF4-FFF2-40B4-BE49-F238E27FC236}">
                <a16:creationId xmlns:a16="http://schemas.microsoft.com/office/drawing/2014/main" id="{5C4CB37E-3A41-4EE6-BEF3-65BE160AD8FC}"/>
              </a:ext>
            </a:extLst>
          </p:cNvPr>
          <p:cNvSpPr txBox="1"/>
          <p:nvPr/>
        </p:nvSpPr>
        <p:spPr>
          <a:xfrm>
            <a:off x="818147" y="1347537"/>
            <a:ext cx="10603832" cy="69249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hlinkClick r:id="rId2"/>
              </a:rPr>
              <a:t>mongoDB’s Documentation</a:t>
            </a:r>
            <a:endParaRPr lang="en-US" altLang="zh-CN"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hlinkClick r:id="rId3"/>
              </a:rPr>
              <a:t>CouchDB VS MongoDB: Understanding the difference</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26701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Introduction to </a:t>
            </a:r>
            <a:r>
              <a:rPr lang="en-US" dirty="0">
                <a:solidFill>
                  <a:schemeClr val="accent1"/>
                </a:solidFill>
              </a:rPr>
              <a:t>MongoDB</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415517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Introduction to MongoDB</a:t>
            </a:r>
          </a:p>
        </p:txBody>
      </p:sp>
      <p:sp>
        <p:nvSpPr>
          <p:cNvPr id="2" name="文本框 1">
            <a:extLst>
              <a:ext uri="{FF2B5EF4-FFF2-40B4-BE49-F238E27FC236}">
                <a16:creationId xmlns:a16="http://schemas.microsoft.com/office/drawing/2014/main" id="{7980155D-140C-434E-BDDD-F3A35BBCA736}"/>
              </a:ext>
            </a:extLst>
          </p:cNvPr>
          <p:cNvSpPr txBox="1"/>
          <p:nvPr/>
        </p:nvSpPr>
        <p:spPr>
          <a:xfrm>
            <a:off x="504001" y="916681"/>
            <a:ext cx="5602495" cy="290848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MongoDB is a document database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Document Database: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record in MongoDB is a document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data structure composed of field and value pairs. Which is similar to JSON</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values include documents, array, and array of documents</a:t>
            </a:r>
          </a:p>
          <a:p>
            <a:pPr marL="285750" indent="-285750" fontAlgn="base">
              <a:spcBef>
                <a:spcPct val="50000"/>
              </a:spcBef>
              <a:spcAft>
                <a:spcPct val="0"/>
              </a:spcAft>
              <a:buClr>
                <a:srgbClr val="F0AB00"/>
              </a:buClr>
              <a:buSzPct val="80000"/>
              <a:buFont typeface="Wingdings" panose="05000000000000000000" pitchFamily="2" charset="2"/>
              <a:buChar char="l"/>
            </a:pPr>
            <a:endParaRPr lang="zh-CN" altLang="en-US" sz="1800" kern="0" dirty="0" err="1">
              <a:ea typeface="Arial Unicode MS" pitchFamily="34" charset="-128"/>
              <a:cs typeface="Arial Unicode MS" pitchFamily="34" charset="-128"/>
            </a:endParaRPr>
          </a:p>
        </p:txBody>
      </p:sp>
      <p:pic>
        <p:nvPicPr>
          <p:cNvPr id="3" name="图片 2">
            <a:extLst>
              <a:ext uri="{FF2B5EF4-FFF2-40B4-BE49-F238E27FC236}">
                <a16:creationId xmlns:a16="http://schemas.microsoft.com/office/drawing/2014/main" id="{6308D013-ECF0-440E-8160-46AF01851A54}"/>
              </a:ext>
            </a:extLst>
          </p:cNvPr>
          <p:cNvPicPr>
            <a:picLocks noChangeAspect="1"/>
          </p:cNvPicPr>
          <p:nvPr/>
        </p:nvPicPr>
        <p:blipFill>
          <a:blip r:embed="rId2"/>
          <a:stretch>
            <a:fillRect/>
          </a:stretch>
        </p:blipFill>
        <p:spPr>
          <a:xfrm>
            <a:off x="6097588" y="1386768"/>
            <a:ext cx="5448772" cy="1646063"/>
          </a:xfrm>
          <a:prstGeom prst="rect">
            <a:avLst/>
          </a:prstGeom>
        </p:spPr>
      </p:pic>
      <p:sp>
        <p:nvSpPr>
          <p:cNvPr id="4" name="矩形 3">
            <a:extLst>
              <a:ext uri="{FF2B5EF4-FFF2-40B4-BE49-F238E27FC236}">
                <a16:creationId xmlns:a16="http://schemas.microsoft.com/office/drawing/2014/main" id="{12309957-8765-486A-A18B-5D525EA0FFDF}"/>
              </a:ext>
            </a:extLst>
          </p:cNvPr>
          <p:cNvSpPr/>
          <p:nvPr/>
        </p:nvSpPr>
        <p:spPr>
          <a:xfrm>
            <a:off x="422686" y="3739392"/>
            <a:ext cx="5602495" cy="2446824"/>
          </a:xfrm>
          <a:prstGeom prst="rect">
            <a:avLst/>
          </a:prstGeom>
        </p:spPr>
        <p:txBody>
          <a:bodyPr wrap="square">
            <a:spAutoFit/>
          </a:bodyPr>
          <a:lstStyle/>
          <a:p>
            <a:pPr marL="571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rPr>
              <a:t>The advantages </a:t>
            </a:r>
            <a:r>
              <a:rPr lang="en-US" altLang="zh-CN" sz="1800" kern="0" dirty="0">
                <a:ea typeface="Arial Unicode MS" pitchFamily="34" charset="-128"/>
              </a:rPr>
              <a:t>of using documents are:</a:t>
            </a:r>
          </a:p>
          <a:p>
            <a:pPr marL="6015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rPr>
              <a:t>Documents (i.e. objects) </a:t>
            </a:r>
            <a:r>
              <a:rPr lang="en-US" altLang="zh-CN" sz="1800" b="1" kern="0" dirty="0">
                <a:ea typeface="Arial Unicode MS" pitchFamily="34" charset="-128"/>
              </a:rPr>
              <a:t>correspond to native data types </a:t>
            </a:r>
            <a:r>
              <a:rPr lang="en-US" altLang="zh-CN" sz="1800" kern="0" dirty="0">
                <a:ea typeface="Arial Unicode MS" pitchFamily="34" charset="-128"/>
              </a:rPr>
              <a:t>in many programming languages.</a:t>
            </a:r>
          </a:p>
          <a:p>
            <a:pPr marL="6015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rPr>
              <a:t>Embedded documents and arrays </a:t>
            </a:r>
            <a:r>
              <a:rPr lang="en-US" altLang="zh-CN" sz="1800" b="1" kern="0" dirty="0">
                <a:ea typeface="Arial Unicode MS" pitchFamily="34" charset="-128"/>
              </a:rPr>
              <a:t>reduce need for expensive joins</a:t>
            </a:r>
            <a:r>
              <a:rPr lang="en-US" altLang="zh-CN" sz="1800" kern="0" dirty="0">
                <a:ea typeface="Arial Unicode MS" pitchFamily="34" charset="-128"/>
              </a:rPr>
              <a:t>.</a:t>
            </a:r>
          </a:p>
          <a:p>
            <a:pPr marL="601538" lvl="1"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rPr>
              <a:t>Dynamic schema </a:t>
            </a:r>
            <a:r>
              <a:rPr lang="en-US" altLang="zh-CN" sz="1800" kern="0" dirty="0">
                <a:ea typeface="Arial Unicode MS" pitchFamily="34" charset="-128"/>
              </a:rPr>
              <a:t>supports fluent polymorphism.</a:t>
            </a:r>
          </a:p>
        </p:txBody>
      </p:sp>
      <p:pic>
        <p:nvPicPr>
          <p:cNvPr id="7" name="图片 6">
            <a:extLst>
              <a:ext uri="{FF2B5EF4-FFF2-40B4-BE49-F238E27FC236}">
                <a16:creationId xmlns:a16="http://schemas.microsoft.com/office/drawing/2014/main" id="{2B5FFC17-365D-4FCE-9AD5-A4536D0F81A4}"/>
              </a:ext>
            </a:extLst>
          </p:cNvPr>
          <p:cNvPicPr>
            <a:picLocks noChangeAspect="1"/>
          </p:cNvPicPr>
          <p:nvPr/>
        </p:nvPicPr>
        <p:blipFill>
          <a:blip r:embed="rId3"/>
          <a:stretch>
            <a:fillRect/>
          </a:stretch>
        </p:blipFill>
        <p:spPr>
          <a:xfrm>
            <a:off x="6106496" y="3488537"/>
            <a:ext cx="5894914" cy="2865463"/>
          </a:xfrm>
          <a:prstGeom prst="rect">
            <a:avLst/>
          </a:prstGeom>
        </p:spPr>
      </p:pic>
    </p:spTree>
    <p:extLst>
      <p:ext uri="{BB962C8B-B14F-4D97-AF65-F5344CB8AC3E}">
        <p14:creationId xmlns:p14="http://schemas.microsoft.com/office/powerpoint/2010/main" val="360274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a:xfrm>
            <a:off x="504001" y="1379369"/>
            <a:ext cx="11447369" cy="4716000"/>
          </a:xfrm>
        </p:spPr>
        <p:txBody>
          <a:bodyPr>
            <a:normAutofit/>
          </a:bodyPr>
          <a:lstStyle/>
          <a:p>
            <a:pPr lvl="0"/>
            <a:r>
              <a:rPr lang="en-US" b="1" dirty="0"/>
              <a:t>High Performance</a:t>
            </a:r>
          </a:p>
          <a:p>
            <a:pPr lvl="1"/>
            <a:r>
              <a:rPr lang="en-US" dirty="0"/>
              <a:t>Support for embedded data models reduces I/O activity on database system</a:t>
            </a:r>
          </a:p>
          <a:p>
            <a:pPr lvl="1"/>
            <a:r>
              <a:rPr lang="en-US" dirty="0"/>
              <a:t>Indexes support faster queries and can include keys from embedded documents and arrays</a:t>
            </a:r>
          </a:p>
          <a:p>
            <a:pPr lvl="1"/>
            <a:endParaRPr lang="en-US" dirty="0"/>
          </a:p>
          <a:p>
            <a:pPr lvl="0"/>
            <a:r>
              <a:rPr lang="en-US" altLang="zh-CN" b="1" dirty="0"/>
              <a:t>Rich Query Language</a:t>
            </a:r>
          </a:p>
          <a:p>
            <a:pPr lvl="1"/>
            <a:r>
              <a:rPr lang="en-US" altLang="zh-CN" dirty="0"/>
              <a:t>Data Aggregation</a:t>
            </a:r>
          </a:p>
          <a:p>
            <a:pPr lvl="1"/>
            <a:r>
              <a:rPr lang="en-US" altLang="zh-CN" dirty="0"/>
              <a:t>Text Search and Geospatial Queries</a:t>
            </a:r>
          </a:p>
          <a:p>
            <a:pPr lvl="1"/>
            <a:endParaRPr lang="en-US" altLang="zh-CN" dirty="0"/>
          </a:p>
          <a:p>
            <a:pPr lvl="0"/>
            <a:r>
              <a:rPr lang="en-US" altLang="zh-CN" b="1" dirty="0"/>
              <a:t>High Availability</a:t>
            </a:r>
          </a:p>
          <a:p>
            <a:pPr lvl="1"/>
            <a:r>
              <a:rPr lang="en-US" altLang="zh-CN" dirty="0"/>
              <a:t>Automatic failover</a:t>
            </a:r>
          </a:p>
          <a:p>
            <a:pPr lvl="1"/>
            <a:r>
              <a:rPr lang="en-US" altLang="zh-CN" dirty="0"/>
              <a:t>Data redundancy</a:t>
            </a:r>
          </a:p>
          <a:p>
            <a:pPr marL="0" lvl="1" indent="0">
              <a:buNone/>
            </a:pPr>
            <a:endParaRPr lang="en-US" altLang="zh-CN" dirty="0"/>
          </a:p>
          <a:p>
            <a:pPr marL="0" lvl="1" indent="0">
              <a:buNone/>
            </a:pPr>
            <a:endParaRPr lang="en-US" dirty="0"/>
          </a:p>
          <a:p>
            <a:pPr lvl="1"/>
            <a:endParaRPr lang="en-US" dirty="0"/>
          </a:p>
        </p:txBody>
      </p:sp>
      <p:sp>
        <p:nvSpPr>
          <p:cNvPr id="2" name="Title"/>
          <p:cNvSpPr>
            <a:spLocks noGrp="1"/>
          </p:cNvSpPr>
          <p:nvPr>
            <p:ph type="title"/>
          </p:nvPr>
        </p:nvSpPr>
        <p:spPr bwMode="gray"/>
        <p:txBody>
          <a:bodyPr/>
          <a:lstStyle/>
          <a:p>
            <a:r>
              <a:rPr lang="en-US" dirty="0"/>
              <a:t>Key Features of MongoDB</a:t>
            </a:r>
          </a:p>
        </p:txBody>
      </p:sp>
    </p:spTree>
    <p:extLst>
      <p:ext uri="{BB962C8B-B14F-4D97-AF65-F5344CB8AC3E}">
        <p14:creationId xmlns:p14="http://schemas.microsoft.com/office/powerpoint/2010/main" val="122076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a:xfrm>
            <a:off x="504576" y="1049272"/>
            <a:ext cx="5593012" cy="2719087"/>
          </a:xfrm>
        </p:spPr>
        <p:txBody>
          <a:bodyPr>
            <a:normAutofit/>
          </a:bodyPr>
          <a:lstStyle/>
          <a:p>
            <a:pPr lvl="0"/>
            <a:r>
              <a:rPr lang="en-US" b="1" dirty="0"/>
              <a:t>Create Operations</a:t>
            </a:r>
          </a:p>
          <a:p>
            <a:pPr lvl="1"/>
            <a:r>
              <a:rPr lang="en-US" i="1" dirty="0" err="1"/>
              <a:t>db.collection.insertOne</a:t>
            </a:r>
            <a:r>
              <a:rPr lang="en-US" i="1" dirty="0"/>
              <a:t>()</a:t>
            </a:r>
          </a:p>
          <a:p>
            <a:pPr lvl="1"/>
            <a:r>
              <a:rPr lang="en-US" i="1" dirty="0" err="1"/>
              <a:t>db.collection.insertMany</a:t>
            </a:r>
            <a:r>
              <a:rPr lang="en-US" i="1" dirty="0"/>
              <a:t>()</a:t>
            </a:r>
          </a:p>
          <a:p>
            <a:pPr lvl="1"/>
            <a:endParaRPr lang="en-US" dirty="0"/>
          </a:p>
          <a:p>
            <a:pPr lvl="1"/>
            <a:r>
              <a:rPr lang="en-US" dirty="0"/>
              <a:t>Insert operations target a single collection, and all write in </a:t>
            </a:r>
            <a:r>
              <a:rPr lang="en-US" dirty="0" err="1"/>
              <a:t>mongoDB</a:t>
            </a:r>
            <a:r>
              <a:rPr lang="en-US" dirty="0"/>
              <a:t> are atomic on the level of a single document.</a:t>
            </a:r>
          </a:p>
        </p:txBody>
      </p:sp>
      <p:sp>
        <p:nvSpPr>
          <p:cNvPr id="2" name="Title"/>
          <p:cNvSpPr>
            <a:spLocks noGrp="1"/>
          </p:cNvSpPr>
          <p:nvPr>
            <p:ph type="title"/>
          </p:nvPr>
        </p:nvSpPr>
        <p:spPr bwMode="gray"/>
        <p:txBody>
          <a:bodyPr/>
          <a:lstStyle/>
          <a:p>
            <a:r>
              <a:rPr lang="en-US" dirty="0"/>
              <a:t>MongoDB CRUD Operation</a:t>
            </a:r>
          </a:p>
        </p:txBody>
      </p:sp>
      <p:pic>
        <p:nvPicPr>
          <p:cNvPr id="3" name="图片 2">
            <a:extLst>
              <a:ext uri="{FF2B5EF4-FFF2-40B4-BE49-F238E27FC236}">
                <a16:creationId xmlns:a16="http://schemas.microsoft.com/office/drawing/2014/main" id="{F3BB01E0-AEDA-4462-850B-39AD61247920}"/>
              </a:ext>
            </a:extLst>
          </p:cNvPr>
          <p:cNvPicPr>
            <a:picLocks noChangeAspect="1"/>
          </p:cNvPicPr>
          <p:nvPr/>
        </p:nvPicPr>
        <p:blipFill>
          <a:blip r:embed="rId2"/>
          <a:stretch>
            <a:fillRect/>
          </a:stretch>
        </p:blipFill>
        <p:spPr>
          <a:xfrm>
            <a:off x="6495435" y="1295031"/>
            <a:ext cx="5308471" cy="1814459"/>
          </a:xfrm>
          <a:prstGeom prst="rect">
            <a:avLst/>
          </a:prstGeom>
        </p:spPr>
      </p:pic>
      <p:sp>
        <p:nvSpPr>
          <p:cNvPr id="5" name="Text Placeholder">
            <a:extLst>
              <a:ext uri="{FF2B5EF4-FFF2-40B4-BE49-F238E27FC236}">
                <a16:creationId xmlns:a16="http://schemas.microsoft.com/office/drawing/2014/main" id="{B04A3F2C-6BC0-461C-9BB7-CAD34B11C3C8}"/>
              </a:ext>
            </a:extLst>
          </p:cNvPr>
          <p:cNvSpPr txBox="1">
            <a:spLocks/>
          </p:cNvSpPr>
          <p:nvPr/>
        </p:nvSpPr>
        <p:spPr bwMode="gray">
          <a:xfrm>
            <a:off x="504576" y="4205709"/>
            <a:ext cx="5593012" cy="2719087"/>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Read Operations</a:t>
            </a:r>
          </a:p>
          <a:p>
            <a:pPr lvl="1"/>
            <a:r>
              <a:rPr lang="en-US" i="1" dirty="0" err="1"/>
              <a:t>db.collection.find</a:t>
            </a:r>
            <a:r>
              <a:rPr lang="en-US" i="1" dirty="0"/>
              <a:t>()</a:t>
            </a:r>
          </a:p>
          <a:p>
            <a:pPr lvl="1"/>
            <a:endParaRPr lang="en-US" dirty="0"/>
          </a:p>
          <a:p>
            <a:pPr lvl="1"/>
            <a:r>
              <a:rPr lang="en-US" dirty="0"/>
              <a:t>Read operations retrieve from a collection.</a:t>
            </a:r>
          </a:p>
        </p:txBody>
      </p:sp>
      <p:pic>
        <p:nvPicPr>
          <p:cNvPr id="6" name="图片 5">
            <a:extLst>
              <a:ext uri="{FF2B5EF4-FFF2-40B4-BE49-F238E27FC236}">
                <a16:creationId xmlns:a16="http://schemas.microsoft.com/office/drawing/2014/main" id="{4C49D771-24F6-4528-9804-CC1428258EEC}"/>
              </a:ext>
            </a:extLst>
          </p:cNvPr>
          <p:cNvPicPr>
            <a:picLocks noChangeAspect="1"/>
          </p:cNvPicPr>
          <p:nvPr/>
        </p:nvPicPr>
        <p:blipFill>
          <a:blip r:embed="rId3"/>
          <a:stretch>
            <a:fillRect/>
          </a:stretch>
        </p:blipFill>
        <p:spPr>
          <a:xfrm>
            <a:off x="6225850" y="4205709"/>
            <a:ext cx="5847640" cy="1096433"/>
          </a:xfrm>
          <a:prstGeom prst="rect">
            <a:avLst/>
          </a:prstGeom>
        </p:spPr>
      </p:pic>
    </p:spTree>
    <p:extLst>
      <p:ext uri="{BB962C8B-B14F-4D97-AF65-F5344CB8AC3E}">
        <p14:creationId xmlns:p14="http://schemas.microsoft.com/office/powerpoint/2010/main" val="23162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a:xfrm>
            <a:off x="504576" y="1049271"/>
            <a:ext cx="5593012" cy="2719087"/>
          </a:xfrm>
        </p:spPr>
        <p:txBody>
          <a:bodyPr>
            <a:normAutofit/>
          </a:bodyPr>
          <a:lstStyle/>
          <a:p>
            <a:pPr lvl="0"/>
            <a:r>
              <a:rPr lang="en-US" b="1" dirty="0"/>
              <a:t>Update Operations</a:t>
            </a:r>
          </a:p>
          <a:p>
            <a:pPr lvl="1"/>
            <a:r>
              <a:rPr lang="en-US" i="1" dirty="0" err="1"/>
              <a:t>db.collection.updateOne</a:t>
            </a:r>
            <a:r>
              <a:rPr lang="en-US" i="1" dirty="0"/>
              <a:t>()</a:t>
            </a:r>
          </a:p>
          <a:p>
            <a:pPr lvl="1"/>
            <a:r>
              <a:rPr lang="en-US" i="1" dirty="0" err="1"/>
              <a:t>db.collection.updateMany</a:t>
            </a:r>
            <a:r>
              <a:rPr lang="en-US" i="1" dirty="0"/>
              <a:t>()</a:t>
            </a:r>
          </a:p>
          <a:p>
            <a:pPr lvl="1"/>
            <a:r>
              <a:rPr lang="en-US" i="1" dirty="0" err="1"/>
              <a:t>db.collection.replaceOne</a:t>
            </a:r>
            <a:r>
              <a:rPr lang="en-US" i="1" dirty="0"/>
              <a:t>()</a:t>
            </a:r>
          </a:p>
          <a:p>
            <a:pPr lvl="1"/>
            <a:endParaRPr lang="en-US" dirty="0"/>
          </a:p>
          <a:p>
            <a:pPr lvl="1"/>
            <a:r>
              <a:rPr lang="en-US" dirty="0"/>
              <a:t>Update operations target a single collection, and all write in MongoDB are atomic on the level of a single document.</a:t>
            </a:r>
          </a:p>
        </p:txBody>
      </p:sp>
      <p:sp>
        <p:nvSpPr>
          <p:cNvPr id="2" name="Title"/>
          <p:cNvSpPr>
            <a:spLocks noGrp="1"/>
          </p:cNvSpPr>
          <p:nvPr>
            <p:ph type="title"/>
          </p:nvPr>
        </p:nvSpPr>
        <p:spPr bwMode="gray"/>
        <p:txBody>
          <a:bodyPr/>
          <a:lstStyle/>
          <a:p>
            <a:r>
              <a:rPr lang="en-US" dirty="0"/>
              <a:t>MongoDB CRUD Operation</a:t>
            </a:r>
          </a:p>
        </p:txBody>
      </p:sp>
      <p:sp>
        <p:nvSpPr>
          <p:cNvPr id="5" name="Text Placeholder">
            <a:extLst>
              <a:ext uri="{FF2B5EF4-FFF2-40B4-BE49-F238E27FC236}">
                <a16:creationId xmlns:a16="http://schemas.microsoft.com/office/drawing/2014/main" id="{B04A3F2C-6BC0-461C-9BB7-CAD34B11C3C8}"/>
              </a:ext>
            </a:extLst>
          </p:cNvPr>
          <p:cNvSpPr txBox="1">
            <a:spLocks/>
          </p:cNvSpPr>
          <p:nvPr/>
        </p:nvSpPr>
        <p:spPr bwMode="gray">
          <a:xfrm>
            <a:off x="485532" y="3836432"/>
            <a:ext cx="5593012" cy="2719087"/>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Delete Operations</a:t>
            </a:r>
          </a:p>
          <a:p>
            <a:pPr lvl="1"/>
            <a:r>
              <a:rPr lang="en-US" altLang="zh-CN" i="1" dirty="0" err="1"/>
              <a:t>db.collection.deleteOne</a:t>
            </a:r>
            <a:r>
              <a:rPr lang="en-US" altLang="zh-CN" i="1" dirty="0"/>
              <a:t>()</a:t>
            </a:r>
          </a:p>
          <a:p>
            <a:pPr lvl="1"/>
            <a:r>
              <a:rPr lang="en-US" altLang="zh-CN" i="1" dirty="0" err="1"/>
              <a:t>db.collection.deleteMany</a:t>
            </a:r>
            <a:r>
              <a:rPr lang="en-US" altLang="zh-CN" i="1" dirty="0"/>
              <a:t>()</a:t>
            </a:r>
          </a:p>
          <a:p>
            <a:pPr lvl="1"/>
            <a:endParaRPr lang="en-US" dirty="0"/>
          </a:p>
          <a:p>
            <a:pPr lvl="1"/>
            <a:r>
              <a:rPr lang="en-US" altLang="zh-CN" dirty="0"/>
              <a:t>Delete operations target a single collection, and all write in MongoDB are atomic on the level of a single document.</a:t>
            </a:r>
          </a:p>
        </p:txBody>
      </p:sp>
      <p:pic>
        <p:nvPicPr>
          <p:cNvPr id="7" name="图片 6">
            <a:extLst>
              <a:ext uri="{FF2B5EF4-FFF2-40B4-BE49-F238E27FC236}">
                <a16:creationId xmlns:a16="http://schemas.microsoft.com/office/drawing/2014/main" id="{E2762672-5DC7-47DF-AF87-33380601939A}"/>
              </a:ext>
            </a:extLst>
          </p:cNvPr>
          <p:cNvPicPr>
            <a:picLocks noChangeAspect="1"/>
          </p:cNvPicPr>
          <p:nvPr/>
        </p:nvPicPr>
        <p:blipFill>
          <a:blip r:embed="rId2"/>
          <a:stretch>
            <a:fillRect/>
          </a:stretch>
        </p:blipFill>
        <p:spPr>
          <a:xfrm>
            <a:off x="6078544" y="1619250"/>
            <a:ext cx="6116631" cy="1112616"/>
          </a:xfrm>
          <a:prstGeom prst="rect">
            <a:avLst/>
          </a:prstGeom>
        </p:spPr>
      </p:pic>
      <p:pic>
        <p:nvPicPr>
          <p:cNvPr id="8" name="图片 7">
            <a:extLst>
              <a:ext uri="{FF2B5EF4-FFF2-40B4-BE49-F238E27FC236}">
                <a16:creationId xmlns:a16="http://schemas.microsoft.com/office/drawing/2014/main" id="{E1C9F7B2-E662-4E5A-BECE-977BC414AA93}"/>
              </a:ext>
            </a:extLst>
          </p:cNvPr>
          <p:cNvPicPr>
            <a:picLocks noChangeAspect="1"/>
          </p:cNvPicPr>
          <p:nvPr/>
        </p:nvPicPr>
        <p:blipFill>
          <a:blip r:embed="rId3"/>
          <a:stretch>
            <a:fillRect/>
          </a:stretch>
        </p:blipFill>
        <p:spPr>
          <a:xfrm>
            <a:off x="6135138" y="4449186"/>
            <a:ext cx="5555461" cy="914479"/>
          </a:xfrm>
          <a:prstGeom prst="rect">
            <a:avLst/>
          </a:prstGeom>
        </p:spPr>
      </p:pic>
    </p:spTree>
    <p:extLst>
      <p:ext uri="{BB962C8B-B14F-4D97-AF65-F5344CB8AC3E}">
        <p14:creationId xmlns:p14="http://schemas.microsoft.com/office/powerpoint/2010/main" val="74002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1" y="1070999"/>
            <a:ext cx="5463664" cy="5137295"/>
          </a:xfrm>
        </p:spPr>
        <p:txBody>
          <a:bodyPr>
            <a:normAutofit/>
          </a:bodyPr>
          <a:lstStyle/>
          <a:p>
            <a:pPr lvl="0"/>
            <a:r>
              <a:rPr lang="en-US" dirty="0"/>
              <a:t>Flexible Scheme</a:t>
            </a:r>
          </a:p>
          <a:p>
            <a:pPr lvl="1"/>
            <a:r>
              <a:rPr lang="en-US" dirty="0"/>
              <a:t>MongoDB’s Collections does not require its documents to have the schema.</a:t>
            </a:r>
          </a:p>
          <a:p>
            <a:pPr lvl="2"/>
            <a:r>
              <a:rPr lang="en-US" dirty="0"/>
              <a:t>Documents do not need to have the same set of fields and the data type can differ in a collection.</a:t>
            </a:r>
          </a:p>
          <a:p>
            <a:pPr lvl="2"/>
            <a:r>
              <a:rPr lang="en-US" dirty="0"/>
              <a:t>To change the structure of the documents in a collection is allowed. Such as add new fields or remove. </a:t>
            </a:r>
          </a:p>
          <a:p>
            <a:pPr marL="179387" lvl="2" indent="0">
              <a:buNone/>
            </a:pPr>
            <a:endParaRPr lang="en-US" dirty="0"/>
          </a:p>
          <a:p>
            <a:pPr lvl="0"/>
            <a:r>
              <a:rPr lang="en-US" altLang="zh-CN" dirty="0"/>
              <a:t>Document Structure</a:t>
            </a:r>
          </a:p>
          <a:p>
            <a:pPr lvl="1"/>
            <a:r>
              <a:rPr lang="en-US" altLang="zh-CN" dirty="0"/>
              <a:t>MongoDB allows related data to be embedded within a single document.</a:t>
            </a:r>
          </a:p>
          <a:p>
            <a:pPr lvl="1"/>
            <a:r>
              <a:rPr lang="en-US" altLang="zh-CN" dirty="0"/>
              <a:t>MongoDB documents make it possible to embed document structures in a field or art within a document.</a:t>
            </a:r>
          </a:p>
        </p:txBody>
      </p:sp>
      <p:sp>
        <p:nvSpPr>
          <p:cNvPr id="4" name="Title"/>
          <p:cNvSpPr>
            <a:spLocks noGrp="1"/>
          </p:cNvSpPr>
          <p:nvPr>
            <p:ph type="title"/>
          </p:nvPr>
        </p:nvSpPr>
        <p:spPr bwMode="gray">
          <a:xfrm>
            <a:off x="504001" y="504000"/>
            <a:ext cx="11186476" cy="369332"/>
          </a:xfrm>
        </p:spPr>
        <p:txBody>
          <a:bodyPr/>
          <a:lstStyle/>
          <a:p>
            <a:r>
              <a:rPr lang="en-US" dirty="0"/>
              <a:t>Data Modeling Introduction</a:t>
            </a:r>
            <a:endParaRPr lang="en-US" b="0" dirty="0"/>
          </a:p>
        </p:txBody>
      </p:sp>
      <p:pic>
        <p:nvPicPr>
          <p:cNvPr id="2" name="图片 1">
            <a:extLst>
              <a:ext uri="{FF2B5EF4-FFF2-40B4-BE49-F238E27FC236}">
                <a16:creationId xmlns:a16="http://schemas.microsoft.com/office/drawing/2014/main" id="{EF4772EC-7F1A-4D47-9B6A-AFA7C71DAD2E}"/>
              </a:ext>
            </a:extLst>
          </p:cNvPr>
          <p:cNvPicPr>
            <a:picLocks noChangeAspect="1"/>
          </p:cNvPicPr>
          <p:nvPr/>
        </p:nvPicPr>
        <p:blipFill>
          <a:blip r:embed="rId2"/>
          <a:stretch>
            <a:fillRect/>
          </a:stretch>
        </p:blipFill>
        <p:spPr>
          <a:xfrm>
            <a:off x="6227511" y="509388"/>
            <a:ext cx="5309935" cy="3130258"/>
          </a:xfrm>
          <a:prstGeom prst="rect">
            <a:avLst/>
          </a:prstGeom>
        </p:spPr>
      </p:pic>
      <p:pic>
        <p:nvPicPr>
          <p:cNvPr id="3" name="图片 2">
            <a:extLst>
              <a:ext uri="{FF2B5EF4-FFF2-40B4-BE49-F238E27FC236}">
                <a16:creationId xmlns:a16="http://schemas.microsoft.com/office/drawing/2014/main" id="{B734FC29-DC03-442A-82E9-507928B70739}"/>
              </a:ext>
            </a:extLst>
          </p:cNvPr>
          <p:cNvPicPr>
            <a:picLocks noChangeAspect="1"/>
          </p:cNvPicPr>
          <p:nvPr/>
        </p:nvPicPr>
        <p:blipFill>
          <a:blip r:embed="rId3"/>
          <a:stretch>
            <a:fillRect/>
          </a:stretch>
        </p:blipFill>
        <p:spPr>
          <a:xfrm>
            <a:off x="6227511" y="3639646"/>
            <a:ext cx="4811393" cy="2918021"/>
          </a:xfrm>
          <a:prstGeom prst="rect">
            <a:avLst/>
          </a:prstGeom>
        </p:spPr>
      </p:pic>
    </p:spTree>
    <p:extLst>
      <p:ext uri="{BB962C8B-B14F-4D97-AF65-F5344CB8AC3E}">
        <p14:creationId xmlns:p14="http://schemas.microsoft.com/office/powerpoint/2010/main" val="187205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ltLang="zh-CN" dirty="0"/>
              <a:t>technique of </a:t>
            </a:r>
            <a:r>
              <a:rPr lang="en-US" dirty="0">
                <a:solidFill>
                  <a:schemeClr val="accent1"/>
                </a:solidFill>
              </a:rPr>
              <a:t>MongoDB</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069789650"/>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2.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1080</TotalTime>
  <Words>1362</Words>
  <Application>Microsoft Office PowerPoint</Application>
  <PresentationFormat>自定义</PresentationFormat>
  <Paragraphs>152</Paragraphs>
  <Slides>24</Slides>
  <Notes>3</Notes>
  <HiddenSlides>1</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24</vt:i4>
      </vt:variant>
    </vt:vector>
  </HeadingPairs>
  <TitlesOfParts>
    <vt:vector size="31" baseType="lpstr">
      <vt:lpstr>Arial</vt:lpstr>
      <vt:lpstr>Courier New</vt:lpstr>
      <vt:lpstr>Symbol</vt:lpstr>
      <vt:lpstr>wingdings</vt:lpstr>
      <vt:lpstr>wingdings</vt:lpstr>
      <vt:lpstr>SAP 2020 16x9 white</vt:lpstr>
      <vt:lpstr>SAP 2020 16x9 blue</vt:lpstr>
      <vt:lpstr>The Survey On MongoDB A Document Database</vt:lpstr>
      <vt:lpstr>Content</vt:lpstr>
      <vt:lpstr>Introduction to MongoDB</vt:lpstr>
      <vt:lpstr>Introduction to MongoDB</vt:lpstr>
      <vt:lpstr>Key Features of MongoDB</vt:lpstr>
      <vt:lpstr>MongoDB CRUD Operation</vt:lpstr>
      <vt:lpstr>MongoDB CRUD Operation</vt:lpstr>
      <vt:lpstr>Data Modeling Introduction</vt:lpstr>
      <vt:lpstr>technique of MongoDB</vt:lpstr>
      <vt:lpstr>Replication sets</vt:lpstr>
      <vt:lpstr>Replication sets</vt:lpstr>
      <vt:lpstr>Replication sets Elections</vt:lpstr>
      <vt:lpstr>Sharding of MongoDB</vt:lpstr>
      <vt:lpstr>Advantages of Sharding</vt:lpstr>
      <vt:lpstr>Storage Engines of MongoDB</vt:lpstr>
      <vt:lpstr>CouchDB VS MongoDB</vt:lpstr>
      <vt:lpstr>Storage</vt:lpstr>
      <vt:lpstr>Replication</vt:lpstr>
      <vt:lpstr>Support for programming language</vt:lpstr>
      <vt:lpstr>Final Verdict</vt:lpstr>
      <vt:lpstr>Reference</vt:lpstr>
      <vt:lpstr>Reference</vt:lpstr>
      <vt:lpstr>Thank you.</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59</cp:revision>
  <dcterms:created xsi:type="dcterms:W3CDTF">2020-08-28T02:47:37Z</dcterms:created>
  <dcterms:modified xsi:type="dcterms:W3CDTF">2020-09-01T08:25:02Z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