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2"/>
  </p:notesMasterIdLst>
  <p:handoutMasterIdLst>
    <p:handoutMasterId r:id="rId43"/>
  </p:handoutMasterIdLst>
  <p:sldIdLst>
    <p:sldId id="439" r:id="rId6"/>
    <p:sldId id="344" r:id="rId7"/>
    <p:sldId id="430" r:id="rId8"/>
    <p:sldId id="453" r:id="rId9"/>
    <p:sldId id="454" r:id="rId10"/>
    <p:sldId id="455" r:id="rId11"/>
    <p:sldId id="450" r:id="rId12"/>
    <p:sldId id="457" r:id="rId13"/>
    <p:sldId id="458" r:id="rId14"/>
    <p:sldId id="451" r:id="rId15"/>
    <p:sldId id="471" r:id="rId16"/>
    <p:sldId id="472" r:id="rId17"/>
    <p:sldId id="473" r:id="rId18"/>
    <p:sldId id="474" r:id="rId19"/>
    <p:sldId id="452" r:id="rId20"/>
    <p:sldId id="468" r:id="rId21"/>
    <p:sldId id="469" r:id="rId22"/>
    <p:sldId id="470" r:id="rId23"/>
    <p:sldId id="429" r:id="rId24"/>
    <p:sldId id="364" r:id="rId25"/>
    <p:sldId id="448" r:id="rId26"/>
    <p:sldId id="382" r:id="rId27"/>
    <p:sldId id="441" r:id="rId28"/>
    <p:sldId id="449" r:id="rId29"/>
    <p:sldId id="374" r:id="rId30"/>
    <p:sldId id="445" r:id="rId31"/>
    <p:sldId id="380" r:id="rId32"/>
    <p:sldId id="379" r:id="rId33"/>
    <p:sldId id="423" r:id="rId34"/>
    <p:sldId id="387" r:id="rId35"/>
    <p:sldId id="390" r:id="rId36"/>
    <p:sldId id="420" r:id="rId37"/>
    <p:sldId id="421" r:id="rId38"/>
    <p:sldId id="413" r:id="rId39"/>
    <p:sldId id="265" r:id="rId40"/>
    <p:sldId id="435" r:id="rId4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neo4j.com/docs/"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02,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Neo4j</a:t>
            </a:r>
            <a:br>
              <a:rPr lang="en-US" dirty="0"/>
            </a:br>
            <a:r>
              <a:rPr lang="en-US" dirty="0">
                <a:solidFill>
                  <a:schemeClr val="accent1"/>
                </a:solidFill>
              </a:rPr>
              <a:t>A Traditional Graph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11826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36121" y="1493979"/>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290848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b="1" kern="0" dirty="0">
                <a:ea typeface="Arial Unicode MS" pitchFamily="34" charset="-128"/>
                <a:cs typeface="Arial Unicode MS" pitchFamily="34" charset="-128"/>
              </a:rPr>
              <a:t>Compression: Naïve (Page-Level) Naïve (Record-Level)</a:t>
            </a:r>
          </a:p>
          <a:p>
            <a:pPr fontAlgn="base">
              <a:spcBef>
                <a:spcPct val="50000"/>
              </a:spcBef>
              <a:spcAft>
                <a:spcPct val="0"/>
              </a:spcAft>
              <a:buClr>
                <a:srgbClr val="F0AB00"/>
              </a:buClr>
              <a:buSzPct val="80000"/>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Whenever a cell is to be written, its row key is pushed into a compaction queue. There is a separate thread that periodically goes through the queue and aggregate data with the same key into a big cell. It then writes the big cell and deletes the individual cells in the queue. This process is effective because in HBase the row key is repeated for every single cell, and there is no way to efficiently append byte at the end of a cell.</a:t>
            </a:r>
          </a:p>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With these two techniques,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is able to reduce the average size of one data point from 12 bytes to 2-3 bytes.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285280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424170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12125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Reference</a:t>
            </a:r>
          </a:p>
        </p:txBody>
      </p:sp>
      <p:sp>
        <p:nvSpPr>
          <p:cNvPr id="3" name="文本框 2">
            <a:extLst>
              <a:ext uri="{FF2B5EF4-FFF2-40B4-BE49-F238E27FC236}">
                <a16:creationId xmlns:a16="http://schemas.microsoft.com/office/drawing/2014/main" id="{5C4CB37E-3A41-4EE6-BEF3-65BE160AD8FC}"/>
              </a:ext>
            </a:extLst>
          </p:cNvPr>
          <p:cNvSpPr txBox="1"/>
          <p:nvPr/>
        </p:nvSpPr>
        <p:spPr>
          <a:xfrm>
            <a:off x="818147" y="1347537"/>
            <a:ext cx="10603832"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Neo4j’s Documentation</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70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408817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Graph </a:t>
            </a:r>
            <a:r>
              <a:rPr lang="en-US" altLang="zh-CN" b="1" dirty="0"/>
              <a:t>Database Concepts</a:t>
            </a:r>
            <a:endParaRPr lang="en-US" b="1" dirty="0"/>
          </a:p>
          <a:p>
            <a:pPr lvl="1"/>
            <a:r>
              <a:rPr lang="en-US" dirty="0"/>
              <a:t>Details</a:t>
            </a:r>
          </a:p>
          <a:p>
            <a:r>
              <a:rPr lang="en-US" b="1" dirty="0"/>
              <a:t>The Introduction of Cypher</a:t>
            </a:r>
          </a:p>
          <a:p>
            <a:pPr lvl="1"/>
            <a:r>
              <a:rPr lang="en-US" dirty="0"/>
              <a:t>The Graph query language</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Graph database </a:t>
            </a:r>
            <a:r>
              <a:rPr lang="en-US" altLang="zh-CN" dirty="0">
                <a:solidFill>
                  <a:schemeClr val="accent1"/>
                </a:solidFill>
              </a:rPr>
              <a:t>concepts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Graph database concepts</a:t>
            </a:r>
            <a:endParaRPr lang="en-US" b="0" dirty="0"/>
          </a:p>
        </p:txBody>
      </p:sp>
      <p:pic>
        <p:nvPicPr>
          <p:cNvPr id="5" name="图片 4">
            <a:extLst>
              <a:ext uri="{FF2B5EF4-FFF2-40B4-BE49-F238E27FC236}">
                <a16:creationId xmlns:a16="http://schemas.microsoft.com/office/drawing/2014/main" id="{B3D90734-F9EC-4536-A77F-D08F68DFF6A1}"/>
              </a:ext>
            </a:extLst>
          </p:cNvPr>
          <p:cNvPicPr>
            <a:picLocks noChangeAspect="1"/>
          </p:cNvPicPr>
          <p:nvPr/>
        </p:nvPicPr>
        <p:blipFill>
          <a:blip r:embed="rId2"/>
          <a:stretch>
            <a:fillRect/>
          </a:stretch>
        </p:blipFill>
        <p:spPr>
          <a:xfrm>
            <a:off x="6364031" y="592545"/>
            <a:ext cx="5289922" cy="2091205"/>
          </a:xfrm>
          <a:prstGeom prst="rect">
            <a:avLst/>
          </a:prstGeom>
        </p:spPr>
      </p:pic>
      <p:pic>
        <p:nvPicPr>
          <p:cNvPr id="6" name="图片 5">
            <a:extLst>
              <a:ext uri="{FF2B5EF4-FFF2-40B4-BE49-F238E27FC236}">
                <a16:creationId xmlns:a16="http://schemas.microsoft.com/office/drawing/2014/main" id="{19370447-B25D-4BB8-BC41-0F2C9941B245}"/>
              </a:ext>
            </a:extLst>
          </p:cNvPr>
          <p:cNvPicPr>
            <a:picLocks noChangeAspect="1"/>
          </p:cNvPicPr>
          <p:nvPr/>
        </p:nvPicPr>
        <p:blipFill>
          <a:blip r:embed="rId3"/>
          <a:stretch>
            <a:fillRect/>
          </a:stretch>
        </p:blipFill>
        <p:spPr>
          <a:xfrm>
            <a:off x="7652677" y="3315245"/>
            <a:ext cx="2537680" cy="899238"/>
          </a:xfrm>
          <a:prstGeom prst="rect">
            <a:avLst/>
          </a:prstGeom>
        </p:spPr>
      </p:pic>
      <p:pic>
        <p:nvPicPr>
          <p:cNvPr id="7" name="图片 6">
            <a:extLst>
              <a:ext uri="{FF2B5EF4-FFF2-40B4-BE49-F238E27FC236}">
                <a16:creationId xmlns:a16="http://schemas.microsoft.com/office/drawing/2014/main" id="{429E6A4A-43C1-46EB-8B30-C8036D981246}"/>
              </a:ext>
            </a:extLst>
          </p:cNvPr>
          <p:cNvPicPr>
            <a:picLocks noChangeAspect="1"/>
          </p:cNvPicPr>
          <p:nvPr/>
        </p:nvPicPr>
        <p:blipFill rotWithShape="1">
          <a:blip r:embed="rId4"/>
          <a:srcRect l="1" t="22190" r="557"/>
          <a:stretch/>
        </p:blipFill>
        <p:spPr>
          <a:xfrm>
            <a:off x="7958588" y="5020181"/>
            <a:ext cx="1811170" cy="646331"/>
          </a:xfrm>
          <a:prstGeom prst="rect">
            <a:avLst/>
          </a:prstGeom>
        </p:spPr>
      </p:pic>
      <p:pic>
        <p:nvPicPr>
          <p:cNvPr id="8" name="图片 7">
            <a:extLst>
              <a:ext uri="{FF2B5EF4-FFF2-40B4-BE49-F238E27FC236}">
                <a16:creationId xmlns:a16="http://schemas.microsoft.com/office/drawing/2014/main" id="{2751106F-1B71-4164-9173-65EAABA1A3E3}"/>
              </a:ext>
            </a:extLst>
          </p:cNvPr>
          <p:cNvPicPr>
            <a:picLocks noChangeAspect="1"/>
          </p:cNvPicPr>
          <p:nvPr/>
        </p:nvPicPr>
        <p:blipFill>
          <a:blip r:embed="rId5"/>
          <a:stretch>
            <a:fillRect/>
          </a:stretch>
        </p:blipFill>
        <p:spPr>
          <a:xfrm>
            <a:off x="10101547" y="5020181"/>
            <a:ext cx="1760373" cy="670618"/>
          </a:xfrm>
          <a:prstGeom prst="rect">
            <a:avLst/>
          </a:prstGeom>
        </p:spPr>
      </p:pic>
      <p:cxnSp>
        <p:nvCxnSpPr>
          <p:cNvPr id="10" name="直接箭头连接符 9">
            <a:extLst>
              <a:ext uri="{FF2B5EF4-FFF2-40B4-BE49-F238E27FC236}">
                <a16:creationId xmlns:a16="http://schemas.microsoft.com/office/drawing/2014/main" id="{3C6C1710-4881-4F91-8BC5-75CF8D197E73}"/>
              </a:ext>
            </a:extLst>
          </p:cNvPr>
          <p:cNvCxnSpPr>
            <a:cxnSpLocks/>
            <a:stCxn id="5" idx="1"/>
          </p:cNvCxnSpPr>
          <p:nvPr/>
        </p:nvCxnSpPr>
        <p:spPr>
          <a:xfrm flipH="1">
            <a:off x="5627609" y="1638148"/>
            <a:ext cx="736422" cy="33328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2ED450-8FD3-4072-8662-C647F71C1E3E}"/>
              </a:ext>
            </a:extLst>
          </p:cNvPr>
          <p:cNvSpPr txBox="1"/>
          <p:nvPr/>
        </p:nvSpPr>
        <p:spPr>
          <a:xfrm>
            <a:off x="501650" y="1277980"/>
            <a:ext cx="4919965" cy="100027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Property graph</a:t>
            </a:r>
            <a:r>
              <a:rPr lang="en-US" altLang="zh-CN" sz="20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This is the example graph to introduce the basic concepts of the property graph</a:t>
            </a:r>
            <a:endParaRPr lang="zh-CN" altLang="en-US" sz="1800" kern="0" dirty="0" err="1">
              <a:ea typeface="Arial Unicode MS" pitchFamily="34" charset="-128"/>
              <a:cs typeface="Arial Unicode MS" pitchFamily="34" charset="-128"/>
            </a:endParaRPr>
          </a:p>
        </p:txBody>
      </p:sp>
      <p:sp>
        <p:nvSpPr>
          <p:cNvPr id="14" name="矩形 13">
            <a:extLst>
              <a:ext uri="{FF2B5EF4-FFF2-40B4-BE49-F238E27FC236}">
                <a16:creationId xmlns:a16="http://schemas.microsoft.com/office/drawing/2014/main" id="{AC7B087F-3D6C-4596-8521-F6FC52E9D3EF}"/>
              </a:ext>
            </a:extLst>
          </p:cNvPr>
          <p:cNvSpPr/>
          <p:nvPr/>
        </p:nvSpPr>
        <p:spPr bwMode="gray">
          <a:xfrm>
            <a:off x="6364031" y="592544"/>
            <a:ext cx="2308829" cy="731223"/>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6" name="直接箭头连接符 15">
            <a:extLst>
              <a:ext uri="{FF2B5EF4-FFF2-40B4-BE49-F238E27FC236}">
                <a16:creationId xmlns:a16="http://schemas.microsoft.com/office/drawing/2014/main" id="{8676822F-7C9B-4A25-8A72-6FFCB3EE3685}"/>
              </a:ext>
            </a:extLst>
          </p:cNvPr>
          <p:cNvCxnSpPr>
            <a:cxnSpLocks/>
            <a:stCxn id="14" idx="2"/>
            <a:endCxn id="6" idx="0"/>
          </p:cNvCxnSpPr>
          <p:nvPr/>
        </p:nvCxnSpPr>
        <p:spPr>
          <a:xfrm>
            <a:off x="7518446" y="1323767"/>
            <a:ext cx="1403071" cy="19914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059398D-1E9D-4445-B520-23B40FF74D55}"/>
              </a:ext>
            </a:extLst>
          </p:cNvPr>
          <p:cNvSpPr/>
          <p:nvPr/>
        </p:nvSpPr>
        <p:spPr bwMode="gray">
          <a:xfrm>
            <a:off x="7214879" y="1204942"/>
            <a:ext cx="3691227" cy="850047"/>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2" name="直接箭头连接符 21">
            <a:extLst>
              <a:ext uri="{FF2B5EF4-FFF2-40B4-BE49-F238E27FC236}">
                <a16:creationId xmlns:a16="http://schemas.microsoft.com/office/drawing/2014/main" id="{F404AC5D-654A-4223-BABA-3760A05533D8}"/>
              </a:ext>
            </a:extLst>
          </p:cNvPr>
          <p:cNvCxnSpPr>
            <a:cxnSpLocks/>
          </p:cNvCxnSpPr>
          <p:nvPr/>
        </p:nvCxnSpPr>
        <p:spPr>
          <a:xfrm>
            <a:off x="10395191" y="2054989"/>
            <a:ext cx="0" cy="2708350"/>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F09F8BD-7FFC-4BD9-9D81-B6F4373B9EE8}"/>
              </a:ext>
            </a:extLst>
          </p:cNvPr>
          <p:cNvCxnSpPr>
            <a:cxnSpLocks/>
            <a:stCxn id="6" idx="1"/>
          </p:cNvCxnSpPr>
          <p:nvPr/>
        </p:nvCxnSpPr>
        <p:spPr>
          <a:xfrm flipH="1" flipV="1">
            <a:off x="6457389" y="3555360"/>
            <a:ext cx="1195288" cy="20950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255D2A5-D932-4A7C-80BF-48630C782CF6}"/>
              </a:ext>
            </a:extLst>
          </p:cNvPr>
          <p:cNvSpPr txBox="1"/>
          <p:nvPr/>
        </p:nvSpPr>
        <p:spPr>
          <a:xfrm>
            <a:off x="485619" y="2518369"/>
            <a:ext cx="5925527" cy="12464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Nodes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Nodes are often used to represent entities. The simplest possible graph is a single node. Consider the graph below, consisting of a single node. </a:t>
            </a:r>
            <a:endParaRPr lang="zh-CN" altLang="en-US" sz="1800" kern="0" dirty="0" err="1">
              <a:ea typeface="Arial Unicode MS" pitchFamily="34" charset="-128"/>
              <a:cs typeface="Arial Unicode MS" pitchFamily="34" charset="-128"/>
            </a:endParaRPr>
          </a:p>
        </p:txBody>
      </p:sp>
      <p:cxnSp>
        <p:nvCxnSpPr>
          <p:cNvPr id="31" name="直接箭头连接符 30">
            <a:extLst>
              <a:ext uri="{FF2B5EF4-FFF2-40B4-BE49-F238E27FC236}">
                <a16:creationId xmlns:a16="http://schemas.microsoft.com/office/drawing/2014/main" id="{BB82F877-91CD-4B9D-94BF-F09B17C9FFBE}"/>
              </a:ext>
            </a:extLst>
          </p:cNvPr>
          <p:cNvCxnSpPr>
            <a:cxnSpLocks/>
            <a:stCxn id="41" idx="1"/>
          </p:cNvCxnSpPr>
          <p:nvPr/>
        </p:nvCxnSpPr>
        <p:spPr>
          <a:xfrm flipH="1" flipV="1">
            <a:off x="7312452" y="5124103"/>
            <a:ext cx="573112" cy="1888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6DA89EB-FCCF-4591-8D94-0E348DAE3D6D}"/>
              </a:ext>
            </a:extLst>
          </p:cNvPr>
          <p:cNvSpPr txBox="1"/>
          <p:nvPr/>
        </p:nvSpPr>
        <p:spPr>
          <a:xfrm>
            <a:off x="513990" y="4004979"/>
            <a:ext cx="6788226"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Relationships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 relationship connects two nodes, and includes type and properties.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organize nodes into structures, allowing a graph to resemble a list, a tree, a map, or a compound entity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always have a direction</a:t>
            </a:r>
            <a:endParaRPr lang="zh-CN" altLang="en-US" sz="1800" kern="0" dirty="0" err="1">
              <a:ea typeface="Arial Unicode MS" pitchFamily="34" charset="-128"/>
              <a:cs typeface="Arial Unicode MS" pitchFamily="34" charset="-128"/>
            </a:endParaRPr>
          </a:p>
        </p:txBody>
      </p:sp>
      <p:sp>
        <p:nvSpPr>
          <p:cNvPr id="41" name="矩形 40">
            <a:extLst>
              <a:ext uri="{FF2B5EF4-FFF2-40B4-BE49-F238E27FC236}">
                <a16:creationId xmlns:a16="http://schemas.microsoft.com/office/drawing/2014/main" id="{CBE80115-243D-410E-9A97-F9FCFFB44C7F}"/>
              </a:ext>
            </a:extLst>
          </p:cNvPr>
          <p:cNvSpPr/>
          <p:nvPr/>
        </p:nvSpPr>
        <p:spPr bwMode="gray">
          <a:xfrm>
            <a:off x="7885564" y="4763339"/>
            <a:ext cx="3768389" cy="1099317"/>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648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Labels and Properties </a:t>
            </a:r>
            <a:r>
              <a:rPr lang="en-US" altLang="zh-CN" sz="1800" b="0" dirty="0"/>
              <a:t>in Nodes</a:t>
            </a:r>
            <a:endParaRPr lang="en-US" b="0" dirty="0"/>
          </a:p>
        </p:txBody>
      </p:sp>
      <p:sp>
        <p:nvSpPr>
          <p:cNvPr id="22" name="文本框 21">
            <a:extLst>
              <a:ext uri="{FF2B5EF4-FFF2-40B4-BE49-F238E27FC236}">
                <a16:creationId xmlns:a16="http://schemas.microsoft.com/office/drawing/2014/main" id="{C9A0139F-37BE-44F3-9365-D5D781151E5F}"/>
              </a:ext>
            </a:extLst>
          </p:cNvPr>
          <p:cNvSpPr txBox="1"/>
          <p:nvPr/>
        </p:nvSpPr>
        <p:spPr>
          <a:xfrm>
            <a:off x="504000" y="1316166"/>
            <a:ext cx="11186349" cy="1692771"/>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Labels: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used to shape the domain by grouping nodes into sets where all nodes that have a certain label belongs to the same set. </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Since labels can be added and removed during runtime, they can also be used to mark temporary states for nodes. </a:t>
            </a:r>
            <a:endParaRPr lang="zh-CN" altLang="en-US" sz="1800" dirty="0" err="1">
              <a:latin typeface="+mn-lt"/>
            </a:endParaRPr>
          </a:p>
        </p:txBody>
      </p:sp>
      <p:pic>
        <p:nvPicPr>
          <p:cNvPr id="28" name="图片 27">
            <a:extLst>
              <a:ext uri="{FF2B5EF4-FFF2-40B4-BE49-F238E27FC236}">
                <a16:creationId xmlns:a16="http://schemas.microsoft.com/office/drawing/2014/main" id="{48687B4A-7BE0-4A69-8C05-F6D97A31A3AB}"/>
              </a:ext>
            </a:extLst>
          </p:cNvPr>
          <p:cNvPicPr>
            <a:picLocks noChangeAspect="1"/>
          </p:cNvPicPr>
          <p:nvPr/>
        </p:nvPicPr>
        <p:blipFill>
          <a:blip r:embed="rId2"/>
          <a:stretch>
            <a:fillRect/>
          </a:stretch>
        </p:blipFill>
        <p:spPr>
          <a:xfrm>
            <a:off x="7145397" y="4049118"/>
            <a:ext cx="4777054" cy="1692770"/>
          </a:xfrm>
          <a:prstGeom prst="rect">
            <a:avLst/>
          </a:prstGeom>
        </p:spPr>
      </p:pic>
      <p:sp>
        <p:nvSpPr>
          <p:cNvPr id="29" name="文本框 28">
            <a:extLst>
              <a:ext uri="{FF2B5EF4-FFF2-40B4-BE49-F238E27FC236}">
                <a16:creationId xmlns:a16="http://schemas.microsoft.com/office/drawing/2014/main" id="{D7626E0B-7815-4F3A-AFC3-994DAE9C1FBC}"/>
              </a:ext>
            </a:extLst>
          </p:cNvPr>
          <p:cNvSpPr txBox="1"/>
          <p:nvPr/>
        </p:nvSpPr>
        <p:spPr>
          <a:xfrm>
            <a:off x="504000" y="3587727"/>
            <a:ext cx="6136817" cy="2108269"/>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Properties: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t>Properties are name-value pairs that are used to add qualities to nodes and relationships.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In this example, we have used the properties name and born on person nodes.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And the relations also have property.</a:t>
            </a:r>
            <a:endParaRPr lang="zh-CN" altLang="en-US" sz="1800" dirty="0" err="1">
              <a:latin typeface="+mn-lt"/>
            </a:endParaRPr>
          </a:p>
        </p:txBody>
      </p:sp>
      <p:sp>
        <p:nvSpPr>
          <p:cNvPr id="30" name="矩形 29">
            <a:extLst>
              <a:ext uri="{FF2B5EF4-FFF2-40B4-BE49-F238E27FC236}">
                <a16:creationId xmlns:a16="http://schemas.microsoft.com/office/drawing/2014/main" id="{02751189-2618-414C-9D1B-1EAC284ECAC0}"/>
              </a:ext>
            </a:extLst>
          </p:cNvPr>
          <p:cNvSpPr/>
          <p:nvPr/>
        </p:nvSpPr>
        <p:spPr bwMode="gray">
          <a:xfrm>
            <a:off x="8968154" y="4325815"/>
            <a:ext cx="1037492" cy="351693"/>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2" name="直接箭头连接符 31">
            <a:extLst>
              <a:ext uri="{FF2B5EF4-FFF2-40B4-BE49-F238E27FC236}">
                <a16:creationId xmlns:a16="http://schemas.microsoft.com/office/drawing/2014/main" id="{A3A6A91F-9C9B-4D3F-84C2-82CE0AF10271}"/>
              </a:ext>
            </a:extLst>
          </p:cNvPr>
          <p:cNvCxnSpPr>
            <a:stCxn id="30" idx="0"/>
            <a:endCxn id="22" idx="2"/>
          </p:cNvCxnSpPr>
          <p:nvPr/>
        </p:nvCxnSpPr>
        <p:spPr>
          <a:xfrm flipH="1" flipV="1">
            <a:off x="6097175" y="3008937"/>
            <a:ext cx="3389725" cy="13168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7B670F1-D9EC-459C-9B8D-D6CF53243FA0}"/>
              </a:ext>
            </a:extLst>
          </p:cNvPr>
          <p:cNvSpPr/>
          <p:nvPr/>
        </p:nvSpPr>
        <p:spPr bwMode="gray">
          <a:xfrm>
            <a:off x="7570177" y="4790302"/>
            <a:ext cx="2233246" cy="555418"/>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5" name="直接箭头连接符 34">
            <a:extLst>
              <a:ext uri="{FF2B5EF4-FFF2-40B4-BE49-F238E27FC236}">
                <a16:creationId xmlns:a16="http://schemas.microsoft.com/office/drawing/2014/main" id="{01467AD3-F84D-4476-890A-DB8C0CE88FBB}"/>
              </a:ext>
            </a:extLst>
          </p:cNvPr>
          <p:cNvCxnSpPr>
            <a:cxnSpLocks/>
            <a:stCxn id="33" idx="1"/>
          </p:cNvCxnSpPr>
          <p:nvPr/>
        </p:nvCxnSpPr>
        <p:spPr>
          <a:xfrm flipH="1">
            <a:off x="6550269" y="5068011"/>
            <a:ext cx="1019908" cy="128243"/>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20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Traversals and paths</a:t>
            </a:r>
            <a:endParaRPr lang="en-US" b="0" dirty="0"/>
          </a:p>
        </p:txBody>
      </p:sp>
      <p:sp>
        <p:nvSpPr>
          <p:cNvPr id="12" name="文本框 11">
            <a:extLst>
              <a:ext uri="{FF2B5EF4-FFF2-40B4-BE49-F238E27FC236}">
                <a16:creationId xmlns:a16="http://schemas.microsoft.com/office/drawing/2014/main" id="{03618675-0663-4F59-B2A1-DE37EE2AA63F}"/>
              </a:ext>
            </a:extLst>
          </p:cNvPr>
          <p:cNvSpPr txBox="1"/>
          <p:nvPr/>
        </p:nvSpPr>
        <p:spPr>
          <a:xfrm>
            <a:off x="504001" y="1340405"/>
            <a:ext cx="5447620"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Traversal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Is how you query a graph in order to find answers to questions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Traversing a graph means visiting nodes by following relationships according to some rules.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Path</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traversal result could be returned as a path with the length one.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shortest possible path has length zero.</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When the relations type is knows, the path has length one.</a:t>
            </a:r>
            <a:endParaRPr lang="zh-CN" altLang="en-US" sz="1800" kern="0" dirty="0" err="1">
              <a:ea typeface="Arial Unicode MS" pitchFamily="34" charset="-128"/>
              <a:cs typeface="Arial Unicode MS" pitchFamily="34" charset="-128"/>
            </a:endParaRPr>
          </a:p>
        </p:txBody>
      </p:sp>
      <p:sp>
        <p:nvSpPr>
          <p:cNvPr id="13" name="Rectangle 4">
            <a:extLst>
              <a:ext uri="{FF2B5EF4-FFF2-40B4-BE49-F238E27FC236}">
                <a16:creationId xmlns:a16="http://schemas.microsoft.com/office/drawing/2014/main" id="{61D09BCA-DE40-4406-A171-BA84BC490EF1}"/>
              </a:ext>
            </a:extLst>
          </p:cNvPr>
          <p:cNvSpPr>
            <a:spLocks noChangeArrowheads="1"/>
          </p:cNvSpPr>
          <p:nvPr/>
        </p:nvSpPr>
        <p:spPr bwMode="auto">
          <a:xfrm>
            <a:off x="5951621" y="1340405"/>
            <a:ext cx="613780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a:ln>
                  <a:noFill/>
                </a:ln>
                <a:solidFill>
                  <a:srgbClr val="333333"/>
                </a:solidFill>
                <a:effectLst/>
                <a:latin typeface="+mn-lt"/>
                <a:ea typeface="Open Sans"/>
              </a:rPr>
              <a:t>An example:</a:t>
            </a: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If we want to find out which movies Tom Hanks acted in according to our tiny example database</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the traversal would start from the </a:t>
            </a:r>
            <a:r>
              <a:rPr kumimoji="0" lang="zh-CN" altLang="zh-CN" sz="1800" b="0" i="0" u="none" strike="noStrike" cap="none" normalizeH="0" baseline="0" dirty="0">
                <a:ln>
                  <a:noFill/>
                </a:ln>
                <a:solidFill>
                  <a:srgbClr val="C7254E"/>
                </a:solidFill>
                <a:effectLst/>
                <a:latin typeface="+mn-lt"/>
                <a:ea typeface="Menlo"/>
              </a:rPr>
              <a:t>Tom Hanks</a:t>
            </a:r>
            <a:r>
              <a:rPr kumimoji="0" lang="zh-CN" altLang="zh-CN" sz="1800" b="0" i="0" u="none" strike="noStrike" cap="none" normalizeH="0" baseline="0" dirty="0">
                <a:ln>
                  <a:noFill/>
                </a:ln>
                <a:solidFill>
                  <a:srgbClr val="333333"/>
                </a:solidFill>
                <a:effectLst/>
                <a:latin typeface="+mn-lt"/>
                <a:ea typeface="Open Sans"/>
              </a:rPr>
              <a:t> node, follow any </a:t>
            </a:r>
            <a:r>
              <a:rPr kumimoji="0" lang="zh-CN" altLang="zh-CN" sz="1800" b="0" i="0" u="none" strike="noStrike" cap="none" normalizeH="0" baseline="0" dirty="0">
                <a:ln>
                  <a:noFill/>
                </a:ln>
                <a:solidFill>
                  <a:srgbClr val="C7254E"/>
                </a:solidFill>
                <a:effectLst/>
                <a:latin typeface="+mn-lt"/>
                <a:ea typeface="Menlo"/>
              </a:rPr>
              <a:t>:ACTED_IN</a:t>
            </a:r>
            <a:r>
              <a:rPr kumimoji="0" lang="zh-CN" altLang="zh-CN" sz="1800" b="0" i="0" u="none" strike="noStrike" cap="none" normalizeH="0" baseline="0" dirty="0">
                <a:ln>
                  <a:noFill/>
                </a:ln>
                <a:solidFill>
                  <a:srgbClr val="333333"/>
                </a:solidFill>
                <a:effectLst/>
                <a:latin typeface="+mn-lt"/>
                <a:ea typeface="Open Sans"/>
              </a:rPr>
              <a:t> relationships connected to the node, </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and end up with </a:t>
            </a:r>
            <a:r>
              <a:rPr kumimoji="0" lang="zh-CN" altLang="zh-CN" sz="1800" b="0" i="0" u="none" strike="noStrike" cap="none" normalizeH="0" baseline="0" dirty="0">
                <a:ln>
                  <a:noFill/>
                </a:ln>
                <a:solidFill>
                  <a:srgbClr val="C7254E"/>
                </a:solidFill>
                <a:effectLst/>
                <a:latin typeface="+mn-lt"/>
                <a:ea typeface="Menlo"/>
              </a:rPr>
              <a:t>Forrest Gump</a:t>
            </a:r>
            <a:r>
              <a:rPr kumimoji="0" lang="zh-CN" altLang="zh-CN" sz="1800" b="0" i="0" u="none" strike="noStrike" cap="none" normalizeH="0" baseline="0" dirty="0">
                <a:ln>
                  <a:noFill/>
                </a:ln>
                <a:solidFill>
                  <a:srgbClr val="333333"/>
                </a:solidFill>
                <a:effectLst/>
                <a:latin typeface="+mn-lt"/>
                <a:ea typeface="Open Sans"/>
              </a:rPr>
              <a:t> as the result (see the dashed lines):</a:t>
            </a:r>
            <a:r>
              <a:rPr kumimoji="0" lang="zh-CN" altLang="zh-CN" sz="1800" b="0" i="0" u="none" strike="noStrike" cap="none" normalizeH="0" baseline="0" dirty="0">
                <a:ln>
                  <a:noFill/>
                </a:ln>
                <a:solidFill>
                  <a:schemeClr val="tx1"/>
                </a:solidFill>
                <a:effectLst/>
                <a:latin typeface="+mn-lt"/>
              </a:rPr>
              <a:t> </a:t>
            </a:r>
          </a:p>
        </p:txBody>
      </p:sp>
      <p:pic>
        <p:nvPicPr>
          <p:cNvPr id="14" name="图片 13">
            <a:extLst>
              <a:ext uri="{FF2B5EF4-FFF2-40B4-BE49-F238E27FC236}">
                <a16:creationId xmlns:a16="http://schemas.microsoft.com/office/drawing/2014/main" id="{9484FB23-45F2-4405-B946-4694529A0F6E}"/>
              </a:ext>
            </a:extLst>
          </p:cNvPr>
          <p:cNvPicPr>
            <a:picLocks noChangeAspect="1"/>
          </p:cNvPicPr>
          <p:nvPr/>
        </p:nvPicPr>
        <p:blipFill>
          <a:blip r:embed="rId2"/>
          <a:stretch>
            <a:fillRect/>
          </a:stretch>
        </p:blipFill>
        <p:spPr>
          <a:xfrm>
            <a:off x="2953180" y="5836144"/>
            <a:ext cx="6447079" cy="594412"/>
          </a:xfrm>
          <a:prstGeom prst="rect">
            <a:avLst/>
          </a:prstGeom>
        </p:spPr>
      </p:pic>
      <p:pic>
        <p:nvPicPr>
          <p:cNvPr id="15" name="图片 14">
            <a:extLst>
              <a:ext uri="{FF2B5EF4-FFF2-40B4-BE49-F238E27FC236}">
                <a16:creationId xmlns:a16="http://schemas.microsoft.com/office/drawing/2014/main" id="{2A890CCE-D1E4-479C-BF22-A6924E0265FD}"/>
              </a:ext>
            </a:extLst>
          </p:cNvPr>
          <p:cNvPicPr>
            <a:picLocks noChangeAspect="1"/>
          </p:cNvPicPr>
          <p:nvPr/>
        </p:nvPicPr>
        <p:blipFill>
          <a:blip r:embed="rId3"/>
          <a:stretch>
            <a:fillRect/>
          </a:stretch>
        </p:blipFill>
        <p:spPr>
          <a:xfrm>
            <a:off x="6401817" y="3847152"/>
            <a:ext cx="4983912" cy="1988992"/>
          </a:xfrm>
          <a:prstGeom prst="rect">
            <a:avLst/>
          </a:prstGeom>
        </p:spPr>
      </p:pic>
    </p:spTree>
    <p:extLst>
      <p:ext uri="{BB962C8B-B14F-4D97-AF65-F5344CB8AC3E}">
        <p14:creationId xmlns:p14="http://schemas.microsoft.com/office/powerpoint/2010/main" val="42014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The Graph Query Language:</a:t>
            </a:r>
            <a:r>
              <a:rPr lang="en-US" altLang="zh-CN" dirty="0">
                <a:solidFill>
                  <a:schemeClr val="accent1"/>
                </a:solidFill>
              </a:rPr>
              <a:t> Cypher</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356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39311"/>
            <a:ext cx="5479706" cy="1303236"/>
          </a:xfrm>
        </p:spPr>
        <p:txBody>
          <a:bodyPr/>
          <a:lstStyle/>
          <a:p>
            <a:pPr lvl="0"/>
            <a:r>
              <a:rPr lang="en-US" dirty="0"/>
              <a:t>Node syntax</a:t>
            </a:r>
          </a:p>
          <a:p>
            <a:pPr lvl="1"/>
            <a:r>
              <a:rPr lang="en-US" altLang="zh-CN" dirty="0"/>
              <a:t>Cypher uses a pair of parentheses to represent a node: (). This is reminiscent of a circle or a rectangle with rounded end caps. </a:t>
            </a:r>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Cypher Query Language</a:t>
            </a:r>
            <a:br>
              <a:rPr lang="en-US" dirty="0"/>
            </a:br>
            <a:r>
              <a:rPr lang="en-US" sz="1800" b="0" dirty="0"/>
              <a:t>Syntax</a:t>
            </a:r>
            <a:endParaRPr lang="en-US" b="0" dirty="0"/>
          </a:p>
        </p:txBody>
      </p:sp>
      <p:sp>
        <p:nvSpPr>
          <p:cNvPr id="5" name="Text Placeholder">
            <a:extLst>
              <a:ext uri="{FF2B5EF4-FFF2-40B4-BE49-F238E27FC236}">
                <a16:creationId xmlns:a16="http://schemas.microsoft.com/office/drawing/2014/main" id="{BF80C481-A649-4BA4-B535-7AAC4A2D92AF}"/>
              </a:ext>
            </a:extLst>
          </p:cNvPr>
          <p:cNvSpPr txBox="1">
            <a:spLocks/>
          </p:cNvSpPr>
          <p:nvPr/>
        </p:nvSpPr>
        <p:spPr bwMode="gray">
          <a:xfrm>
            <a:off x="501650" y="2803468"/>
            <a:ext cx="5479706" cy="2232954"/>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Relationship syntax</a:t>
            </a:r>
          </a:p>
          <a:p>
            <a:pPr lvl="1"/>
            <a:r>
              <a:rPr lang="en-US" altLang="zh-CN" dirty="0"/>
              <a:t>Cypher uses a pair of dashes (--) to represent an undirected relationship. </a:t>
            </a:r>
          </a:p>
          <a:p>
            <a:pPr lvl="1"/>
            <a:r>
              <a:rPr lang="en-US" altLang="zh-CN" dirty="0"/>
              <a:t>Directed relationships have an arrowhead at one end (&lt;--, --&gt;). </a:t>
            </a:r>
          </a:p>
          <a:p>
            <a:pPr lvl="1"/>
            <a:r>
              <a:rPr lang="en-US" altLang="zh-CN" dirty="0"/>
              <a:t>Bracketed expressions ([…]) can be used to add details. </a:t>
            </a:r>
            <a:endParaRPr lang="en-US" dirty="0"/>
          </a:p>
        </p:txBody>
      </p:sp>
      <p:pic>
        <p:nvPicPr>
          <p:cNvPr id="2" name="图片 1">
            <a:extLst>
              <a:ext uri="{FF2B5EF4-FFF2-40B4-BE49-F238E27FC236}">
                <a16:creationId xmlns:a16="http://schemas.microsoft.com/office/drawing/2014/main" id="{4836132A-560D-4FE0-93F4-106A6238E2AC}"/>
              </a:ext>
            </a:extLst>
          </p:cNvPr>
          <p:cNvPicPr>
            <a:picLocks noChangeAspect="1"/>
          </p:cNvPicPr>
          <p:nvPr/>
        </p:nvPicPr>
        <p:blipFill>
          <a:blip r:embed="rId2"/>
          <a:stretch>
            <a:fillRect/>
          </a:stretch>
        </p:blipFill>
        <p:spPr>
          <a:xfrm>
            <a:off x="6213820" y="1359426"/>
            <a:ext cx="5642460" cy="1444042"/>
          </a:xfrm>
          <a:prstGeom prst="rect">
            <a:avLst/>
          </a:prstGeom>
        </p:spPr>
      </p:pic>
      <p:pic>
        <p:nvPicPr>
          <p:cNvPr id="3" name="图片 2">
            <a:extLst>
              <a:ext uri="{FF2B5EF4-FFF2-40B4-BE49-F238E27FC236}">
                <a16:creationId xmlns:a16="http://schemas.microsoft.com/office/drawing/2014/main" id="{7D200DDA-A86C-4A7B-B6BD-12BF47D7BBF5}"/>
              </a:ext>
            </a:extLst>
          </p:cNvPr>
          <p:cNvPicPr>
            <a:picLocks noChangeAspect="1"/>
          </p:cNvPicPr>
          <p:nvPr/>
        </p:nvPicPr>
        <p:blipFill>
          <a:blip r:embed="rId3"/>
          <a:stretch>
            <a:fillRect/>
          </a:stretch>
        </p:blipFill>
        <p:spPr>
          <a:xfrm>
            <a:off x="6213820" y="3561973"/>
            <a:ext cx="3306698" cy="962514"/>
          </a:xfrm>
          <a:prstGeom prst="rect">
            <a:avLst/>
          </a:prstGeom>
        </p:spPr>
      </p:pic>
      <p:sp>
        <p:nvSpPr>
          <p:cNvPr id="8" name="Text Placeholder">
            <a:extLst>
              <a:ext uri="{FF2B5EF4-FFF2-40B4-BE49-F238E27FC236}">
                <a16:creationId xmlns:a16="http://schemas.microsoft.com/office/drawing/2014/main" id="{8960E07A-A521-4871-98D7-E664A3379B29}"/>
              </a:ext>
            </a:extLst>
          </p:cNvPr>
          <p:cNvSpPr txBox="1">
            <a:spLocks/>
          </p:cNvSpPr>
          <p:nvPr/>
        </p:nvSpPr>
        <p:spPr bwMode="gray">
          <a:xfrm>
            <a:off x="501650" y="5297343"/>
            <a:ext cx="5479706" cy="85166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Pattern syntax</a:t>
            </a:r>
          </a:p>
          <a:p>
            <a:pPr lvl="1"/>
            <a:r>
              <a:rPr lang="en-US" altLang="zh-CN" dirty="0"/>
              <a:t>Combining the syntax for nodes and relationships</a:t>
            </a:r>
            <a:endParaRPr lang="en-US" dirty="0"/>
          </a:p>
        </p:txBody>
      </p:sp>
      <p:pic>
        <p:nvPicPr>
          <p:cNvPr id="7" name="图片 6">
            <a:extLst>
              <a:ext uri="{FF2B5EF4-FFF2-40B4-BE49-F238E27FC236}">
                <a16:creationId xmlns:a16="http://schemas.microsoft.com/office/drawing/2014/main" id="{C4FD39AC-5B06-4BDD-A82A-C72EB3460CE7}"/>
              </a:ext>
            </a:extLst>
          </p:cNvPr>
          <p:cNvPicPr>
            <a:picLocks noChangeAspect="1"/>
          </p:cNvPicPr>
          <p:nvPr/>
        </p:nvPicPr>
        <p:blipFill>
          <a:blip r:embed="rId4"/>
          <a:stretch>
            <a:fillRect/>
          </a:stretch>
        </p:blipFill>
        <p:spPr>
          <a:xfrm>
            <a:off x="6213820" y="5403108"/>
            <a:ext cx="4107536" cy="640135"/>
          </a:xfrm>
          <a:prstGeom prst="rect">
            <a:avLst/>
          </a:prstGeom>
        </p:spPr>
      </p:pic>
    </p:spTree>
    <p:extLst>
      <p:ext uri="{BB962C8B-B14F-4D97-AF65-F5344CB8AC3E}">
        <p14:creationId xmlns:p14="http://schemas.microsoft.com/office/powerpoint/2010/main" val="381319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790398" y="2545976"/>
            <a:ext cx="3073390" cy="2021558"/>
          </a:xfrm>
        </p:spPr>
        <p:txBody>
          <a:bodyPr/>
          <a:lstStyle/>
          <a:p>
            <a:pPr marL="342900" lvl="0" indent="-342900">
              <a:buFont typeface="Wingdings" panose="05000000000000000000" pitchFamily="2" charset="2"/>
              <a:buChar char="n"/>
            </a:pPr>
            <a:r>
              <a:rPr lang="en-US" dirty="0"/>
              <a:t>Creating data</a:t>
            </a:r>
          </a:p>
          <a:p>
            <a:pPr marL="342900" lvl="0" indent="-342900">
              <a:buFont typeface="Wingdings" panose="05000000000000000000" pitchFamily="2" charset="2"/>
              <a:buChar char="n"/>
            </a:pPr>
            <a:r>
              <a:rPr lang="en-US" dirty="0"/>
              <a:t>Matching patterns</a:t>
            </a:r>
          </a:p>
          <a:p>
            <a:pPr marL="342900" lvl="0" indent="-342900">
              <a:buFont typeface="Wingdings" panose="05000000000000000000" pitchFamily="2" charset="2"/>
              <a:buChar char="n"/>
            </a:pPr>
            <a:r>
              <a:rPr lang="en-US" dirty="0"/>
              <a:t>Attaching structures</a:t>
            </a:r>
          </a:p>
        </p:txBody>
      </p:sp>
      <p:sp>
        <p:nvSpPr>
          <p:cNvPr id="4" name="Title"/>
          <p:cNvSpPr>
            <a:spLocks noGrp="1"/>
          </p:cNvSpPr>
          <p:nvPr>
            <p:ph type="title"/>
          </p:nvPr>
        </p:nvSpPr>
        <p:spPr bwMode="gray">
          <a:xfrm>
            <a:off x="504001" y="504000"/>
            <a:ext cx="11186476" cy="369332"/>
          </a:xfrm>
        </p:spPr>
        <p:txBody>
          <a:bodyPr/>
          <a:lstStyle/>
          <a:p>
            <a:r>
              <a:rPr lang="en-US" altLang="zh-CN" dirty="0"/>
              <a:t>Patterns in practice</a:t>
            </a:r>
            <a:endParaRPr lang="en-US" b="0" dirty="0"/>
          </a:p>
        </p:txBody>
      </p:sp>
      <p:pic>
        <p:nvPicPr>
          <p:cNvPr id="2" name="图片 1">
            <a:extLst>
              <a:ext uri="{FF2B5EF4-FFF2-40B4-BE49-F238E27FC236}">
                <a16:creationId xmlns:a16="http://schemas.microsoft.com/office/drawing/2014/main" id="{C13169AF-38A3-42AD-A1D4-AA37A0305321}"/>
              </a:ext>
            </a:extLst>
          </p:cNvPr>
          <p:cNvPicPr>
            <a:picLocks noChangeAspect="1"/>
          </p:cNvPicPr>
          <p:nvPr/>
        </p:nvPicPr>
        <p:blipFill>
          <a:blip r:embed="rId2"/>
          <a:stretch>
            <a:fillRect/>
          </a:stretch>
        </p:blipFill>
        <p:spPr>
          <a:xfrm>
            <a:off x="5979459" y="1122257"/>
            <a:ext cx="5946575" cy="483749"/>
          </a:xfrm>
          <a:prstGeom prst="rect">
            <a:avLst/>
          </a:prstGeom>
        </p:spPr>
      </p:pic>
      <p:pic>
        <p:nvPicPr>
          <p:cNvPr id="5" name="图片 4">
            <a:extLst>
              <a:ext uri="{FF2B5EF4-FFF2-40B4-BE49-F238E27FC236}">
                <a16:creationId xmlns:a16="http://schemas.microsoft.com/office/drawing/2014/main" id="{90F26A60-1E33-43CA-9E80-D30F1CF0B9BC}"/>
              </a:ext>
            </a:extLst>
          </p:cNvPr>
          <p:cNvPicPr>
            <a:picLocks noChangeAspect="1"/>
          </p:cNvPicPr>
          <p:nvPr/>
        </p:nvPicPr>
        <p:blipFill>
          <a:blip r:embed="rId3"/>
          <a:stretch>
            <a:fillRect/>
          </a:stretch>
        </p:blipFill>
        <p:spPr>
          <a:xfrm>
            <a:off x="6097588" y="2131539"/>
            <a:ext cx="6014079" cy="2209440"/>
          </a:xfrm>
          <a:prstGeom prst="rect">
            <a:avLst/>
          </a:prstGeom>
        </p:spPr>
      </p:pic>
      <p:pic>
        <p:nvPicPr>
          <p:cNvPr id="6" name="图片 5">
            <a:extLst>
              <a:ext uri="{FF2B5EF4-FFF2-40B4-BE49-F238E27FC236}">
                <a16:creationId xmlns:a16="http://schemas.microsoft.com/office/drawing/2014/main" id="{D01F17FB-9512-446E-9B3F-C503DCC5873E}"/>
              </a:ext>
            </a:extLst>
          </p:cNvPr>
          <p:cNvPicPr>
            <a:picLocks noChangeAspect="1"/>
          </p:cNvPicPr>
          <p:nvPr/>
        </p:nvPicPr>
        <p:blipFill>
          <a:blip r:embed="rId4"/>
          <a:stretch>
            <a:fillRect/>
          </a:stretch>
        </p:blipFill>
        <p:spPr>
          <a:xfrm>
            <a:off x="6097588" y="5015743"/>
            <a:ext cx="6113179" cy="1064593"/>
          </a:xfrm>
          <a:prstGeom prst="rect">
            <a:avLst/>
          </a:prstGeom>
        </p:spPr>
      </p:pic>
      <p:cxnSp>
        <p:nvCxnSpPr>
          <p:cNvPr id="9" name="直接箭头连接符 8">
            <a:extLst>
              <a:ext uri="{FF2B5EF4-FFF2-40B4-BE49-F238E27FC236}">
                <a16:creationId xmlns:a16="http://schemas.microsoft.com/office/drawing/2014/main" id="{2BEA1A60-955A-4F7A-8E17-0CB6EF6937AE}"/>
              </a:ext>
            </a:extLst>
          </p:cNvPr>
          <p:cNvCxnSpPr>
            <a:cxnSpLocks/>
          </p:cNvCxnSpPr>
          <p:nvPr/>
        </p:nvCxnSpPr>
        <p:spPr>
          <a:xfrm flipV="1">
            <a:off x="3118129" y="1364131"/>
            <a:ext cx="2798577" cy="133713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E7AD16F-5802-479B-9EBE-A14D6EF980AA}"/>
              </a:ext>
            </a:extLst>
          </p:cNvPr>
          <p:cNvCxnSpPr>
            <a:cxnSpLocks/>
          </p:cNvCxnSpPr>
          <p:nvPr/>
        </p:nvCxnSpPr>
        <p:spPr>
          <a:xfrm>
            <a:off x="3639671" y="3236259"/>
            <a:ext cx="227703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61E4D46-726D-495D-A971-C3BA14615BD1}"/>
              </a:ext>
            </a:extLst>
          </p:cNvPr>
          <p:cNvCxnSpPr>
            <a:cxnSpLocks/>
          </p:cNvCxnSpPr>
          <p:nvPr/>
        </p:nvCxnSpPr>
        <p:spPr>
          <a:xfrm>
            <a:off x="3639671" y="3944471"/>
            <a:ext cx="2339788" cy="160356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35591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658</TotalTime>
  <Words>1077</Words>
  <Application>Microsoft Office PowerPoint</Application>
  <PresentationFormat>自定义</PresentationFormat>
  <Paragraphs>162</Paragraphs>
  <Slides>36</Slides>
  <Notes>4</Notes>
  <HiddenSlides>3</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36</vt:i4>
      </vt:variant>
    </vt:vector>
  </HeadingPairs>
  <TitlesOfParts>
    <vt:vector size="43" baseType="lpstr">
      <vt:lpstr>Arial</vt:lpstr>
      <vt:lpstr>Courier New</vt:lpstr>
      <vt:lpstr>Symbol</vt:lpstr>
      <vt:lpstr>Wingdings</vt:lpstr>
      <vt:lpstr>Wingdings</vt:lpstr>
      <vt:lpstr>SAP 2020 16x9 white</vt:lpstr>
      <vt:lpstr>SAP 2020 16x9 blue</vt:lpstr>
      <vt:lpstr>The Survey On Neo4j A Traditional Graph Database</vt:lpstr>
      <vt:lpstr>Agenda</vt:lpstr>
      <vt:lpstr>Graph database concepts</vt:lpstr>
      <vt:lpstr>Graph database concepts</vt:lpstr>
      <vt:lpstr>Graph database concepts Labels and Properties in Nodes</vt:lpstr>
      <vt:lpstr>Graph database concepts Traversals and paths</vt:lpstr>
      <vt:lpstr>The Graph Query Language: Cypher</vt:lpstr>
      <vt:lpstr>Cypher Query Language Syntax</vt:lpstr>
      <vt:lpstr>Patterns in practice</vt:lpstr>
      <vt:lpstr>Divider page</vt:lpstr>
      <vt:lpstr>OpenTSDB</vt:lpstr>
      <vt:lpstr>OpenTSDB Techniques</vt:lpstr>
      <vt:lpstr>Insert page title (sentence case) Subheadline</vt:lpstr>
      <vt:lpstr>Insert page title (sentence case) Subheadline</vt:lpstr>
      <vt:lpstr>Divider page</vt:lpstr>
      <vt:lpstr>Reference</vt:lpstr>
      <vt:lpstr>Thank you.</vt:lpstr>
      <vt:lpstr>PowerPoint 演示文稿</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35</cp:revision>
  <dcterms:created xsi:type="dcterms:W3CDTF">2020-09-02T05:18:20Z</dcterms:created>
  <dcterms:modified xsi:type="dcterms:W3CDTF">2020-09-04T09:56:57Z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