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 id="2147483782" r:id="rId5"/>
  </p:sldMasterIdLst>
  <p:notesMasterIdLst>
    <p:notesMasterId r:id="rId23"/>
  </p:notesMasterIdLst>
  <p:handoutMasterIdLst>
    <p:handoutMasterId r:id="rId24"/>
  </p:handoutMasterIdLst>
  <p:sldIdLst>
    <p:sldId id="439" r:id="rId6"/>
    <p:sldId id="344" r:id="rId7"/>
    <p:sldId id="475" r:id="rId8"/>
    <p:sldId id="471" r:id="rId9"/>
    <p:sldId id="487" r:id="rId10"/>
    <p:sldId id="472" r:id="rId11"/>
    <p:sldId id="478" r:id="rId12"/>
    <p:sldId id="477" r:id="rId13"/>
    <p:sldId id="479" r:id="rId14"/>
    <p:sldId id="484" r:id="rId15"/>
    <p:sldId id="485" r:id="rId16"/>
    <p:sldId id="430" r:id="rId17"/>
    <p:sldId id="482" r:id="rId18"/>
    <p:sldId id="488" r:id="rId19"/>
    <p:sldId id="483" r:id="rId20"/>
    <p:sldId id="413" r:id="rId21"/>
    <p:sldId id="265" r:id="rId22"/>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195A"/>
    <a:srgbClr val="FF0000"/>
    <a:srgbClr val="0F46A7"/>
    <a:srgbClr val="970A82"/>
    <a:srgbClr val="FF3399"/>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5682" autoAdjust="0"/>
  </p:normalViewPr>
  <p:slideViewPr>
    <p:cSldViewPr snapToGrid="0" showGuides="1">
      <p:cViewPr varScale="1">
        <p:scale>
          <a:sx n="85" d="100"/>
          <a:sy n="85" d="100"/>
        </p:scale>
        <p:origin x="590" y="67"/>
      </p:cViewPr>
      <p:guideLst>
        <p:guide pos="3841"/>
        <p:guide orient="horz" pos="2160"/>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1854404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979621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17</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corporate/de/legal/copyright.html" TargetMode="External"/><Relationship Id="rId9" Type="http://schemas.openxmlformats.org/officeDocument/2006/relationships/hyperlink" Target="https://twitter.com/sap"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a:t>INTERNAL</a:t>
            </a:r>
            <a:endParaRPr lang="en-US" sz="900" dirty="0"/>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5174" cy="3430006"/>
          </a:xfrm>
          <a:noFill/>
        </p:spPr>
        <p:txBody>
          <a:bodyPr tIns="504000"/>
          <a:lstStyle>
            <a:lvl1pPr algn="ctr">
              <a:defRPr sz="1600">
                <a:solidFill>
                  <a:schemeClr val="tx1"/>
                </a:solidFill>
              </a:defRPr>
            </a:lvl1pPr>
          </a:lstStyle>
          <a:p>
            <a:r>
              <a:rPr lang="en-US" dirty="0"/>
              <a:t>Click to insert title image or illustration</a:t>
            </a:r>
          </a:p>
        </p:txBody>
      </p:sp>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a:t>INTERNAL</a:t>
            </a:r>
            <a:endParaRPr lang="en-US" sz="900" dirty="0"/>
          </a:p>
        </p:txBody>
      </p:sp>
      <p:sp>
        <p:nvSpPr>
          <p:cNvPr id="6" name="Speaker"/>
          <p:cNvSpPr>
            <a:spLocks noGrp="1"/>
          </p:cNvSpPr>
          <p:nvPr userDrawn="1">
            <p:ph type="subTitle" idx="1" hasCustomPrompt="1"/>
          </p:nvPr>
        </p:nvSpPr>
        <p:spPr bwMode="black">
          <a:xfrm>
            <a:off x="287999" y="4268503"/>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4" name="Title 3"/>
          <p:cNvSpPr>
            <a:spLocks noGrp="1"/>
          </p:cNvSpPr>
          <p:nvPr>
            <p:ph type="title" hasCustomPrompt="1"/>
          </p:nvPr>
        </p:nvSpPr>
        <p:spPr>
          <a:xfrm>
            <a:off x="288000" y="2706317"/>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0" name="SAP Logo" descr="SAP Logo" title="SAP Logo">
            <a:extLst>
              <a:ext uri="{FF2B5EF4-FFF2-40B4-BE49-F238E27FC236}">
                <a16:creationId xmlns:a16="http://schemas.microsoft.com/office/drawing/2014/main" id="{251CD224-43D4-4D54-87EA-DD5933D21141}"/>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78109031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2020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44"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8"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0"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1"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2"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451925193"/>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sp>
        <p:nvSpPr>
          <p:cNvPr id="11" name="Copyright information">
            <a:hlinkClick r:id="rId2"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userDrawn="1"/>
        </p:nvPicPr>
        <p:blipFill>
          <a:blip r:embed="rId3"/>
          <a:stretch>
            <a:fillRect/>
          </a:stretch>
        </p:blipFill>
        <p:spPr>
          <a:xfrm>
            <a:off x="9725565" y="5994000"/>
            <a:ext cx="1963635" cy="360000"/>
          </a:xfrm>
          <a:prstGeom prst="rect">
            <a:avLst/>
          </a:prstGeom>
        </p:spPr>
      </p:pic>
      <p:sp>
        <p:nvSpPr>
          <p:cNvPr id="32"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2020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4"/>
              </a:rPr>
              <a:t>www.sap.com/corporate/de/legal/copyright.html</a:t>
            </a:r>
            <a:r>
              <a:rPr lang="de-DE" sz="800" kern="1200" noProof="0" dirty="0">
                <a:solidFill>
                  <a:schemeClr val="tx1"/>
                </a:solidFill>
                <a:effectLst/>
                <a:latin typeface="Arial"/>
                <a:ea typeface="+mn-ea"/>
                <a:cs typeface="+mn-cs"/>
              </a:rPr>
              <a:t>.</a:t>
            </a:r>
          </a:p>
        </p:txBody>
      </p:sp>
      <p:pic>
        <p:nvPicPr>
          <p:cNvPr id="26"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7"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8"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9"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20"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113713247"/>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6523654"/>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366177160"/>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7" name="Pictogram Placeholder"/>
          <p:cNvSpPr>
            <a:spLocks noGrp="1"/>
          </p:cNvSpPr>
          <p:nvPr>
            <p:ph type="pic" sz="quarter" idx="16"/>
          </p:nvPr>
        </p:nvSpPr>
        <p:spPr>
          <a:xfrm>
            <a:off x="6954855" y="963000"/>
            <a:ext cx="4932000" cy="4932000"/>
          </a:xfrm>
        </p:spPr>
        <p:txBody>
          <a:bodyPr/>
          <a:lstStyle/>
          <a:p>
            <a:r>
              <a:rPr lang="zh-CN" altLang="en-US"/>
              <a:t>单击图标添加图片</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a:t>INTERNAL</a:t>
            </a:r>
            <a:endParaRPr lang="en-US" sz="900" dirty="0"/>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8" name="Title 4"/>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9" name="SAP Logo" descr="SAP Logo" title="SAP Logo">
            <a:extLst>
              <a:ext uri="{FF2B5EF4-FFF2-40B4-BE49-F238E27FC236}">
                <a16:creationId xmlns:a16="http://schemas.microsoft.com/office/drawing/2014/main" id="{6E13D478-79B9-4DF0-A964-50C2206E25E8}"/>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标题和文本">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2020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4" r:id="rId8"/>
    <p:sldLayoutId id="2147483745" r:id="rId9"/>
    <p:sldLayoutId id="2147483760" r:id="rId10"/>
    <p:sldLayoutId id="2147483768" r:id="rId11"/>
    <p:sldLayoutId id="2147483769" r:id="rId12"/>
    <p:sldLayoutId id="2147483770" r:id="rId13"/>
    <p:sldLayoutId id="2147483744" r:id="rId14"/>
    <p:sldLayoutId id="2147483757" r:id="rId15"/>
    <p:sldLayoutId id="2147483748" r:id="rId16"/>
    <p:sldLayoutId id="2147483771" r:id="rId17"/>
    <p:sldLayoutId id="2147483763" r:id="rId18"/>
    <p:sldLayoutId id="2147483751" r:id="rId19"/>
    <p:sldLayoutId id="2147483756" r:id="rId20"/>
    <p:sldLayoutId id="2147483740" r:id="rId21"/>
    <p:sldLayoutId id="2147483754" r:id="rId22"/>
    <p:sldLayoutId id="2147483755" r:id="rId2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195A"/>
        </a:solidFill>
        <a:effectLst/>
      </p:bgPr>
    </p:bg>
    <p:spTree>
      <p:nvGrpSpPr>
        <p:cNvPr id="1" name=""/>
        <p:cNvGrpSpPr/>
        <p:nvPr/>
      </p:nvGrpSpPr>
      <p:grpSpPr>
        <a:xfrm>
          <a:off x="0" y="0"/>
          <a:ext cx="0" cy="0"/>
          <a:chOff x="0" y="0"/>
          <a:chExt cx="0" cy="0"/>
        </a:xfrm>
      </p:grpSpPr>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
        <p:nvSpPr>
          <p:cNvPr id="13" name="Slide number">
            <a:extLst>
              <a:ext uri="{FF2B5EF4-FFF2-40B4-BE49-F238E27FC236}">
                <a16:creationId xmlns:a16="http://schemas.microsoft.com/office/drawing/2014/main" id="{6F6D7778-F272-4F12-ADD2-8AE6FF10DDDC}"/>
              </a:ext>
            </a:extLst>
          </p:cNvP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4" name="Classification">
            <a:extLst>
              <a:ext uri="{FF2B5EF4-FFF2-40B4-BE49-F238E27FC236}">
                <a16:creationId xmlns:a16="http://schemas.microsoft.com/office/drawing/2014/main" id="{4950D02E-DEA7-4F24-8212-FEEF73ED9421}"/>
              </a:ext>
            </a:extLst>
          </p:cNvPr>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5" name="Copyright">
            <a:extLst>
              <a:ext uri="{FF2B5EF4-FFF2-40B4-BE49-F238E27FC236}">
                <a16:creationId xmlns:a16="http://schemas.microsoft.com/office/drawing/2014/main" id="{A507F817-5D47-4500-8930-FF4D058FA111}"/>
              </a:ext>
            </a:extLst>
          </p:cNvPr>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2020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2031361106"/>
      </p:ext>
    </p:extLst>
  </p:cSld>
  <p:clrMap bg1="dk1" tx1="lt1" bg2="dk2" tx2="lt2" accent1="accent1" accent2="accent2" accent3="accent3" accent4="accent4" accent5="accent5" accent6="accent6" hlink="hlink" folHlink="folHlink"/>
  <p:sldLayoutIdLst>
    <p:sldLayoutId id="2147483789" r:id="rId1"/>
    <p:sldLayoutId id="2147483791" r:id="rId2"/>
    <p:sldLayoutId id="2147483798" r:id="rId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peaker"/>
          <p:cNvSpPr>
            <a:spLocks noGrp="1"/>
          </p:cNvSpPr>
          <p:nvPr>
            <p:ph type="subTitle" idx="1"/>
          </p:nvPr>
        </p:nvSpPr>
        <p:spPr bwMode="gray"/>
        <p:txBody>
          <a:bodyPr/>
          <a:lstStyle/>
          <a:p>
            <a:r>
              <a:rPr lang="en-US" dirty="0"/>
              <a:t>Keith Wang, SAP</a:t>
            </a:r>
          </a:p>
          <a:p>
            <a:pPr lvl="0"/>
            <a:r>
              <a:rPr lang="en-US" dirty="0"/>
              <a:t>Sep 00, 2020</a:t>
            </a:r>
          </a:p>
        </p:txBody>
      </p:sp>
      <p:sp>
        <p:nvSpPr>
          <p:cNvPr id="8" name="Presentation Title"/>
          <p:cNvSpPr>
            <a:spLocks noGrp="1"/>
          </p:cNvSpPr>
          <p:nvPr>
            <p:ph type="title"/>
          </p:nvPr>
        </p:nvSpPr>
        <p:spPr bwMode="gray">
          <a:xfrm>
            <a:off x="288000" y="4024430"/>
            <a:ext cx="10899174" cy="997196"/>
          </a:xfrm>
        </p:spPr>
        <p:txBody>
          <a:bodyPr/>
          <a:lstStyle/>
          <a:p>
            <a:r>
              <a:rPr lang="en-US" altLang="zh-CN" dirty="0"/>
              <a:t>The Survey On </a:t>
            </a:r>
            <a:r>
              <a:rPr lang="en-US" altLang="zh-CN" dirty="0" err="1"/>
              <a:t>OpenTSDB</a:t>
            </a:r>
            <a:br>
              <a:rPr lang="en-US" dirty="0"/>
            </a:br>
            <a:r>
              <a:rPr lang="en-US" altLang="zh-CN" dirty="0">
                <a:solidFill>
                  <a:schemeClr val="accent1"/>
                </a:solidFill>
              </a:rPr>
              <a:t>A Distributed, Scalable Monitoring System</a:t>
            </a:r>
            <a:endParaRPr lang="de-DE" dirty="0">
              <a:solidFill>
                <a:schemeClr val="accent1"/>
              </a:solidFill>
            </a:endParaRPr>
          </a:p>
        </p:txBody>
      </p:sp>
      <p:pic>
        <p:nvPicPr>
          <p:cNvPr id="17" name="Illustration" descr="Example of an illustration" title="Illustration for title slide">
            <a:extLst>
              <a:ext uri="{FF2B5EF4-FFF2-40B4-BE49-F238E27FC236}">
                <a16:creationId xmlns:a16="http://schemas.microsoft.com/office/drawing/2014/main" id="{FD14F36E-07D2-4603-8052-37711C0D346D}"/>
              </a:ext>
            </a:extLst>
          </p:cNvPr>
          <p:cNvPicPr>
            <a:picLocks noGrp="1" noChangeAspect="1"/>
          </p:cNvPicPr>
          <p:nvPr>
            <p:ph type="pic" sz="quarter" idx="12"/>
          </p:nvPr>
        </p:nvPicPr>
        <p:blipFill>
          <a:blip r:embed="rId3"/>
          <a:srcRect t="3112" b="3112"/>
          <a:stretch>
            <a:fillRect/>
          </a:stretch>
        </p:blipFill>
        <p:spPr bwMode="gray"/>
      </p:pic>
      <p:sp>
        <p:nvSpPr>
          <p:cNvPr id="18" name="Placeholder Partner logo">
            <a:extLst>
              <a:ext uri="{FF2B5EF4-FFF2-40B4-BE49-F238E27FC236}">
                <a16:creationId xmlns:a16="http://schemas.microsoft.com/office/drawing/2014/main" id="{D3ABB6C8-A64D-4D01-85F8-8972413CA8E5}"/>
              </a:ext>
            </a:extLst>
          </p:cNvPr>
          <p:cNvSpPr/>
          <p:nvPr/>
        </p:nvSpPr>
        <p:spPr bwMode="gray">
          <a:xfrm>
            <a:off x="288000" y="6174872"/>
            <a:ext cx="944661" cy="402796"/>
          </a:xfrm>
          <a:prstGeom prst="rect">
            <a:avLst/>
          </a:prstGeom>
          <a:solidFill>
            <a:schemeClr val="bg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solidFill>
                  <a:sysClr val="windowText" lastClr="000000"/>
                </a:solidFill>
                <a:ea typeface="Arial Unicode MS" pitchFamily="34" charset="-128"/>
                <a:cs typeface="Arial Unicode MS" pitchFamily="34" charset="-128"/>
              </a:rPr>
              <a:t>Partner logo</a:t>
            </a:r>
          </a:p>
        </p:txBody>
      </p:sp>
    </p:spTree>
    <p:extLst>
      <p:ext uri="{BB962C8B-B14F-4D97-AF65-F5344CB8AC3E}">
        <p14:creationId xmlns:p14="http://schemas.microsoft.com/office/powerpoint/2010/main" val="3395721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p:txBody>
          <a:bodyPr/>
          <a:lstStyle/>
          <a:p>
            <a:r>
              <a:rPr lang="en-US" altLang="zh-CN" dirty="0"/>
              <a:t>Data’s Features and database’s rules</a:t>
            </a:r>
            <a:endParaRPr lang="en-US" dirty="0"/>
          </a:p>
        </p:txBody>
      </p:sp>
      <p:sp>
        <p:nvSpPr>
          <p:cNvPr id="2" name="文本框 1">
            <a:extLst>
              <a:ext uri="{FF2B5EF4-FFF2-40B4-BE49-F238E27FC236}">
                <a16:creationId xmlns:a16="http://schemas.microsoft.com/office/drawing/2014/main" id="{6232C037-C320-47B4-880E-568F289C04F1}"/>
              </a:ext>
            </a:extLst>
          </p:cNvPr>
          <p:cNvSpPr txBox="1"/>
          <p:nvPr/>
        </p:nvSpPr>
        <p:spPr>
          <a:xfrm>
            <a:off x="954136" y="1234452"/>
            <a:ext cx="10736214" cy="4878259"/>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2000" kern="0" dirty="0">
                <a:ea typeface="Arial Unicode MS" pitchFamily="34" charset="-128"/>
                <a:cs typeface="Arial Unicode MS" pitchFamily="34" charset="-128"/>
              </a:rPr>
              <a:t>Time Series Data’s feature</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2000" kern="0" dirty="0">
                <a:ea typeface="Arial Unicode MS" pitchFamily="34" charset="-128"/>
                <a:cs typeface="Arial Unicode MS" pitchFamily="34" charset="-128"/>
              </a:rPr>
              <a:t>Write at high speed on a timeline where time is an important dimension</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2000" kern="0" dirty="0">
                <a:ea typeface="Arial Unicode MS" pitchFamily="34" charset="-128"/>
                <a:cs typeface="Arial Unicode MS" pitchFamily="34" charset="-128"/>
              </a:rPr>
              <a:t>Clearly marked tag and metric fields</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2000" kern="0" dirty="0">
                <a:ea typeface="Arial Unicode MS" pitchFamily="34" charset="-128"/>
                <a:cs typeface="Arial Unicode MS" pitchFamily="34" charset="-128"/>
              </a:rPr>
              <a:t>The total order of magnitude is thousands of times the same of the combination of tags</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2000" kern="0" dirty="0">
                <a:ea typeface="Arial Unicode MS" pitchFamily="34" charset="-128"/>
                <a:cs typeface="Arial Unicode MS" pitchFamily="34" charset="-128"/>
              </a:rPr>
              <a:t>Basically no point query, common query is time range aggregation query</a:t>
            </a:r>
          </a:p>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2000" kern="0" dirty="0">
                <a:ea typeface="Arial Unicode MS" pitchFamily="34" charset="-128"/>
                <a:cs typeface="Arial Unicode MS" pitchFamily="34" charset="-128"/>
              </a:rPr>
              <a:t>Database’s Rules</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2000" kern="0" dirty="0">
                <a:ea typeface="Arial Unicode MS" pitchFamily="34" charset="-128"/>
                <a:cs typeface="Arial Unicode MS" pitchFamily="34" charset="-128"/>
              </a:rPr>
              <a:t>Writing performance</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2000" kern="0" dirty="0">
                <a:ea typeface="Arial Unicode MS" pitchFamily="34" charset="-128"/>
                <a:cs typeface="Arial Unicode MS" pitchFamily="34" charset="-128"/>
              </a:rPr>
              <a:t>Storage</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2000" kern="0" dirty="0">
                <a:ea typeface="Arial Unicode MS" pitchFamily="34" charset="-128"/>
                <a:cs typeface="Arial Unicode MS" pitchFamily="34" charset="-128"/>
              </a:rPr>
              <a:t>Aggregation computation and performance</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2000" kern="0" dirty="0">
                <a:ea typeface="Arial Unicode MS" pitchFamily="34" charset="-128"/>
                <a:cs typeface="Arial Unicode MS" pitchFamily="34" charset="-128"/>
              </a:rPr>
              <a:t>System and Architecture</a:t>
            </a:r>
          </a:p>
          <a:p>
            <a:pPr marL="285750" indent="-285750" fontAlgn="base">
              <a:spcBef>
                <a:spcPct val="50000"/>
              </a:spcBef>
              <a:spcAft>
                <a:spcPct val="0"/>
              </a:spcAft>
              <a:buClr>
                <a:srgbClr val="F0AB00"/>
              </a:buClr>
              <a:buSzPct val="80000"/>
              <a:buFont typeface="Wingdings" panose="05000000000000000000" pitchFamily="2" charset="2"/>
              <a:buChar char="n"/>
            </a:pPr>
            <a:endParaRPr lang="zh-CN" altLang="en-US" sz="18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3377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p:txBody>
          <a:bodyPr/>
          <a:lstStyle/>
          <a:p>
            <a:r>
              <a:rPr lang="en-US" dirty="0"/>
              <a:t>Storage Architecture</a:t>
            </a:r>
          </a:p>
        </p:txBody>
      </p:sp>
      <p:sp>
        <p:nvSpPr>
          <p:cNvPr id="2" name="文本框 1">
            <a:extLst>
              <a:ext uri="{FF2B5EF4-FFF2-40B4-BE49-F238E27FC236}">
                <a16:creationId xmlns:a16="http://schemas.microsoft.com/office/drawing/2014/main" id="{6232C037-C320-47B4-880E-568F289C04F1}"/>
              </a:ext>
            </a:extLst>
          </p:cNvPr>
          <p:cNvSpPr txBox="1"/>
          <p:nvPr/>
        </p:nvSpPr>
        <p:spPr>
          <a:xfrm>
            <a:off x="954136" y="1234452"/>
            <a:ext cx="10736214" cy="5124480"/>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1800" b="1" kern="0" dirty="0">
                <a:ea typeface="Arial Unicode MS" pitchFamily="34" charset="-128"/>
                <a:cs typeface="Arial Unicode MS" pitchFamily="34" charset="-128"/>
              </a:rPr>
              <a:t>LSM-Tree:</a:t>
            </a:r>
          </a:p>
          <a:p>
            <a:pPr marL="285750" indent="-285750" fontAlgn="base">
              <a:spcBef>
                <a:spcPct val="50000"/>
              </a:spcBef>
              <a:spcAft>
                <a:spcPct val="0"/>
              </a:spcAft>
              <a:buClr>
                <a:srgbClr val="F0AB00"/>
              </a:buClr>
              <a:buSzPct val="80000"/>
              <a:buFont typeface="Wingdings" panose="05000000000000000000" pitchFamily="2" charset="2"/>
              <a:buChar char="n"/>
            </a:pPr>
            <a:endParaRPr lang="en-US" altLang="zh-CN" sz="1800" b="1" kern="0" dirty="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Wingdings" panose="05000000000000000000" pitchFamily="2" charset="2"/>
              <a:buChar char="n"/>
            </a:pPr>
            <a:endParaRPr lang="en-US" altLang="zh-CN" sz="1800" b="1" kern="0" dirty="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Wingdings" panose="05000000000000000000" pitchFamily="2" charset="2"/>
              <a:buChar char="n"/>
            </a:pPr>
            <a:endParaRPr lang="en-US" altLang="zh-CN" sz="1800" b="1" kern="0" dirty="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Wingdings" panose="05000000000000000000" pitchFamily="2" charset="2"/>
              <a:buChar char="n"/>
            </a:pPr>
            <a:endParaRPr lang="en-US" altLang="zh-CN" sz="1800" b="1" kern="0" dirty="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Wingdings" panose="05000000000000000000" pitchFamily="2" charset="2"/>
              <a:buChar char="n"/>
            </a:pPr>
            <a:endParaRPr lang="en-US" altLang="zh-CN" sz="1800" b="1" kern="0" dirty="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Wingdings" panose="05000000000000000000" pitchFamily="2" charset="2"/>
              <a:buChar char="n"/>
            </a:pPr>
            <a:endParaRPr lang="en-US" altLang="zh-CN" sz="1800" b="1" kern="0" dirty="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Wingdings" panose="05000000000000000000" pitchFamily="2" charset="2"/>
              <a:buChar char="n"/>
            </a:pPr>
            <a:endParaRPr lang="en-US" altLang="zh-CN" sz="1800" b="1" kern="0" dirty="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Wingdings" panose="05000000000000000000" pitchFamily="2" charset="2"/>
              <a:buChar char="n"/>
            </a:pPr>
            <a:endParaRPr lang="en-US" altLang="zh-CN" sz="1800" b="1" kern="0" dirty="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Wingdings" panose="05000000000000000000" pitchFamily="2" charset="2"/>
              <a:buChar char="n"/>
            </a:pPr>
            <a:endParaRPr lang="en-US" altLang="zh-CN" sz="1800" b="1" kern="0" dirty="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1800" b="1" kern="0" dirty="0">
                <a:ea typeface="Arial Unicode MS" pitchFamily="34" charset="-128"/>
                <a:cs typeface="Arial Unicode MS" pitchFamily="34" charset="-128"/>
              </a:rPr>
              <a:t>Storage Architecture</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latin typeface="Arial" panose="020B0604020202020204" pitchFamily="34" charset="0"/>
                <a:ea typeface="Arial Unicode MS" pitchFamily="34" charset="-128"/>
              </a:rPr>
              <a:t>The back-end storage system is </a:t>
            </a:r>
            <a:r>
              <a:rPr lang="en-US" altLang="zh-CN" sz="1800" kern="0" dirty="0" err="1">
                <a:latin typeface="Arial" panose="020B0604020202020204" pitchFamily="34" charset="0"/>
                <a:ea typeface="Arial Unicode MS" pitchFamily="34" charset="-128"/>
              </a:rPr>
              <a:t>Hbase</a:t>
            </a:r>
            <a:r>
              <a:rPr lang="en-US" altLang="zh-CN" sz="1800" kern="0" dirty="0">
                <a:latin typeface="Arial" panose="020B0604020202020204" pitchFamily="34" charset="0"/>
                <a:ea typeface="Arial Unicode MS" pitchFamily="34" charset="-128"/>
              </a:rPr>
              <a:t>, an open-source non-relational disk-oriented distributed database. It also supports Google Bigtable as its backend.</a:t>
            </a:r>
            <a:endParaRPr lang="en-US" altLang="zh-CN" sz="1800" b="1" kern="0" dirty="0">
              <a:ea typeface="Arial Unicode MS" pitchFamily="34" charset="-128"/>
              <a:cs typeface="Arial Unicode MS" pitchFamily="34" charset="-128"/>
            </a:endParaRPr>
          </a:p>
        </p:txBody>
      </p:sp>
      <p:pic>
        <p:nvPicPr>
          <p:cNvPr id="3" name="图片 2">
            <a:extLst>
              <a:ext uri="{FF2B5EF4-FFF2-40B4-BE49-F238E27FC236}">
                <a16:creationId xmlns:a16="http://schemas.microsoft.com/office/drawing/2014/main" id="{CDBA2C0B-5EB1-4043-925B-E6A5F1218153}"/>
              </a:ext>
            </a:extLst>
          </p:cNvPr>
          <p:cNvPicPr>
            <a:picLocks noChangeAspect="1"/>
          </p:cNvPicPr>
          <p:nvPr/>
        </p:nvPicPr>
        <p:blipFill>
          <a:blip r:embed="rId2"/>
          <a:stretch>
            <a:fillRect/>
          </a:stretch>
        </p:blipFill>
        <p:spPr>
          <a:xfrm>
            <a:off x="3977195" y="1234452"/>
            <a:ext cx="5235394" cy="3962743"/>
          </a:xfrm>
          <a:prstGeom prst="rect">
            <a:avLst/>
          </a:prstGeom>
        </p:spPr>
      </p:pic>
    </p:spTree>
    <p:extLst>
      <p:ext uri="{BB962C8B-B14F-4D97-AF65-F5344CB8AC3E}">
        <p14:creationId xmlns:p14="http://schemas.microsoft.com/office/powerpoint/2010/main" val="3185078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p:txBody>
          <a:bodyPr/>
          <a:lstStyle/>
          <a:p>
            <a:r>
              <a:rPr lang="en-US" altLang="zh-CN" dirty="0"/>
              <a:t>Prometheus</a:t>
            </a:r>
            <a:r>
              <a:rPr lang="en-US" dirty="0"/>
              <a:t> </a:t>
            </a:r>
            <a:r>
              <a:rPr lang="en-US" altLang="zh-CN" dirty="0"/>
              <a:t>and </a:t>
            </a:r>
            <a:r>
              <a:rPr lang="en-US" dirty="0">
                <a:solidFill>
                  <a:schemeClr val="accent1"/>
                </a:solidFill>
              </a:rPr>
              <a:t>Grafana</a:t>
            </a:r>
            <a:endParaRPr lang="en-US" dirty="0"/>
          </a:p>
        </p:txBody>
      </p:sp>
      <p:pic>
        <p:nvPicPr>
          <p:cNvPr id="6" name="Illustration" descr="Example of an illustration " title="Illustration for divider page"/>
          <p:cNvPicPr>
            <a:picLocks noGrp="1" noChangeAspect="1"/>
          </p:cNvPicPr>
          <p:nvPr>
            <p:ph type="pic" sz="quarter" idx="12"/>
          </p:nvPr>
        </p:nvPicPr>
        <p:blipFill>
          <a:blip r:embed="rId2"/>
          <a:srcRect t="3112" b="3112"/>
          <a:stretch>
            <a:fillRect/>
          </a:stretch>
        </p:blipFill>
        <p:spPr bwMode="gray"/>
      </p:pic>
    </p:spTree>
    <p:extLst>
      <p:ext uri="{BB962C8B-B14F-4D97-AF65-F5344CB8AC3E}">
        <p14:creationId xmlns:p14="http://schemas.microsoft.com/office/powerpoint/2010/main" val="1515423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p:txBody>
          <a:bodyPr/>
          <a:lstStyle/>
          <a:p>
            <a:r>
              <a:rPr lang="en-US" dirty="0"/>
              <a:t>Prometheus</a:t>
            </a:r>
          </a:p>
        </p:txBody>
      </p:sp>
      <p:pic>
        <p:nvPicPr>
          <p:cNvPr id="2" name="图片 1">
            <a:extLst>
              <a:ext uri="{FF2B5EF4-FFF2-40B4-BE49-F238E27FC236}">
                <a16:creationId xmlns:a16="http://schemas.microsoft.com/office/drawing/2014/main" id="{0B8B1656-2C9F-44EE-B4FA-40BD72134AC2}"/>
              </a:ext>
            </a:extLst>
          </p:cNvPr>
          <p:cNvPicPr>
            <a:picLocks noChangeAspect="1"/>
          </p:cNvPicPr>
          <p:nvPr/>
        </p:nvPicPr>
        <p:blipFill>
          <a:blip r:embed="rId2"/>
          <a:stretch>
            <a:fillRect/>
          </a:stretch>
        </p:blipFill>
        <p:spPr>
          <a:xfrm>
            <a:off x="6635406" y="4129283"/>
            <a:ext cx="4563279" cy="2093005"/>
          </a:xfrm>
          <a:prstGeom prst="rect">
            <a:avLst/>
          </a:prstGeom>
        </p:spPr>
      </p:pic>
      <p:sp>
        <p:nvSpPr>
          <p:cNvPr id="4" name="文本框 3">
            <a:extLst>
              <a:ext uri="{FF2B5EF4-FFF2-40B4-BE49-F238E27FC236}">
                <a16:creationId xmlns:a16="http://schemas.microsoft.com/office/drawing/2014/main" id="{24D3F915-C874-4AE8-8909-722538C0D5C0}"/>
              </a:ext>
            </a:extLst>
          </p:cNvPr>
          <p:cNvSpPr txBox="1"/>
          <p:nvPr/>
        </p:nvSpPr>
        <p:spPr>
          <a:xfrm>
            <a:off x="760103" y="1559257"/>
            <a:ext cx="4684295" cy="3739485"/>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Prometheus is an open-source systems monitoring and alerting toolkit originally built at SoundCloud.</a:t>
            </a:r>
          </a:p>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Features:</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A multi-dimensional data model with time series data identified by metric name and key/value pairs</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err="1">
                <a:ea typeface="Arial Unicode MS" pitchFamily="34" charset="-128"/>
                <a:cs typeface="Arial Unicode MS" pitchFamily="34" charset="-128"/>
              </a:rPr>
              <a:t>PromQL</a:t>
            </a:r>
            <a:r>
              <a:rPr lang="en-US" altLang="zh-CN" sz="1800" kern="0" dirty="0">
                <a:ea typeface="Arial Unicode MS" pitchFamily="34" charset="-128"/>
                <a:cs typeface="Arial Unicode MS" pitchFamily="34" charset="-128"/>
              </a:rPr>
              <a:t>, a flexible query language</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Multiple modes of graphing and dashboarding support</a:t>
            </a:r>
          </a:p>
          <a:p>
            <a:pPr marL="830138" lvl="1" indent="-285750" fontAlgn="base">
              <a:spcBef>
                <a:spcPct val="50000"/>
              </a:spcBef>
              <a:spcAft>
                <a:spcPct val="0"/>
              </a:spcAft>
              <a:buClr>
                <a:srgbClr val="F0AB00"/>
              </a:buClr>
              <a:buSzPct val="80000"/>
              <a:buFont typeface="Wingdings" panose="05000000000000000000" pitchFamily="2" charset="2"/>
              <a:buChar char="n"/>
            </a:pPr>
            <a:endParaRPr lang="zh-CN" altLang="en-US" sz="1800" kern="0" dirty="0" err="1">
              <a:ea typeface="Arial Unicode MS" pitchFamily="34" charset="-128"/>
              <a:cs typeface="Arial Unicode MS" pitchFamily="34" charset="-128"/>
            </a:endParaRPr>
          </a:p>
        </p:txBody>
      </p:sp>
      <p:pic>
        <p:nvPicPr>
          <p:cNvPr id="5" name="图片 4">
            <a:extLst>
              <a:ext uri="{FF2B5EF4-FFF2-40B4-BE49-F238E27FC236}">
                <a16:creationId xmlns:a16="http://schemas.microsoft.com/office/drawing/2014/main" id="{8263C255-BEC6-4A86-B49E-3B8761F28255}"/>
              </a:ext>
            </a:extLst>
          </p:cNvPr>
          <p:cNvPicPr>
            <a:picLocks noChangeAspect="1"/>
          </p:cNvPicPr>
          <p:nvPr/>
        </p:nvPicPr>
        <p:blipFill>
          <a:blip r:embed="rId3"/>
          <a:stretch>
            <a:fillRect/>
          </a:stretch>
        </p:blipFill>
        <p:spPr>
          <a:xfrm>
            <a:off x="6750777" y="1040368"/>
            <a:ext cx="4069277" cy="2388632"/>
          </a:xfrm>
          <a:prstGeom prst="rect">
            <a:avLst/>
          </a:prstGeom>
        </p:spPr>
      </p:pic>
    </p:spTree>
    <p:extLst>
      <p:ext uri="{BB962C8B-B14F-4D97-AF65-F5344CB8AC3E}">
        <p14:creationId xmlns:p14="http://schemas.microsoft.com/office/powerpoint/2010/main" val="4006910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p:txBody>
          <a:bodyPr/>
          <a:lstStyle/>
          <a:p>
            <a:r>
              <a:rPr lang="en-US" altLang="zh-CN" dirty="0" err="1"/>
              <a:t>PromQL</a:t>
            </a:r>
            <a:endParaRPr lang="en-US" dirty="0"/>
          </a:p>
        </p:txBody>
      </p:sp>
      <p:sp>
        <p:nvSpPr>
          <p:cNvPr id="4" name="文本框 3">
            <a:extLst>
              <a:ext uri="{FF2B5EF4-FFF2-40B4-BE49-F238E27FC236}">
                <a16:creationId xmlns:a16="http://schemas.microsoft.com/office/drawing/2014/main" id="{24D3F915-C874-4AE8-8909-722538C0D5C0}"/>
              </a:ext>
            </a:extLst>
          </p:cNvPr>
          <p:cNvSpPr txBox="1"/>
          <p:nvPr/>
        </p:nvSpPr>
        <p:spPr>
          <a:xfrm>
            <a:off x="573742" y="936010"/>
            <a:ext cx="4950868" cy="2215991"/>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Prometheus Query Language , is a functional query language, which lets the user select and aggregate time series data in real time</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The expression has four types”</a:t>
            </a:r>
          </a:p>
          <a:p>
            <a:pPr marL="1374526" lvl="2" indent="-285750" fontAlgn="base">
              <a:spcBef>
                <a:spcPct val="50000"/>
              </a:spcBef>
              <a:spcAft>
                <a:spcPct val="0"/>
              </a:spcAft>
              <a:buClr>
                <a:srgbClr val="F0AB00"/>
              </a:buClr>
              <a:buFont typeface="Wingdings" panose="05000000000000000000" pitchFamily="2" charset="2"/>
              <a:buChar char="n"/>
            </a:pPr>
            <a:r>
              <a:rPr lang="en-US" altLang="zh-CN" sz="1400" kern="0" dirty="0">
                <a:ea typeface="Arial Unicode MS" pitchFamily="34" charset="-128"/>
                <a:cs typeface="Arial Unicode MS" pitchFamily="34" charset="-128"/>
              </a:rPr>
              <a:t>Instant vector</a:t>
            </a:r>
          </a:p>
          <a:p>
            <a:pPr marL="1374526" lvl="2" indent="-285750" fontAlgn="base">
              <a:spcBef>
                <a:spcPct val="50000"/>
              </a:spcBef>
              <a:spcAft>
                <a:spcPct val="0"/>
              </a:spcAft>
              <a:buClr>
                <a:srgbClr val="F0AB00"/>
              </a:buClr>
              <a:buFont typeface="Wingdings" panose="05000000000000000000" pitchFamily="2" charset="2"/>
              <a:buChar char="n"/>
            </a:pPr>
            <a:r>
              <a:rPr lang="en-US" altLang="zh-CN" sz="1400" kern="0" dirty="0">
                <a:ea typeface="Arial Unicode MS" pitchFamily="34" charset="-128"/>
                <a:cs typeface="Arial Unicode MS" pitchFamily="34" charset="-128"/>
              </a:rPr>
              <a:t>Range vector</a:t>
            </a:r>
          </a:p>
          <a:p>
            <a:pPr marL="1374526" lvl="2" indent="-285750" fontAlgn="base">
              <a:spcBef>
                <a:spcPct val="50000"/>
              </a:spcBef>
              <a:spcAft>
                <a:spcPct val="0"/>
              </a:spcAft>
              <a:buClr>
                <a:srgbClr val="F0AB00"/>
              </a:buClr>
              <a:buFont typeface="Wingdings" panose="05000000000000000000" pitchFamily="2" charset="2"/>
              <a:buChar char="n"/>
            </a:pPr>
            <a:r>
              <a:rPr lang="en-US" altLang="zh-CN" sz="1400" kern="0" dirty="0">
                <a:ea typeface="Arial Unicode MS" pitchFamily="34" charset="-128"/>
                <a:cs typeface="Arial Unicode MS" pitchFamily="34" charset="-128"/>
              </a:rPr>
              <a:t>Scalar and String</a:t>
            </a:r>
            <a:endParaRPr lang="zh-CN" altLang="en-US" sz="1400" kern="0" dirty="0" err="1">
              <a:ea typeface="Arial Unicode MS" pitchFamily="34" charset="-128"/>
              <a:cs typeface="Arial Unicode MS" pitchFamily="34" charset="-128"/>
            </a:endParaRPr>
          </a:p>
        </p:txBody>
      </p:sp>
      <p:sp>
        <p:nvSpPr>
          <p:cNvPr id="7" name="文本框 6">
            <a:extLst>
              <a:ext uri="{FF2B5EF4-FFF2-40B4-BE49-F238E27FC236}">
                <a16:creationId xmlns:a16="http://schemas.microsoft.com/office/drawing/2014/main" id="{98858A4B-4706-4B88-9B1D-D16D8BB7E0A0}"/>
              </a:ext>
            </a:extLst>
          </p:cNvPr>
          <p:cNvSpPr txBox="1"/>
          <p:nvPr/>
        </p:nvSpPr>
        <p:spPr>
          <a:xfrm>
            <a:off x="573742" y="3491678"/>
            <a:ext cx="5523498" cy="1338828"/>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Instant vector Selectors: </a:t>
            </a:r>
            <a:r>
              <a:rPr lang="en-US" altLang="zh-CN" sz="1800" kern="0" dirty="0" err="1">
                <a:ea typeface="Arial Unicode MS" pitchFamily="34" charset="-128"/>
                <a:cs typeface="Arial Unicode MS" pitchFamily="34" charset="-128"/>
              </a:rPr>
              <a:t>metirc_name</a:t>
            </a:r>
            <a:r>
              <a:rPr lang="en-US" altLang="zh-CN" sz="1800" kern="0" dirty="0">
                <a:ea typeface="Arial Unicode MS" pitchFamily="34" charset="-128"/>
                <a:cs typeface="Arial Unicode MS" pitchFamily="34" charset="-128"/>
              </a:rPr>
              <a:t>{ tag = value}</a:t>
            </a:r>
          </a:p>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err="1">
                <a:ea typeface="Arial Unicode MS" pitchFamily="34" charset="-128"/>
                <a:cs typeface="Arial Unicode MS" pitchFamily="34" charset="-128"/>
              </a:rPr>
              <a:t>E.g</a:t>
            </a:r>
            <a:r>
              <a:rPr lang="en-US" altLang="zh-CN" sz="1800" kern="0" dirty="0">
                <a:ea typeface="Arial Unicode MS" pitchFamily="34" charset="-128"/>
                <a:cs typeface="Arial Unicode MS" pitchFamily="34" charset="-128"/>
              </a:rPr>
              <a:t>:</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400" kern="0" dirty="0" err="1">
                <a:ea typeface="Arial Unicode MS" pitchFamily="34" charset="-128"/>
                <a:cs typeface="Arial Unicode MS" pitchFamily="34" charset="-128"/>
              </a:rPr>
              <a:t>http_requests_total</a:t>
            </a:r>
            <a:endParaRPr lang="en-US" altLang="zh-CN" sz="1400" kern="0" dirty="0">
              <a:ea typeface="Arial Unicode MS" pitchFamily="34" charset="-128"/>
              <a:cs typeface="Arial Unicode MS" pitchFamily="34" charset="-128"/>
            </a:endParaRP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400" kern="0" dirty="0" err="1">
                <a:ea typeface="Arial Unicode MS" pitchFamily="34" charset="-128"/>
                <a:cs typeface="Arial Unicode MS" pitchFamily="34" charset="-128"/>
              </a:rPr>
              <a:t>http_requests_total</a:t>
            </a:r>
            <a:r>
              <a:rPr lang="en-US" altLang="zh-CN" sz="1400" kern="0" dirty="0">
                <a:ea typeface="Arial Unicode MS" pitchFamily="34" charset="-128"/>
                <a:cs typeface="Arial Unicode MS" pitchFamily="34" charset="-128"/>
              </a:rPr>
              <a:t>{job=“</a:t>
            </a:r>
            <a:r>
              <a:rPr lang="en-US" altLang="zh-CN" sz="1400" kern="0" dirty="0" err="1">
                <a:ea typeface="Arial Unicode MS" pitchFamily="34" charset="-128"/>
                <a:cs typeface="Arial Unicode MS" pitchFamily="34" charset="-128"/>
              </a:rPr>
              <a:t>prometheus</a:t>
            </a:r>
            <a:r>
              <a:rPr lang="en-US" altLang="zh-CN" sz="1400" kern="0" dirty="0">
                <a:ea typeface="Arial Unicode MS" pitchFamily="34" charset="-128"/>
                <a:cs typeface="Arial Unicode MS" pitchFamily="34" charset="-128"/>
              </a:rPr>
              <a:t>”, group=“canary”}</a:t>
            </a:r>
            <a:endParaRPr lang="zh-CN" altLang="en-US" sz="1400" kern="0" dirty="0" err="1">
              <a:ea typeface="Arial Unicode MS" pitchFamily="34" charset="-128"/>
              <a:cs typeface="Arial Unicode MS" pitchFamily="34" charset="-128"/>
            </a:endParaRPr>
          </a:p>
        </p:txBody>
      </p:sp>
      <p:sp>
        <p:nvSpPr>
          <p:cNvPr id="9" name="文本框 8">
            <a:extLst>
              <a:ext uri="{FF2B5EF4-FFF2-40B4-BE49-F238E27FC236}">
                <a16:creationId xmlns:a16="http://schemas.microsoft.com/office/drawing/2014/main" id="{795F9840-8CB1-4C4F-A2FB-07AE90EA0F78}"/>
              </a:ext>
            </a:extLst>
          </p:cNvPr>
          <p:cNvSpPr txBox="1"/>
          <p:nvPr/>
        </p:nvSpPr>
        <p:spPr>
          <a:xfrm>
            <a:off x="573741" y="4893184"/>
            <a:ext cx="5523498" cy="1446550"/>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Range vector Selectors [times] m/h/s/d/..</a:t>
            </a:r>
          </a:p>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err="1">
                <a:ea typeface="Arial Unicode MS" pitchFamily="34" charset="-128"/>
                <a:cs typeface="Arial Unicode MS" pitchFamily="34" charset="-128"/>
              </a:rPr>
              <a:t>E.g</a:t>
            </a:r>
            <a:r>
              <a:rPr lang="en-US" altLang="zh-CN" sz="1800" kern="0" dirty="0">
                <a:ea typeface="Arial Unicode MS" pitchFamily="34" charset="-128"/>
                <a:cs typeface="Arial Unicode MS" pitchFamily="34" charset="-128"/>
              </a:rPr>
              <a:t>:</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400" kern="0" dirty="0" err="1">
                <a:ea typeface="Arial Unicode MS" pitchFamily="34" charset="-128"/>
                <a:cs typeface="Arial Unicode MS" pitchFamily="34" charset="-128"/>
              </a:rPr>
              <a:t>http_requests_total</a:t>
            </a:r>
            <a:r>
              <a:rPr lang="en-US" altLang="zh-CN" sz="1400" kern="0" dirty="0">
                <a:ea typeface="Arial Unicode MS" pitchFamily="34" charset="-128"/>
                <a:cs typeface="Arial Unicode MS" pitchFamily="34" charset="-128"/>
              </a:rPr>
              <a:t>{job=“</a:t>
            </a:r>
            <a:r>
              <a:rPr lang="en-US" altLang="zh-CN" sz="1400" kern="0" dirty="0" err="1">
                <a:ea typeface="Arial Unicode MS" pitchFamily="34" charset="-128"/>
                <a:cs typeface="Arial Unicode MS" pitchFamily="34" charset="-128"/>
              </a:rPr>
              <a:t>prometheus</a:t>
            </a:r>
            <a:r>
              <a:rPr lang="en-US" altLang="zh-CN" sz="1400" kern="0" dirty="0">
                <a:ea typeface="Arial Unicode MS" pitchFamily="34" charset="-128"/>
                <a:cs typeface="Arial Unicode MS" pitchFamily="34" charset="-128"/>
              </a:rPr>
              <a:t>”}[5m],</a:t>
            </a:r>
            <a:r>
              <a:rPr lang="zh-CN" altLang="en-US" sz="1400" kern="0" dirty="0">
                <a:ea typeface="Arial Unicode MS" pitchFamily="34" charset="-128"/>
                <a:cs typeface="Arial Unicode MS" pitchFamily="34" charset="-128"/>
              </a:rPr>
              <a:t> </a:t>
            </a:r>
            <a:r>
              <a:rPr lang="en-US" altLang="zh-CN" sz="1400" kern="0" dirty="0">
                <a:ea typeface="Arial Unicode MS" pitchFamily="34" charset="-128"/>
                <a:cs typeface="Arial Unicode MS" pitchFamily="34" charset="-128"/>
              </a:rPr>
              <a:t>which</a:t>
            </a:r>
            <a:r>
              <a:rPr lang="zh-CN" altLang="en-US" sz="1400" kern="0" dirty="0">
                <a:ea typeface="Arial Unicode MS" pitchFamily="34" charset="-128"/>
                <a:cs typeface="Arial Unicode MS" pitchFamily="34" charset="-128"/>
              </a:rPr>
              <a:t> </a:t>
            </a:r>
            <a:r>
              <a:rPr lang="en-US" altLang="zh-CN" sz="1400" kern="0" dirty="0">
                <a:ea typeface="Arial Unicode MS" pitchFamily="34" charset="-128"/>
                <a:cs typeface="Arial Unicode MS" pitchFamily="34" charset="-128"/>
              </a:rPr>
              <a:t>means</a:t>
            </a:r>
            <a:r>
              <a:rPr lang="zh-CN" altLang="en-US" sz="1400" kern="0" dirty="0">
                <a:ea typeface="Arial Unicode MS" pitchFamily="34" charset="-128"/>
                <a:cs typeface="Arial Unicode MS" pitchFamily="34" charset="-128"/>
              </a:rPr>
              <a:t> </a:t>
            </a:r>
            <a:r>
              <a:rPr lang="en-US" altLang="zh-CN" sz="1400" kern="0" dirty="0">
                <a:ea typeface="Arial Unicode MS" pitchFamily="34" charset="-128"/>
                <a:cs typeface="Arial Unicode MS" pitchFamily="34" charset="-128"/>
              </a:rPr>
              <a:t>we</a:t>
            </a:r>
            <a:r>
              <a:rPr lang="zh-CN" altLang="en-US" sz="1400" kern="0" dirty="0">
                <a:ea typeface="Arial Unicode MS" pitchFamily="34" charset="-128"/>
                <a:cs typeface="Arial Unicode MS" pitchFamily="34" charset="-128"/>
              </a:rPr>
              <a:t> </a:t>
            </a:r>
            <a:r>
              <a:rPr lang="en-US" altLang="zh-CN" sz="1400" kern="0" dirty="0">
                <a:ea typeface="Arial Unicode MS" pitchFamily="34" charset="-128"/>
                <a:cs typeface="Arial Unicode MS" pitchFamily="34" charset="-128"/>
              </a:rPr>
              <a:t>select all the values we have recorded within the last 5 minutes for all time series.</a:t>
            </a:r>
          </a:p>
        </p:txBody>
      </p:sp>
      <p:pic>
        <p:nvPicPr>
          <p:cNvPr id="8" name="图片 7">
            <a:extLst>
              <a:ext uri="{FF2B5EF4-FFF2-40B4-BE49-F238E27FC236}">
                <a16:creationId xmlns:a16="http://schemas.microsoft.com/office/drawing/2014/main" id="{E94189CE-7850-4550-AF38-87A62F6253B0}"/>
              </a:ext>
            </a:extLst>
          </p:cNvPr>
          <p:cNvPicPr>
            <a:picLocks noChangeAspect="1"/>
          </p:cNvPicPr>
          <p:nvPr/>
        </p:nvPicPr>
        <p:blipFill>
          <a:blip r:embed="rId2"/>
          <a:stretch>
            <a:fillRect/>
          </a:stretch>
        </p:blipFill>
        <p:spPr>
          <a:xfrm>
            <a:off x="6670566" y="936010"/>
            <a:ext cx="4684295" cy="2352135"/>
          </a:xfrm>
          <a:prstGeom prst="rect">
            <a:avLst/>
          </a:prstGeom>
        </p:spPr>
      </p:pic>
      <p:pic>
        <p:nvPicPr>
          <p:cNvPr id="10" name="图片 9">
            <a:extLst>
              <a:ext uri="{FF2B5EF4-FFF2-40B4-BE49-F238E27FC236}">
                <a16:creationId xmlns:a16="http://schemas.microsoft.com/office/drawing/2014/main" id="{1AC6B854-743B-4CD2-B1DF-B4B3C39EF960}"/>
              </a:ext>
            </a:extLst>
          </p:cNvPr>
          <p:cNvPicPr>
            <a:picLocks noChangeAspect="1"/>
          </p:cNvPicPr>
          <p:nvPr/>
        </p:nvPicPr>
        <p:blipFill>
          <a:blip r:embed="rId3"/>
          <a:stretch>
            <a:fillRect/>
          </a:stretch>
        </p:blipFill>
        <p:spPr>
          <a:xfrm>
            <a:off x="6097588" y="3623584"/>
            <a:ext cx="5764307" cy="2413843"/>
          </a:xfrm>
          <a:prstGeom prst="rect">
            <a:avLst/>
          </a:prstGeom>
        </p:spPr>
      </p:pic>
    </p:spTree>
    <p:extLst>
      <p:ext uri="{BB962C8B-B14F-4D97-AF65-F5344CB8AC3E}">
        <p14:creationId xmlns:p14="http://schemas.microsoft.com/office/powerpoint/2010/main" val="15895432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a:xfrm>
            <a:off x="504001" y="504000"/>
            <a:ext cx="11186476" cy="646331"/>
          </a:xfrm>
        </p:spPr>
        <p:txBody>
          <a:bodyPr/>
          <a:lstStyle/>
          <a:p>
            <a:r>
              <a:rPr lang="en-US" dirty="0"/>
              <a:t>Grafana</a:t>
            </a:r>
            <a:br>
              <a:rPr lang="en-US" dirty="0"/>
            </a:br>
            <a:r>
              <a:rPr lang="en-US" sz="1800" b="0" dirty="0"/>
              <a:t>An analytics platform for all metrics</a:t>
            </a:r>
          </a:p>
        </p:txBody>
      </p:sp>
      <p:pic>
        <p:nvPicPr>
          <p:cNvPr id="5" name="图片 4">
            <a:extLst>
              <a:ext uri="{FF2B5EF4-FFF2-40B4-BE49-F238E27FC236}">
                <a16:creationId xmlns:a16="http://schemas.microsoft.com/office/drawing/2014/main" id="{75737B51-4D12-4FCF-9178-42E6317A4FEE}"/>
              </a:ext>
            </a:extLst>
          </p:cNvPr>
          <p:cNvPicPr>
            <a:picLocks noChangeAspect="1"/>
          </p:cNvPicPr>
          <p:nvPr/>
        </p:nvPicPr>
        <p:blipFill>
          <a:blip r:embed="rId2"/>
          <a:stretch>
            <a:fillRect/>
          </a:stretch>
        </p:blipFill>
        <p:spPr>
          <a:xfrm>
            <a:off x="6274408" y="873332"/>
            <a:ext cx="5246825" cy="2514936"/>
          </a:xfrm>
          <a:prstGeom prst="rect">
            <a:avLst/>
          </a:prstGeom>
        </p:spPr>
      </p:pic>
      <p:sp>
        <p:nvSpPr>
          <p:cNvPr id="6" name="文本框 5">
            <a:extLst>
              <a:ext uri="{FF2B5EF4-FFF2-40B4-BE49-F238E27FC236}">
                <a16:creationId xmlns:a16="http://schemas.microsoft.com/office/drawing/2014/main" id="{29113593-C7DF-458E-B75F-729DAEAA8F5D}"/>
              </a:ext>
            </a:extLst>
          </p:cNvPr>
          <p:cNvSpPr txBox="1"/>
          <p:nvPr/>
        </p:nvSpPr>
        <p:spPr>
          <a:xfrm>
            <a:off x="689811" y="1464484"/>
            <a:ext cx="5230955" cy="4154984"/>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Visualization : Grafana has a plethora of visualization options to help us understand our data, such as heatmaps, histograms, graphs and </a:t>
            </a:r>
            <a:r>
              <a:rPr lang="en-US" altLang="zh-CN" sz="1800" kern="0" dirty="0" err="1">
                <a:ea typeface="Arial Unicode MS" pitchFamily="34" charset="-128"/>
                <a:cs typeface="Arial Unicode MS" pitchFamily="34" charset="-128"/>
              </a:rPr>
              <a:t>geomaps</a:t>
            </a:r>
            <a:r>
              <a:rPr lang="en-US" altLang="zh-CN" sz="1800" kern="0" dirty="0">
                <a:ea typeface="Arial Unicode MS" pitchFamily="34" charset="-128"/>
                <a:cs typeface="Arial Unicode MS" pitchFamily="34" charset="-128"/>
              </a:rPr>
              <a:t>.</a:t>
            </a:r>
          </a:p>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Alert: Seamlessly define alerts where it makes sense</a:t>
            </a:r>
          </a:p>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Unity: Grafana supports dozens of database, such as </a:t>
            </a:r>
            <a:r>
              <a:rPr lang="en-US" altLang="zh-CN" sz="1800" kern="0" dirty="0" err="1">
                <a:ea typeface="Arial Unicode MS" pitchFamily="34" charset="-128"/>
                <a:cs typeface="Arial Unicode MS" pitchFamily="34" charset="-128"/>
              </a:rPr>
              <a:t>OpenTSDB</a:t>
            </a:r>
            <a:r>
              <a:rPr lang="en-US" altLang="zh-CN" sz="1800" kern="0" dirty="0">
                <a:ea typeface="Arial Unicode MS" pitchFamily="34" charset="-128"/>
                <a:cs typeface="Arial Unicode MS" pitchFamily="34" charset="-128"/>
              </a:rPr>
              <a:t>, Prometheus, </a:t>
            </a:r>
            <a:r>
              <a:rPr lang="en-US" altLang="zh-CN" sz="1800" kern="0" dirty="0" err="1">
                <a:ea typeface="Arial Unicode MS" pitchFamily="34" charset="-128"/>
                <a:cs typeface="Arial Unicode MS" pitchFamily="34" charset="-128"/>
              </a:rPr>
              <a:t>InfluxDB</a:t>
            </a:r>
            <a:r>
              <a:rPr lang="en-US" altLang="zh-CN" sz="1800" kern="0" dirty="0">
                <a:ea typeface="Arial Unicode MS" pitchFamily="34" charset="-128"/>
                <a:cs typeface="Arial Unicode MS" pitchFamily="34" charset="-128"/>
              </a:rPr>
              <a:t> and so on.</a:t>
            </a:r>
          </a:p>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Extend: Discover hundreds of dashboards and plugins in the official library</a:t>
            </a:r>
          </a:p>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Collaborate: Bring everyone together, and share data and dashboards across teams.</a:t>
            </a:r>
            <a:endParaRPr lang="zh-CN" altLang="en-US" sz="1800" kern="0" dirty="0" err="1">
              <a:ea typeface="Arial Unicode MS" pitchFamily="34" charset="-128"/>
              <a:cs typeface="Arial Unicode MS" pitchFamily="34" charset="-128"/>
            </a:endParaRPr>
          </a:p>
        </p:txBody>
      </p:sp>
      <p:pic>
        <p:nvPicPr>
          <p:cNvPr id="3" name="图片 2">
            <a:extLst>
              <a:ext uri="{FF2B5EF4-FFF2-40B4-BE49-F238E27FC236}">
                <a16:creationId xmlns:a16="http://schemas.microsoft.com/office/drawing/2014/main" id="{68410C20-6AD4-47CF-BD3C-FD9E8E94AD6B}"/>
              </a:ext>
            </a:extLst>
          </p:cNvPr>
          <p:cNvPicPr>
            <a:picLocks noChangeAspect="1"/>
          </p:cNvPicPr>
          <p:nvPr/>
        </p:nvPicPr>
        <p:blipFill>
          <a:blip r:embed="rId3"/>
          <a:stretch>
            <a:fillRect/>
          </a:stretch>
        </p:blipFill>
        <p:spPr>
          <a:xfrm>
            <a:off x="6097588" y="3757600"/>
            <a:ext cx="5902387" cy="2146603"/>
          </a:xfrm>
          <a:prstGeom prst="rect">
            <a:avLst/>
          </a:prstGeom>
        </p:spPr>
      </p:pic>
    </p:spTree>
    <p:extLst>
      <p:ext uri="{BB962C8B-B14F-4D97-AF65-F5344CB8AC3E}">
        <p14:creationId xmlns:p14="http://schemas.microsoft.com/office/powerpoint/2010/main" val="1103553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ceholder Partner logo"/>
          <p:cNvSpPr/>
          <p:nvPr/>
        </p:nvSpPr>
        <p:spPr bwMode="gray">
          <a:xfrm>
            <a:off x="504000" y="5944029"/>
            <a:ext cx="944661" cy="402796"/>
          </a:xfrm>
          <a:prstGeom prst="rect">
            <a:avLst/>
          </a:prstGeom>
          <a:solidFill>
            <a:schemeClr val="bg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solidFill>
                  <a:sysClr val="windowText" lastClr="000000"/>
                </a:solidFill>
                <a:ea typeface="Arial Unicode MS" pitchFamily="34" charset="-128"/>
                <a:cs typeface="Arial Unicode MS" pitchFamily="34" charset="-128"/>
              </a:rPr>
              <a:t>Partner logo</a:t>
            </a:r>
          </a:p>
        </p:txBody>
      </p:sp>
      <p:sp>
        <p:nvSpPr>
          <p:cNvPr id="3" name="Contact information"/>
          <p:cNvSpPr>
            <a:spLocks noGrp="1"/>
          </p:cNvSpPr>
          <p:nvPr>
            <p:ph type="body" sz="quarter" idx="10"/>
          </p:nvPr>
        </p:nvSpPr>
        <p:spPr bwMode="gray">
          <a:xfrm>
            <a:off x="504000" y="2905487"/>
            <a:ext cx="5593588" cy="2501010"/>
          </a:xfrm>
        </p:spPr>
        <p:txBody>
          <a:bodyPr/>
          <a:lstStyle/>
          <a:p>
            <a:r>
              <a:rPr lang="en-US" dirty="0"/>
              <a:t>Contact information:</a:t>
            </a:r>
          </a:p>
          <a:p>
            <a:pPr lvl="1"/>
            <a:r>
              <a:rPr lang="en-US" b="1"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p:nvPr>
        </p:nvSpPr>
        <p:spPr bwMode="gray"/>
        <p:txBody>
          <a:bodyPr/>
          <a:lstStyle/>
          <a:p>
            <a:r>
              <a:rPr lang="en-US" dirty="0"/>
              <a:t>Thank you.</a:t>
            </a:r>
          </a:p>
        </p:txBody>
      </p:sp>
    </p:spTree>
    <p:extLst>
      <p:ext uri="{BB962C8B-B14F-4D97-AF65-F5344CB8AC3E}">
        <p14:creationId xmlns:p14="http://schemas.microsoft.com/office/powerpoint/2010/main" val="1881851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bwMode="gray"/>
        <p:txBody>
          <a:bodyPr/>
          <a:lstStyle/>
          <a:p>
            <a:r>
              <a:rPr lang="en-US" b="1" dirty="0"/>
              <a:t>Overview of </a:t>
            </a:r>
            <a:r>
              <a:rPr lang="en-US" b="1" dirty="0" err="1"/>
              <a:t>OpenTSDB</a:t>
            </a:r>
            <a:endParaRPr lang="en-US" b="1" dirty="0"/>
          </a:p>
          <a:p>
            <a:pPr lvl="1"/>
            <a:r>
              <a:rPr lang="en-US" dirty="0"/>
              <a:t>Details</a:t>
            </a:r>
          </a:p>
          <a:p>
            <a:r>
              <a:rPr lang="en-US" dirty="0"/>
              <a:t>Agenda item/divider headline</a:t>
            </a:r>
          </a:p>
          <a:p>
            <a:pPr lvl="1"/>
            <a:r>
              <a:rPr lang="en-US" dirty="0"/>
              <a:t>Details</a:t>
            </a:r>
          </a:p>
          <a:p>
            <a:r>
              <a:rPr lang="en-US" dirty="0"/>
              <a:t>Agenda item/divider headline</a:t>
            </a:r>
          </a:p>
          <a:p>
            <a:pPr lvl="1"/>
            <a:r>
              <a:rPr lang="en-US" dirty="0"/>
              <a:t>Details</a:t>
            </a:r>
          </a:p>
          <a:p>
            <a:r>
              <a:rPr lang="en-US" dirty="0"/>
              <a:t>Agenda item/divider headline</a:t>
            </a:r>
          </a:p>
          <a:p>
            <a:pPr lvl="1"/>
            <a:r>
              <a:rPr lang="en-US" dirty="0"/>
              <a:t>Details</a:t>
            </a:r>
          </a:p>
        </p:txBody>
      </p:sp>
      <p:sp>
        <p:nvSpPr>
          <p:cNvPr id="2" name="Agenda"/>
          <p:cNvSpPr>
            <a:spLocks noGrp="1"/>
          </p:cNvSpPr>
          <p:nvPr>
            <p:ph type="title"/>
          </p:nvPr>
        </p:nvSpPr>
        <p:spPr bwMode="gray"/>
        <p:txBody>
          <a:bodyPr/>
          <a:lstStyle/>
          <a:p>
            <a:r>
              <a:rPr lang="en-US" dirty="0"/>
              <a:t>Content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p:txBody>
          <a:bodyPr/>
          <a:lstStyle/>
          <a:p>
            <a:r>
              <a:rPr lang="en-US" dirty="0"/>
              <a:t>Overview of </a:t>
            </a:r>
            <a:r>
              <a:rPr lang="en-US" dirty="0" err="1">
                <a:solidFill>
                  <a:schemeClr val="accent1"/>
                </a:solidFill>
              </a:rPr>
              <a:t>OpenSTDB</a:t>
            </a:r>
            <a:endParaRPr lang="en-US" dirty="0"/>
          </a:p>
        </p:txBody>
      </p:sp>
      <p:pic>
        <p:nvPicPr>
          <p:cNvPr id="6" name="Illustration" descr="Example of an illustration " title="Illustration for divider page"/>
          <p:cNvPicPr>
            <a:picLocks noGrp="1" noChangeAspect="1"/>
          </p:cNvPicPr>
          <p:nvPr>
            <p:ph type="pic" sz="quarter" idx="12"/>
          </p:nvPr>
        </p:nvPicPr>
        <p:blipFill>
          <a:blip r:embed="rId2"/>
          <a:srcRect t="3112" b="3112"/>
          <a:stretch>
            <a:fillRect/>
          </a:stretch>
        </p:blipFill>
        <p:spPr bwMode="gray"/>
      </p:pic>
    </p:spTree>
    <p:extLst>
      <p:ext uri="{BB962C8B-B14F-4D97-AF65-F5344CB8AC3E}">
        <p14:creationId xmlns:p14="http://schemas.microsoft.com/office/powerpoint/2010/main" val="1003539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a:xfrm>
            <a:off x="504001" y="504000"/>
            <a:ext cx="11186476" cy="369332"/>
          </a:xfrm>
        </p:spPr>
        <p:txBody>
          <a:bodyPr/>
          <a:lstStyle/>
          <a:p>
            <a:r>
              <a:rPr lang="en-US" altLang="zh-CN" dirty="0" err="1"/>
              <a:t>OpenTSDB</a:t>
            </a:r>
            <a:endParaRPr lang="en-US" b="0" dirty="0"/>
          </a:p>
        </p:txBody>
      </p:sp>
      <p:sp>
        <p:nvSpPr>
          <p:cNvPr id="3" name="文本框 2">
            <a:extLst>
              <a:ext uri="{FF2B5EF4-FFF2-40B4-BE49-F238E27FC236}">
                <a16:creationId xmlns:a16="http://schemas.microsoft.com/office/drawing/2014/main" id="{1FF6A478-A8DF-44DB-A4F6-3F2E65817EC4}"/>
              </a:ext>
            </a:extLst>
          </p:cNvPr>
          <p:cNvSpPr txBox="1"/>
          <p:nvPr/>
        </p:nvSpPr>
        <p:spPr>
          <a:xfrm>
            <a:off x="663015" y="1296756"/>
            <a:ext cx="10711782" cy="4016484"/>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1800" b="1" dirty="0" err="1"/>
              <a:t>OpenTSDB</a:t>
            </a:r>
            <a:endParaRPr lang="en-US" altLang="zh-CN" sz="1800" b="1" kern="0" dirty="0">
              <a:ea typeface="Arial Unicode MS" pitchFamily="34" charset="-128"/>
              <a:cs typeface="Arial Unicode MS" pitchFamily="34" charset="-128"/>
            </a:endParaRP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a distributed Time Series Database (TSDB) based on HBase. </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written by Benoit </a:t>
            </a:r>
            <a:r>
              <a:rPr lang="en-US" altLang="zh-CN" sz="1800" kern="0" dirty="0" err="1">
                <a:ea typeface="Arial Unicode MS" pitchFamily="34" charset="-128"/>
                <a:cs typeface="Arial Unicode MS" pitchFamily="34" charset="-128"/>
              </a:rPr>
              <a:t>Sigoure</a:t>
            </a:r>
            <a:r>
              <a:rPr lang="en-US" altLang="zh-CN" sz="1800" kern="0" dirty="0">
                <a:ea typeface="Arial Unicode MS" pitchFamily="34" charset="-128"/>
                <a:cs typeface="Arial Unicode MS" pitchFamily="34" charset="-128"/>
              </a:rPr>
              <a:t> to </a:t>
            </a:r>
            <a:r>
              <a:rPr lang="en-US" altLang="zh-CN" sz="1800" b="1" kern="0" dirty="0">
                <a:ea typeface="Arial Unicode MS" pitchFamily="34" charset="-128"/>
                <a:cs typeface="Arial Unicode MS" pitchFamily="34" charset="-128"/>
              </a:rPr>
              <a:t>collect, store and display metrics of various computer systems </a:t>
            </a:r>
            <a:r>
              <a:rPr lang="en-US" altLang="zh-CN" sz="1800" kern="0" dirty="0">
                <a:ea typeface="Arial Unicode MS" pitchFamily="34" charset="-128"/>
                <a:cs typeface="Arial Unicode MS" pitchFamily="34" charset="-128"/>
              </a:rPr>
              <a:t>(network gears, operating systems, applications), and generate readable data graphs easily. </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the first open-source monitoring system built on an open-source distributed database.</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written in Java.</a:t>
            </a:r>
          </a:p>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1800" b="1" kern="0" dirty="0">
                <a:ea typeface="Arial Unicode MS" pitchFamily="34" charset="-128"/>
                <a:cs typeface="Arial Unicode MS" pitchFamily="34" charset="-128"/>
              </a:rPr>
              <a:t>History</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err="1">
                <a:ea typeface="Arial Unicode MS" pitchFamily="34" charset="-128"/>
                <a:cs typeface="Arial Unicode MS" pitchFamily="34" charset="-128"/>
              </a:rPr>
              <a:t>OpenTSDB</a:t>
            </a:r>
            <a:r>
              <a:rPr lang="en-US" altLang="zh-CN" sz="1800" kern="0" dirty="0">
                <a:ea typeface="Arial Unicode MS" pitchFamily="34" charset="-128"/>
                <a:cs typeface="Arial Unicode MS" pitchFamily="34" charset="-128"/>
              </a:rPr>
              <a:t> was originally written to monitor metrics of the StumbleUpon search engine which requires storing over 1 billion data points per day. </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StumbleUpon was in charge of the initial development and its open-source release. Yahoo! is currently maintaining </a:t>
            </a:r>
            <a:r>
              <a:rPr lang="en-US" altLang="zh-CN" sz="1800" kern="0" dirty="0" err="1">
                <a:ea typeface="Arial Unicode MS" pitchFamily="34" charset="-128"/>
                <a:cs typeface="Arial Unicode MS" pitchFamily="34" charset="-128"/>
              </a:rPr>
              <a:t>OpenTSDB</a:t>
            </a:r>
            <a:r>
              <a:rPr lang="en-US" altLang="zh-CN" sz="1800" kern="0" dirty="0">
                <a:ea typeface="Arial Unicode MS" pitchFamily="34" charset="-128"/>
                <a:cs typeface="Arial Unicode MS" pitchFamily="34" charset="-128"/>
              </a:rPr>
              <a:t> along with the open-source community.</a:t>
            </a:r>
            <a:endParaRPr lang="zh-CN" altLang="en-US" sz="18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1132192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a:xfrm>
            <a:off x="504001" y="504000"/>
            <a:ext cx="11186476" cy="646331"/>
          </a:xfrm>
        </p:spPr>
        <p:txBody>
          <a:bodyPr/>
          <a:lstStyle/>
          <a:p>
            <a:r>
              <a:rPr lang="en-US" altLang="zh-CN" dirty="0" err="1"/>
              <a:t>OpenTSDB</a:t>
            </a:r>
            <a:br>
              <a:rPr lang="en-US" altLang="zh-CN" dirty="0"/>
            </a:br>
            <a:r>
              <a:rPr lang="en-US" altLang="zh-CN" sz="1800" b="0" dirty="0"/>
              <a:t>Writing and </a:t>
            </a:r>
            <a:r>
              <a:rPr lang="en-US" altLang="zh-CN" sz="1800" b="0" dirty="0" err="1"/>
              <a:t>Quering</a:t>
            </a:r>
            <a:endParaRPr lang="en-US" sz="1800" b="0" dirty="0"/>
          </a:p>
        </p:txBody>
      </p:sp>
      <p:pic>
        <p:nvPicPr>
          <p:cNvPr id="5" name="图片 4">
            <a:extLst>
              <a:ext uri="{FF2B5EF4-FFF2-40B4-BE49-F238E27FC236}">
                <a16:creationId xmlns:a16="http://schemas.microsoft.com/office/drawing/2014/main" id="{70CB6561-3DCE-4BD8-A084-7F17FD1D16EE}"/>
              </a:ext>
            </a:extLst>
          </p:cNvPr>
          <p:cNvPicPr>
            <a:picLocks noChangeAspect="1"/>
          </p:cNvPicPr>
          <p:nvPr/>
        </p:nvPicPr>
        <p:blipFill rotWithShape="1">
          <a:blip r:embed="rId2"/>
          <a:srcRect t="11487" r="32619" b="45455"/>
          <a:stretch/>
        </p:blipFill>
        <p:spPr>
          <a:xfrm>
            <a:off x="5954223" y="2358523"/>
            <a:ext cx="6245373" cy="2140952"/>
          </a:xfrm>
          <a:prstGeom prst="rect">
            <a:avLst/>
          </a:prstGeom>
        </p:spPr>
      </p:pic>
      <p:pic>
        <p:nvPicPr>
          <p:cNvPr id="6" name="图片 5">
            <a:extLst>
              <a:ext uri="{FF2B5EF4-FFF2-40B4-BE49-F238E27FC236}">
                <a16:creationId xmlns:a16="http://schemas.microsoft.com/office/drawing/2014/main" id="{B1BD978F-1434-421E-B14A-B5085B52FA51}"/>
              </a:ext>
            </a:extLst>
          </p:cNvPr>
          <p:cNvPicPr>
            <a:picLocks noChangeAspect="1"/>
          </p:cNvPicPr>
          <p:nvPr/>
        </p:nvPicPr>
        <p:blipFill>
          <a:blip r:embed="rId3"/>
          <a:stretch>
            <a:fillRect/>
          </a:stretch>
        </p:blipFill>
        <p:spPr>
          <a:xfrm>
            <a:off x="800024" y="2251754"/>
            <a:ext cx="5045338" cy="2354491"/>
          </a:xfrm>
          <a:prstGeom prst="rect">
            <a:avLst/>
          </a:prstGeom>
        </p:spPr>
      </p:pic>
      <p:sp>
        <p:nvSpPr>
          <p:cNvPr id="2" name="文本框 1">
            <a:extLst>
              <a:ext uri="{FF2B5EF4-FFF2-40B4-BE49-F238E27FC236}">
                <a16:creationId xmlns:a16="http://schemas.microsoft.com/office/drawing/2014/main" id="{0C8428E1-320A-4B68-B72D-694F7C73383D}"/>
              </a:ext>
            </a:extLst>
          </p:cNvPr>
          <p:cNvSpPr txBox="1"/>
          <p:nvPr/>
        </p:nvSpPr>
        <p:spPr>
          <a:xfrm>
            <a:off x="1864658" y="1818928"/>
            <a:ext cx="314661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altLang="zh-CN" sz="1800" kern="0" dirty="0">
                <a:ea typeface="Arial Unicode MS" pitchFamily="34" charset="-128"/>
                <a:cs typeface="Arial Unicode MS" pitchFamily="34" charset="-128"/>
              </a:rPr>
              <a:t>Writing By Http API</a:t>
            </a:r>
            <a:endParaRPr lang="zh-CN" altLang="en-US" sz="1800" kern="0" dirty="0" err="1">
              <a:ea typeface="Arial Unicode MS" pitchFamily="34" charset="-128"/>
              <a:cs typeface="Arial Unicode MS" pitchFamily="34" charset="-128"/>
            </a:endParaRPr>
          </a:p>
        </p:txBody>
      </p:sp>
      <p:sp>
        <p:nvSpPr>
          <p:cNvPr id="7" name="文本框 6">
            <a:extLst>
              <a:ext uri="{FF2B5EF4-FFF2-40B4-BE49-F238E27FC236}">
                <a16:creationId xmlns:a16="http://schemas.microsoft.com/office/drawing/2014/main" id="{6761FF8D-C9F9-4667-82B4-D5D433AD3B40}"/>
              </a:ext>
            </a:extLst>
          </p:cNvPr>
          <p:cNvSpPr txBox="1"/>
          <p:nvPr/>
        </p:nvSpPr>
        <p:spPr>
          <a:xfrm>
            <a:off x="7503604" y="1818927"/>
            <a:ext cx="314661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altLang="zh-CN" sz="1800" kern="0" dirty="0">
                <a:ea typeface="Arial Unicode MS" pitchFamily="34" charset="-128"/>
                <a:cs typeface="Arial Unicode MS" pitchFamily="34" charset="-128"/>
              </a:rPr>
              <a:t>Querying By Browser UI</a:t>
            </a:r>
            <a:endParaRPr lang="zh-CN" altLang="en-US" sz="18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101835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a:xfrm>
            <a:off x="504001" y="504000"/>
            <a:ext cx="11186476" cy="646331"/>
          </a:xfrm>
        </p:spPr>
        <p:txBody>
          <a:bodyPr/>
          <a:lstStyle/>
          <a:p>
            <a:r>
              <a:rPr lang="en-US" dirty="0" err="1"/>
              <a:t>OpenTSDB</a:t>
            </a:r>
            <a:br>
              <a:rPr lang="en-US" dirty="0"/>
            </a:br>
            <a:r>
              <a:rPr lang="en-US" sz="1800" b="0" dirty="0"/>
              <a:t>Techniques</a:t>
            </a:r>
            <a:endParaRPr lang="en-US" b="0" dirty="0"/>
          </a:p>
        </p:txBody>
      </p:sp>
      <p:sp>
        <p:nvSpPr>
          <p:cNvPr id="3" name="文本框 2">
            <a:extLst>
              <a:ext uri="{FF2B5EF4-FFF2-40B4-BE49-F238E27FC236}">
                <a16:creationId xmlns:a16="http://schemas.microsoft.com/office/drawing/2014/main" id="{EF2C64E3-0243-43DD-A317-2CEC58A4B0CD}"/>
              </a:ext>
            </a:extLst>
          </p:cNvPr>
          <p:cNvSpPr txBox="1"/>
          <p:nvPr/>
        </p:nvSpPr>
        <p:spPr>
          <a:xfrm>
            <a:off x="588527" y="1362106"/>
            <a:ext cx="9738816" cy="3631763"/>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2000" b="1" kern="0" dirty="0">
                <a:ea typeface="Arial Unicode MS" pitchFamily="34" charset="-128"/>
                <a:cs typeface="Arial Unicode MS" pitchFamily="34" charset="-128"/>
              </a:rPr>
              <a:t>Compression: Naïve (Page-Level) Naïve (Record-Level)</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err="1">
                <a:ea typeface="Arial Unicode MS" pitchFamily="34" charset="-128"/>
                <a:cs typeface="Arial Unicode MS" pitchFamily="34" charset="-128"/>
              </a:rPr>
              <a:t>OpenTSDB</a:t>
            </a:r>
            <a:r>
              <a:rPr lang="en-US" altLang="zh-CN" sz="1800" kern="0" dirty="0">
                <a:ea typeface="Arial Unicode MS" pitchFamily="34" charset="-128"/>
                <a:cs typeface="Arial Unicode MS" pitchFamily="34" charset="-128"/>
              </a:rPr>
              <a:t> uses Row Compaction to compress data. </a:t>
            </a:r>
          </a:p>
          <a:p>
            <a:pPr marL="1374526" lvl="2" indent="-285750" fontAlgn="base">
              <a:spcBef>
                <a:spcPct val="50000"/>
              </a:spcBef>
              <a:spcAft>
                <a:spcPct val="0"/>
              </a:spcAft>
              <a:buClr>
                <a:srgbClr val="F0AB00"/>
              </a:buClr>
              <a:buFont typeface="Wingdings" panose="05000000000000000000" pitchFamily="2" charset="2"/>
              <a:buChar char="n"/>
            </a:pPr>
            <a:r>
              <a:rPr lang="en-US" altLang="zh-CN" sz="1400" kern="0" dirty="0">
                <a:ea typeface="Arial Unicode MS" pitchFamily="34" charset="-128"/>
                <a:cs typeface="Arial Unicode MS" pitchFamily="34" charset="-128"/>
              </a:rPr>
              <a:t>Whenever a cell is to be written, its row key is pushed into a compaction queue. </a:t>
            </a:r>
          </a:p>
          <a:p>
            <a:pPr marL="1374526" lvl="2" indent="-285750" fontAlgn="base">
              <a:spcBef>
                <a:spcPct val="50000"/>
              </a:spcBef>
              <a:spcAft>
                <a:spcPct val="0"/>
              </a:spcAft>
              <a:buClr>
                <a:srgbClr val="F0AB00"/>
              </a:buClr>
              <a:buFont typeface="Wingdings" panose="05000000000000000000" pitchFamily="2" charset="2"/>
              <a:buChar char="n"/>
            </a:pPr>
            <a:r>
              <a:rPr lang="en-US" altLang="zh-CN" sz="1400" kern="0" dirty="0">
                <a:ea typeface="Arial Unicode MS" pitchFamily="34" charset="-128"/>
                <a:cs typeface="Arial Unicode MS" pitchFamily="34" charset="-128"/>
              </a:rPr>
              <a:t>There is a separate thread that periodically goes through the queue and aggregate data with the same key into a big cell.</a:t>
            </a:r>
          </a:p>
          <a:p>
            <a:pPr marL="1374526" lvl="2" indent="-285750" fontAlgn="base">
              <a:spcBef>
                <a:spcPct val="50000"/>
              </a:spcBef>
              <a:spcAft>
                <a:spcPct val="0"/>
              </a:spcAft>
              <a:buClr>
                <a:srgbClr val="F0AB00"/>
              </a:buClr>
              <a:buFont typeface="Wingdings" panose="05000000000000000000" pitchFamily="2" charset="2"/>
              <a:buChar char="n"/>
            </a:pPr>
            <a:r>
              <a:rPr lang="en-US" altLang="zh-CN" sz="1400" kern="0" dirty="0">
                <a:ea typeface="Arial Unicode MS" pitchFamily="34" charset="-128"/>
                <a:cs typeface="Arial Unicode MS" pitchFamily="34" charset="-128"/>
              </a:rPr>
              <a:t> It then writes the big cell and deletes the individual cells in the queue. </a:t>
            </a:r>
          </a:p>
          <a:p>
            <a:pPr marL="1374526" lvl="2" indent="-285750" fontAlgn="base">
              <a:spcBef>
                <a:spcPct val="50000"/>
              </a:spcBef>
              <a:spcAft>
                <a:spcPct val="0"/>
              </a:spcAft>
              <a:buClr>
                <a:srgbClr val="F0AB00"/>
              </a:buClr>
              <a:buFont typeface="Wingdings" panose="05000000000000000000" pitchFamily="2" charset="2"/>
              <a:buChar char="n"/>
            </a:pPr>
            <a:r>
              <a:rPr lang="en-US" altLang="zh-CN" sz="1400" kern="0" dirty="0">
                <a:ea typeface="Arial Unicode MS" pitchFamily="34" charset="-128"/>
                <a:cs typeface="Arial Unicode MS" pitchFamily="34" charset="-128"/>
              </a:rPr>
              <a:t>This process is effective because in HBase the row key is repeated for every single cell, and there is no way to efficiently append byte at the end of a cell.</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At data level, </a:t>
            </a:r>
            <a:r>
              <a:rPr lang="en-US" altLang="zh-CN" sz="1800" kern="0" dirty="0" err="1">
                <a:ea typeface="Arial Unicode MS" pitchFamily="34" charset="-128"/>
                <a:cs typeface="Arial Unicode MS" pitchFamily="34" charset="-128"/>
              </a:rPr>
              <a:t>OpenTSDB</a:t>
            </a:r>
            <a:r>
              <a:rPr lang="en-US" altLang="zh-CN" sz="1800" kern="0" dirty="0">
                <a:ea typeface="Arial Unicode MS" pitchFamily="34" charset="-128"/>
                <a:cs typeface="Arial Unicode MS" pitchFamily="34" charset="-128"/>
              </a:rPr>
              <a:t> uses LZO compression algorithm.</a:t>
            </a:r>
          </a:p>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2000" kern="0" dirty="0">
                <a:ea typeface="Arial Unicode MS" pitchFamily="34" charset="-128"/>
                <a:cs typeface="Arial Unicode MS" pitchFamily="34" charset="-128"/>
              </a:rPr>
              <a:t>With these two techniques, </a:t>
            </a:r>
            <a:r>
              <a:rPr lang="en-US" altLang="zh-CN" sz="2000" kern="0" dirty="0" err="1">
                <a:ea typeface="Arial Unicode MS" pitchFamily="34" charset="-128"/>
                <a:cs typeface="Arial Unicode MS" pitchFamily="34" charset="-128"/>
              </a:rPr>
              <a:t>OpenTSDB</a:t>
            </a:r>
            <a:r>
              <a:rPr lang="en-US" altLang="zh-CN" sz="2000" kern="0" dirty="0">
                <a:ea typeface="Arial Unicode MS" pitchFamily="34" charset="-128"/>
                <a:cs typeface="Arial Unicode MS" pitchFamily="34" charset="-128"/>
              </a:rPr>
              <a:t> is able to reduce the average size of one data point from 12 bytes to 2-3 bytes.</a:t>
            </a:r>
            <a:endParaRPr lang="zh-CN" altLang="en-US" sz="20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203468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a:xfrm>
            <a:off x="504001" y="504000"/>
            <a:ext cx="11186476" cy="646331"/>
          </a:xfrm>
        </p:spPr>
        <p:txBody>
          <a:bodyPr/>
          <a:lstStyle/>
          <a:p>
            <a:r>
              <a:rPr lang="en-US" dirty="0" err="1"/>
              <a:t>OpenTSDB</a:t>
            </a:r>
            <a:br>
              <a:rPr lang="en-US" dirty="0"/>
            </a:br>
            <a:r>
              <a:rPr lang="en-US" sz="1800" b="0" dirty="0"/>
              <a:t>Techniques</a:t>
            </a:r>
            <a:endParaRPr lang="en-US" b="0" dirty="0"/>
          </a:p>
        </p:txBody>
      </p:sp>
      <p:sp>
        <p:nvSpPr>
          <p:cNvPr id="3" name="文本框 2">
            <a:extLst>
              <a:ext uri="{FF2B5EF4-FFF2-40B4-BE49-F238E27FC236}">
                <a16:creationId xmlns:a16="http://schemas.microsoft.com/office/drawing/2014/main" id="{EF2C64E3-0243-43DD-A317-2CEC58A4B0CD}"/>
              </a:ext>
            </a:extLst>
          </p:cNvPr>
          <p:cNvSpPr txBox="1"/>
          <p:nvPr/>
        </p:nvSpPr>
        <p:spPr>
          <a:xfrm>
            <a:off x="668859" y="1405465"/>
            <a:ext cx="10856759" cy="3185487"/>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1800" b="1" kern="0" dirty="0">
                <a:ea typeface="Arial Unicode MS" pitchFamily="34" charset="-128"/>
                <a:cs typeface="Arial Unicode MS" pitchFamily="34" charset="-128"/>
              </a:rPr>
              <a:t>Concurrency Control</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latin typeface="Arial" panose="020B0604020202020204" pitchFamily="34" charset="0"/>
                <a:ea typeface="Arial Unicode MS" pitchFamily="34" charset="-128"/>
              </a:rPr>
              <a:t>Op</a:t>
            </a:r>
            <a:r>
              <a:rPr lang="zh-CN" altLang="zh-CN" sz="1800" kern="0" dirty="0">
                <a:latin typeface="Arial" panose="020B0604020202020204" pitchFamily="34" charset="0"/>
              </a:rPr>
              <a:t>enTSDB allows concurrent writes without using locks. </a:t>
            </a:r>
            <a:endParaRPr lang="en-US" altLang="zh-CN" sz="1800" kern="0" dirty="0">
              <a:latin typeface="Arial" panose="020B0604020202020204" pitchFamily="34" charset="0"/>
            </a:endParaRPr>
          </a:p>
          <a:p>
            <a:pPr marL="830138" lvl="1" indent="-285750" fontAlgn="base">
              <a:spcBef>
                <a:spcPct val="50000"/>
              </a:spcBef>
              <a:spcAft>
                <a:spcPct val="0"/>
              </a:spcAft>
              <a:buClr>
                <a:srgbClr val="F0AB00"/>
              </a:buClr>
              <a:buSzPct val="80000"/>
              <a:buFont typeface="Wingdings" panose="05000000000000000000" pitchFamily="2" charset="2"/>
              <a:buChar char="n"/>
            </a:pPr>
            <a:r>
              <a:rPr lang="zh-CN" altLang="zh-CN" sz="1800" kern="0" dirty="0">
                <a:latin typeface="Arial" panose="020B0604020202020204" pitchFamily="34" charset="0"/>
              </a:rPr>
              <a:t>OpenTSDB avoids multiple writers creating duplicate rows in the case of writer restart by making writes idempotent. It enforces a fixed timestamp boundary for each row. When a write reconnects to HBase, it will always write to the appropriate row according to the timestamp instead of creating new rows. </a:t>
            </a:r>
            <a:endParaRPr lang="en-US" altLang="zh-CN" sz="1800" kern="0" dirty="0">
              <a:latin typeface="Arial" panose="020B0604020202020204" pitchFamily="34" charset="0"/>
              <a:ea typeface="Arial Unicode MS" pitchFamily="34" charset="-128"/>
            </a:endParaRPr>
          </a:p>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1800" b="1" kern="0" dirty="0">
                <a:ea typeface="Arial Unicode MS" pitchFamily="34" charset="-128"/>
                <a:cs typeface="Arial Unicode MS" pitchFamily="34" charset="-128"/>
              </a:rPr>
              <a:t>Data Model</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latin typeface="Arial" panose="020B0604020202020204" pitchFamily="34" charset="0"/>
                <a:ea typeface="Arial Unicode MS" pitchFamily="34" charset="-128"/>
              </a:rPr>
              <a:t>Data are stored as time series. Each time series is a collection of data points.</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latin typeface="Arial" panose="020B0604020202020204" pitchFamily="34" charset="0"/>
                <a:ea typeface="Arial Unicode MS" pitchFamily="34" charset="-128"/>
              </a:rPr>
              <a:t>A data point is a key value map(time, value). A time series is identified by its metrics and tags</a:t>
            </a:r>
            <a:endParaRPr lang="en-US" altLang="zh-CN" sz="1800" dirty="0">
              <a:latin typeface="Arial" panose="020B0604020202020204" pitchFamily="34" charset="0"/>
            </a:endParaRPr>
          </a:p>
        </p:txBody>
      </p:sp>
      <p:graphicFrame>
        <p:nvGraphicFramePr>
          <p:cNvPr id="6" name="表格 2">
            <a:extLst>
              <a:ext uri="{FF2B5EF4-FFF2-40B4-BE49-F238E27FC236}">
                <a16:creationId xmlns:a16="http://schemas.microsoft.com/office/drawing/2014/main" id="{3E8466C8-B646-4A18-83B0-6369977B3C40}"/>
              </a:ext>
            </a:extLst>
          </p:cNvPr>
          <p:cNvGraphicFramePr>
            <a:graphicFrameLocks noGrp="1"/>
          </p:cNvGraphicFramePr>
          <p:nvPr>
            <p:extLst>
              <p:ext uri="{D42A27DB-BD31-4B8C-83A1-F6EECF244321}">
                <p14:modId xmlns:p14="http://schemas.microsoft.com/office/powerpoint/2010/main" val="2732866032"/>
              </p:ext>
            </p:extLst>
          </p:nvPr>
        </p:nvGraphicFramePr>
        <p:xfrm>
          <a:off x="1992687" y="4846087"/>
          <a:ext cx="8209104" cy="1463040"/>
        </p:xfrm>
        <a:graphic>
          <a:graphicData uri="http://schemas.openxmlformats.org/drawingml/2006/table">
            <a:tbl>
              <a:tblPr firstRow="1" bandRow="1">
                <a:tableStyleId>{F2DE63D5-997A-4646-A377-4702673A728D}</a:tableStyleId>
              </a:tblPr>
              <a:tblGrid>
                <a:gridCol w="3471229">
                  <a:extLst>
                    <a:ext uri="{9D8B030D-6E8A-4147-A177-3AD203B41FA5}">
                      <a16:colId xmlns:a16="http://schemas.microsoft.com/office/drawing/2014/main" val="3494984679"/>
                    </a:ext>
                  </a:extLst>
                </a:gridCol>
                <a:gridCol w="1457816">
                  <a:extLst>
                    <a:ext uri="{9D8B030D-6E8A-4147-A177-3AD203B41FA5}">
                      <a16:colId xmlns:a16="http://schemas.microsoft.com/office/drawing/2014/main" val="3724554972"/>
                    </a:ext>
                  </a:extLst>
                </a:gridCol>
                <a:gridCol w="3280059">
                  <a:extLst>
                    <a:ext uri="{9D8B030D-6E8A-4147-A177-3AD203B41FA5}">
                      <a16:colId xmlns:a16="http://schemas.microsoft.com/office/drawing/2014/main" val="1096950074"/>
                    </a:ext>
                  </a:extLst>
                </a:gridCol>
              </a:tblGrid>
              <a:tr h="0">
                <a:tc>
                  <a:txBody>
                    <a:bodyPr/>
                    <a:lstStyle/>
                    <a:p>
                      <a:pPr algn="ctr"/>
                      <a:r>
                        <a:rPr lang="en-US" altLang="zh-CN" sz="1800" dirty="0"/>
                        <a:t>Identity(</a:t>
                      </a:r>
                      <a:r>
                        <a:rPr lang="en-US" altLang="zh-CN" sz="1800" dirty="0" err="1"/>
                        <a:t>Metric+Tag</a:t>
                      </a:r>
                      <a:r>
                        <a:rPr lang="en-US" altLang="zh-CN" sz="1800" dirty="0"/>
                        <a:t>)</a:t>
                      </a:r>
                      <a:endParaRPr lang="zh-CN" altLang="en-US" sz="1800" dirty="0"/>
                    </a:p>
                  </a:txBody>
                  <a:tcPr/>
                </a:tc>
                <a:tc>
                  <a:txBody>
                    <a:bodyPr/>
                    <a:lstStyle/>
                    <a:p>
                      <a:pPr algn="ctr"/>
                      <a:r>
                        <a:rPr lang="en-US" altLang="zh-CN" sz="1800" dirty="0"/>
                        <a:t>Value </a:t>
                      </a:r>
                      <a:endParaRPr lang="zh-CN" altLang="en-US" sz="1800" dirty="0"/>
                    </a:p>
                  </a:txBody>
                  <a:tcPr/>
                </a:tc>
                <a:tc>
                  <a:txBody>
                    <a:bodyPr/>
                    <a:lstStyle/>
                    <a:p>
                      <a:pPr algn="ctr"/>
                      <a:r>
                        <a:rPr lang="en-US" altLang="zh-CN" sz="1800" dirty="0"/>
                        <a:t>Timestamp</a:t>
                      </a:r>
                      <a:endParaRPr lang="zh-CN" altLang="en-US" sz="1800" dirty="0"/>
                    </a:p>
                  </a:txBody>
                  <a:tcPr/>
                </a:tc>
                <a:extLst>
                  <a:ext uri="{0D108BD9-81ED-4DB2-BD59-A6C34878D82A}">
                    <a16:rowId xmlns:a16="http://schemas.microsoft.com/office/drawing/2014/main" val="3861977526"/>
                  </a:ext>
                </a:extLst>
              </a:tr>
              <a:tr h="0">
                <a:tc>
                  <a:txBody>
                    <a:bodyPr/>
                    <a:lstStyle/>
                    <a:p>
                      <a:pPr algn="ctr"/>
                      <a:r>
                        <a:rPr lang="en-US" altLang="zh-CN" sz="1800" dirty="0"/>
                        <a:t>Web01.sys.cpu.busy.pct</a:t>
                      </a:r>
                      <a:endParaRPr lang="zh-CN" altLang="en-US" sz="1800" dirty="0"/>
                    </a:p>
                  </a:txBody>
                  <a:tcPr/>
                </a:tc>
                <a:tc>
                  <a:txBody>
                    <a:bodyPr/>
                    <a:lstStyle/>
                    <a:p>
                      <a:pPr algn="ctr"/>
                      <a:r>
                        <a:rPr lang="en-US" altLang="zh-CN" sz="1800" dirty="0"/>
                        <a:t>45% </a:t>
                      </a:r>
                      <a:endParaRPr lang="zh-CN" altLang="en-US" sz="1800" dirty="0"/>
                    </a:p>
                  </a:txBody>
                  <a:tcPr/>
                </a:tc>
                <a:tc>
                  <a:txBody>
                    <a:bodyPr/>
                    <a:lstStyle/>
                    <a:p>
                      <a:pPr marL="0" marR="0" lvl="0" indent="0" algn="ctr" defTabSz="1088558" rtl="0" eaLnBrk="1" fontAlgn="auto" latinLnBrk="0" hangingPunct="1">
                        <a:lnSpc>
                          <a:spcPct val="100000"/>
                        </a:lnSpc>
                        <a:spcBef>
                          <a:spcPts val="0"/>
                        </a:spcBef>
                        <a:spcAft>
                          <a:spcPts val="0"/>
                        </a:spcAft>
                        <a:buClrTx/>
                        <a:buSzTx/>
                        <a:buFontTx/>
                        <a:buNone/>
                        <a:tabLst/>
                        <a:defRPr/>
                      </a:pPr>
                      <a:r>
                        <a:rPr lang="en-US" altLang="zh-CN" sz="1800" dirty="0"/>
                        <a:t>1/1/207 12:01:00</a:t>
                      </a:r>
                    </a:p>
                  </a:txBody>
                  <a:tcPr/>
                </a:tc>
                <a:extLst>
                  <a:ext uri="{0D108BD9-81ED-4DB2-BD59-A6C34878D82A}">
                    <a16:rowId xmlns:a16="http://schemas.microsoft.com/office/drawing/2014/main" val="498320865"/>
                  </a:ext>
                </a:extLst>
              </a:tr>
              <a:tr h="180973">
                <a:tc>
                  <a:txBody>
                    <a:bodyPr/>
                    <a:lstStyle/>
                    <a:p>
                      <a:pPr algn="ctr"/>
                      <a:r>
                        <a:rPr lang="en-US" altLang="zh-CN" sz="1800" dirty="0"/>
                        <a:t>Web01.sys.cpu.busy.pct </a:t>
                      </a:r>
                      <a:endParaRPr lang="zh-CN" altLang="en-US" sz="1800" dirty="0"/>
                    </a:p>
                  </a:txBody>
                  <a:tcPr/>
                </a:tc>
                <a:tc>
                  <a:txBody>
                    <a:bodyPr/>
                    <a:lstStyle/>
                    <a:p>
                      <a:pPr algn="ctr"/>
                      <a:r>
                        <a:rPr lang="en-US" altLang="zh-CN" sz="1800" dirty="0"/>
                        <a:t>52% </a:t>
                      </a:r>
                      <a:endParaRPr lang="zh-CN" altLang="en-US" sz="1800" dirty="0"/>
                    </a:p>
                  </a:txBody>
                  <a:tcPr/>
                </a:tc>
                <a:tc>
                  <a:txBody>
                    <a:bodyPr/>
                    <a:lstStyle/>
                    <a:p>
                      <a:pPr marL="0" marR="0" lvl="0" indent="0" algn="ctr" defTabSz="1088558" rtl="0" eaLnBrk="1" fontAlgn="auto" latinLnBrk="0" hangingPunct="1">
                        <a:lnSpc>
                          <a:spcPct val="100000"/>
                        </a:lnSpc>
                        <a:spcBef>
                          <a:spcPts val="0"/>
                        </a:spcBef>
                        <a:spcAft>
                          <a:spcPts val="0"/>
                        </a:spcAft>
                        <a:buClrTx/>
                        <a:buSzTx/>
                        <a:buFontTx/>
                        <a:buNone/>
                        <a:tabLst/>
                        <a:defRPr/>
                      </a:pPr>
                      <a:r>
                        <a:rPr lang="en-US" altLang="zh-CN" sz="1800" dirty="0"/>
                        <a:t>1/1/207 12:02:00</a:t>
                      </a:r>
                    </a:p>
                  </a:txBody>
                  <a:tcPr/>
                </a:tc>
                <a:extLst>
                  <a:ext uri="{0D108BD9-81ED-4DB2-BD59-A6C34878D82A}">
                    <a16:rowId xmlns:a16="http://schemas.microsoft.com/office/drawing/2014/main" val="647851026"/>
                  </a:ext>
                </a:extLst>
              </a:tr>
              <a:tr h="180973">
                <a:tc>
                  <a:txBody>
                    <a:bodyPr/>
                    <a:lstStyle/>
                    <a:p>
                      <a:pPr algn="ctr"/>
                      <a:r>
                        <a:rPr lang="en-US" altLang="zh-CN" sz="1800" dirty="0"/>
                        <a:t>Web01.sys.cpu.busy.pct </a:t>
                      </a:r>
                      <a:endParaRPr lang="zh-CN" altLang="en-US" sz="1800" dirty="0"/>
                    </a:p>
                  </a:txBody>
                  <a:tcPr/>
                </a:tc>
                <a:tc>
                  <a:txBody>
                    <a:bodyPr/>
                    <a:lstStyle/>
                    <a:p>
                      <a:pPr algn="ctr"/>
                      <a:r>
                        <a:rPr lang="en-US" altLang="zh-CN" sz="1800" dirty="0"/>
                        <a:t>35% </a:t>
                      </a:r>
                      <a:endParaRPr lang="zh-CN" altLang="en-US" sz="1800" dirty="0"/>
                    </a:p>
                  </a:txBody>
                  <a:tcPr/>
                </a:tc>
                <a:tc>
                  <a:txBody>
                    <a:bodyPr/>
                    <a:lstStyle/>
                    <a:p>
                      <a:pPr marL="0" marR="0" lvl="0" indent="0" algn="ctr" defTabSz="1088558" rtl="0" eaLnBrk="1" fontAlgn="auto" latinLnBrk="0" hangingPunct="1">
                        <a:lnSpc>
                          <a:spcPct val="100000"/>
                        </a:lnSpc>
                        <a:spcBef>
                          <a:spcPts val="0"/>
                        </a:spcBef>
                        <a:spcAft>
                          <a:spcPts val="0"/>
                        </a:spcAft>
                        <a:buClrTx/>
                        <a:buSzTx/>
                        <a:buFontTx/>
                        <a:buNone/>
                        <a:tabLst/>
                        <a:defRPr/>
                      </a:pPr>
                      <a:r>
                        <a:rPr lang="en-US" altLang="zh-CN" sz="1800" dirty="0"/>
                        <a:t>1/1/207 12:03:00</a:t>
                      </a:r>
                    </a:p>
                  </a:txBody>
                  <a:tcPr/>
                </a:tc>
                <a:extLst>
                  <a:ext uri="{0D108BD9-81ED-4DB2-BD59-A6C34878D82A}">
                    <a16:rowId xmlns:a16="http://schemas.microsoft.com/office/drawing/2014/main" val="2826638356"/>
                  </a:ext>
                </a:extLst>
              </a:tr>
            </a:tbl>
          </a:graphicData>
        </a:graphic>
      </p:graphicFrame>
    </p:spTree>
    <p:extLst>
      <p:ext uri="{BB962C8B-B14F-4D97-AF65-F5344CB8AC3E}">
        <p14:creationId xmlns:p14="http://schemas.microsoft.com/office/powerpoint/2010/main" val="1077844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a:xfrm>
            <a:off x="504001" y="504000"/>
            <a:ext cx="11186476" cy="646331"/>
          </a:xfrm>
        </p:spPr>
        <p:txBody>
          <a:bodyPr/>
          <a:lstStyle/>
          <a:p>
            <a:r>
              <a:rPr lang="en-US" dirty="0" err="1"/>
              <a:t>OpenTSDB</a:t>
            </a:r>
            <a:br>
              <a:rPr lang="en-US" dirty="0"/>
            </a:br>
            <a:r>
              <a:rPr lang="en-US" sz="1800" b="0" dirty="0"/>
              <a:t>Techniques</a:t>
            </a:r>
            <a:endParaRPr lang="en-US" b="0" dirty="0"/>
          </a:p>
        </p:txBody>
      </p:sp>
      <p:sp>
        <p:nvSpPr>
          <p:cNvPr id="3" name="文本框 2">
            <a:extLst>
              <a:ext uri="{FF2B5EF4-FFF2-40B4-BE49-F238E27FC236}">
                <a16:creationId xmlns:a16="http://schemas.microsoft.com/office/drawing/2014/main" id="{EF2C64E3-0243-43DD-A317-2CEC58A4B0CD}"/>
              </a:ext>
            </a:extLst>
          </p:cNvPr>
          <p:cNvSpPr txBox="1"/>
          <p:nvPr/>
        </p:nvSpPr>
        <p:spPr>
          <a:xfrm>
            <a:off x="669208" y="1488142"/>
            <a:ext cx="10856759" cy="1661993"/>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1800" b="1" kern="0" dirty="0">
                <a:ea typeface="Arial Unicode MS" pitchFamily="34" charset="-128"/>
                <a:cs typeface="Arial Unicode MS" pitchFamily="34" charset="-128"/>
              </a:rPr>
              <a:t>Query Interface</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latin typeface="Arial" panose="020B0604020202020204" pitchFamily="34" charset="0"/>
              </a:rPr>
              <a:t>There are 2 official supported query interfaces: HTTP/REST API and Telnet style command line API. </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latin typeface="Arial" panose="020B0604020202020204" pitchFamily="34" charset="0"/>
              </a:rPr>
              <a:t>Additionally, there are various open-source front-end clients that encapsulate the official APIs, including a Browser interface and Erlang/Java/Go/Python/R/Ruby clients.</a:t>
            </a:r>
          </a:p>
        </p:txBody>
      </p:sp>
    </p:spTree>
    <p:extLst>
      <p:ext uri="{BB962C8B-B14F-4D97-AF65-F5344CB8AC3E}">
        <p14:creationId xmlns:p14="http://schemas.microsoft.com/office/powerpoint/2010/main" val="4214433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a:xfrm>
            <a:off x="504001" y="504000"/>
            <a:ext cx="11186476" cy="646331"/>
          </a:xfrm>
        </p:spPr>
        <p:txBody>
          <a:bodyPr/>
          <a:lstStyle/>
          <a:p>
            <a:r>
              <a:rPr lang="en-US" dirty="0" err="1"/>
              <a:t>OpenTSDB</a:t>
            </a:r>
            <a:br>
              <a:rPr lang="en-US" dirty="0"/>
            </a:br>
            <a:r>
              <a:rPr lang="en-US" sz="1800" b="0" dirty="0"/>
              <a:t>Techniques</a:t>
            </a:r>
            <a:endParaRPr lang="en-US" b="0" dirty="0"/>
          </a:p>
        </p:txBody>
      </p:sp>
      <p:sp>
        <p:nvSpPr>
          <p:cNvPr id="9" name="矩形 8">
            <a:extLst>
              <a:ext uri="{FF2B5EF4-FFF2-40B4-BE49-F238E27FC236}">
                <a16:creationId xmlns:a16="http://schemas.microsoft.com/office/drawing/2014/main" id="{FD2B6A5B-9857-4D4D-BF92-F5B9BF2D0601}"/>
              </a:ext>
            </a:extLst>
          </p:cNvPr>
          <p:cNvSpPr/>
          <p:nvPr/>
        </p:nvSpPr>
        <p:spPr>
          <a:xfrm>
            <a:off x="501650" y="1737175"/>
            <a:ext cx="10808034" cy="2616101"/>
          </a:xfrm>
          <a:prstGeom prst="rect">
            <a:avLst/>
          </a:prstGeom>
        </p:spPr>
        <p:txBody>
          <a:bodyPr wrap="square">
            <a:spAutoFit/>
          </a:bodyPr>
          <a:lstStyle/>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2000" b="1" kern="0" dirty="0">
                <a:ea typeface="Arial Unicode MS" pitchFamily="34" charset="-128"/>
                <a:cs typeface="Arial Unicode MS" pitchFamily="34" charset="-128"/>
              </a:rPr>
              <a:t>System Architecture</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dirty="0" err="1"/>
              <a:t>OpenTSDB</a:t>
            </a:r>
            <a:r>
              <a:rPr lang="en-US" altLang="zh-CN" sz="1800" dirty="0"/>
              <a:t> consists of three components: </a:t>
            </a:r>
            <a:r>
              <a:rPr lang="en-US" altLang="zh-CN" sz="1800" dirty="0" err="1"/>
              <a:t>tCollector</a:t>
            </a:r>
            <a:r>
              <a:rPr lang="en-US" altLang="zh-CN" sz="1800" dirty="0"/>
              <a:t>, Time Series Daemon (TSD), and HBase. One instance of </a:t>
            </a:r>
            <a:r>
              <a:rPr lang="en-US" altLang="zh-CN" sz="1800" dirty="0" err="1"/>
              <a:t>tCollector</a:t>
            </a:r>
            <a:r>
              <a:rPr lang="en-US" altLang="zh-CN" sz="1800" dirty="0"/>
              <a:t> is deployed on each server. It is responsible to periodically pull metrics data from processes running on the server and the operating system. TSDs receive data from the </a:t>
            </a:r>
            <a:r>
              <a:rPr lang="en-US" altLang="zh-CN" sz="1800" dirty="0" err="1"/>
              <a:t>tCollectors</a:t>
            </a:r>
            <a:r>
              <a:rPr lang="en-US" altLang="zh-CN" sz="1800" dirty="0"/>
              <a:t> and push data to the HBase backend storage system. Upon receiving queries, TSD scans HBase and retrieves relevant data.</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dirty="0"/>
              <a:t>All communications are done via TSD RPC and Hadoop RPC, therefore all components are stateless. There can be as many TSDs as needed to handle the workload as the system scales.</a:t>
            </a:r>
            <a:endParaRPr lang="zh-CN" altLang="en-US" sz="1800" dirty="0"/>
          </a:p>
        </p:txBody>
      </p:sp>
    </p:spTree>
    <p:extLst>
      <p:ext uri="{BB962C8B-B14F-4D97-AF65-F5344CB8AC3E}">
        <p14:creationId xmlns:p14="http://schemas.microsoft.com/office/powerpoint/2010/main" val="1677716399"/>
      </p:ext>
    </p:extLst>
  </p:cSld>
  <p:clrMapOvr>
    <a:masterClrMapping/>
  </p:clrMapOvr>
</p:sld>
</file>

<file path=ppt/theme/theme1.xml><?xml version="1.0" encoding="utf-8"?>
<a:theme xmlns:a="http://schemas.openxmlformats.org/drawingml/2006/main" name="SAP 2020 16x9 white">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20_16x9_white.potx" id="{1E085704-51AD-4DA6-92AD-0EE905DEE092}" vid="{76636035-1AA7-4672-B130-A694A14AB848}"/>
    </a:ext>
  </a:extLst>
</a:theme>
</file>

<file path=ppt/theme/theme2.xml><?xml version="1.0" encoding="utf-8"?>
<a:theme xmlns:a="http://schemas.openxmlformats.org/drawingml/2006/main" name="SAP 2020 16x9 blue">
  <a:themeElements>
    <a:clrScheme name="SAP_Colors2018 - blue">
      <a:dk1>
        <a:srgbClr val="00195A"/>
      </a:dk1>
      <a:lt1>
        <a:srgbClr val="FFFFFF"/>
      </a:lt1>
      <a:dk2>
        <a:srgbClr val="CCCCCC"/>
      </a:dk2>
      <a:lt2>
        <a:srgbClr val="999999"/>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20_16x9_white.potx" id="{1E085704-51AD-4DA6-92AD-0EE905DEE092}" vid="{7D7E3612-A2B4-42D1-8752-F8A970E24E32}"/>
    </a:ext>
  </a:extLst>
</a:theme>
</file>

<file path=ppt/theme/theme3.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FE3E8B596245C240B913CA1825D8323E" ma:contentTypeVersion="2" ma:contentTypeDescription="Ein neues Dokument erstellen." ma:contentTypeScope="" ma:versionID="d07af3819a34b45ea68cbd04711a1fcb">
  <xsd:schema xmlns:xsd="http://www.w3.org/2001/XMLSchema" xmlns:xs="http://www.w3.org/2001/XMLSchema" xmlns:p="http://schemas.microsoft.com/office/2006/metadata/properties" xmlns:ns2="cbd03908-ee30-408a-b5f8-8b129e892ff3" targetNamespace="http://schemas.microsoft.com/office/2006/metadata/properties" ma:root="true" ma:fieldsID="1f4ce58f1eea7887a27fb72747442165" ns2:_="">
    <xsd:import namespace="cbd03908-ee30-408a-b5f8-8b129e892ff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bd03908-ee30-408a-b5f8-8b129e892ff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DA81D51-CB8B-4E00-A304-5985D65D0CEC}">
  <ds:schemaRefs>
    <ds:schemaRef ds:uri="http://schemas.microsoft.com/sharepoint/v3/contenttype/forms"/>
  </ds:schemaRefs>
</ds:datastoreItem>
</file>

<file path=customXml/itemProps2.xml><?xml version="1.0" encoding="utf-8"?>
<ds:datastoreItem xmlns:ds="http://schemas.openxmlformats.org/officeDocument/2006/customXml" ds:itemID="{5BCC86C0-0DD0-4840-A0C1-33A1E70698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bd03908-ee30-408a-b5f8-8b129e892ff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5A61EA0-C632-450D-8732-FBE1B6CC6F01}">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SAP_2020_16x9_White</Template>
  <TotalTime>883</TotalTime>
  <Words>1016</Words>
  <Application>Microsoft Office PowerPoint</Application>
  <PresentationFormat>自定义</PresentationFormat>
  <Paragraphs>122</Paragraphs>
  <Slides>17</Slides>
  <Notes>3</Notes>
  <HiddenSlides>1</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17</vt:i4>
      </vt:variant>
    </vt:vector>
  </HeadingPairs>
  <TitlesOfParts>
    <vt:vector size="24" baseType="lpstr">
      <vt:lpstr>Arial</vt:lpstr>
      <vt:lpstr>Courier New</vt:lpstr>
      <vt:lpstr>Symbol</vt:lpstr>
      <vt:lpstr>Wingdings</vt:lpstr>
      <vt:lpstr>Wingdings</vt:lpstr>
      <vt:lpstr>SAP 2020 16x9 white</vt:lpstr>
      <vt:lpstr>SAP 2020 16x9 blue</vt:lpstr>
      <vt:lpstr>The Survey On OpenTSDB A Distributed, Scalable Monitoring System</vt:lpstr>
      <vt:lpstr>Content</vt:lpstr>
      <vt:lpstr>Overview of OpenSTDB</vt:lpstr>
      <vt:lpstr>OpenTSDB</vt:lpstr>
      <vt:lpstr>OpenTSDB Writing and Quering</vt:lpstr>
      <vt:lpstr>OpenTSDB Techniques</vt:lpstr>
      <vt:lpstr>OpenTSDB Techniques</vt:lpstr>
      <vt:lpstr>OpenTSDB Techniques</vt:lpstr>
      <vt:lpstr>OpenTSDB Techniques</vt:lpstr>
      <vt:lpstr>Data’s Features and database’s rules</vt:lpstr>
      <vt:lpstr>Storage Architecture</vt:lpstr>
      <vt:lpstr>Prometheus and Grafana</vt:lpstr>
      <vt:lpstr>Prometheus</vt:lpstr>
      <vt:lpstr>PromQL</vt:lpstr>
      <vt:lpstr>Grafana An analytics platform for all metrics</vt:lpstr>
      <vt:lpstr>Thank you.</vt:lpstr>
      <vt:lpstr>PowerPoint 演示文稿</vt:lpstr>
    </vt:vector>
  </TitlesOfParts>
  <Manager/>
  <Company>SAP</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and Here and Here</dc:title>
  <dc:subject/>
  <dc:creator>SAP SE</dc:creator>
  <cp:keywords>2020/16:9/white</cp:keywords>
  <dc:description/>
  <cp:lastModifiedBy>Wang, Keith</cp:lastModifiedBy>
  <cp:revision>49</cp:revision>
  <dcterms:created xsi:type="dcterms:W3CDTF">2020-09-07T07:31:22Z</dcterms:created>
  <dcterms:modified xsi:type="dcterms:W3CDTF">2020-09-23T02:59:06Z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y fmtid="{D5CDD505-2E9C-101B-9397-08002B2CF9AE}" pid="8" name="ContentTypeId">
    <vt:lpwstr>0x010100FE3E8B596245C240B913CA1825D8323E</vt:lpwstr>
  </property>
</Properties>
</file>