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4"/>
  </p:notesMasterIdLst>
  <p:handoutMasterIdLst>
    <p:handoutMasterId r:id="rId25"/>
  </p:handoutMasterIdLst>
  <p:sldIdLst>
    <p:sldId id="439" r:id="rId6"/>
    <p:sldId id="344" r:id="rId7"/>
    <p:sldId id="430" r:id="rId8"/>
    <p:sldId id="453" r:id="rId9"/>
    <p:sldId id="454" r:id="rId10"/>
    <p:sldId id="455" r:id="rId11"/>
    <p:sldId id="450" r:id="rId12"/>
    <p:sldId id="457" r:id="rId13"/>
    <p:sldId id="458" r:id="rId14"/>
    <p:sldId id="451" r:id="rId15"/>
    <p:sldId id="476" r:id="rId16"/>
    <p:sldId id="478" r:id="rId17"/>
    <p:sldId id="477" r:id="rId18"/>
    <p:sldId id="479" r:id="rId19"/>
    <p:sldId id="452" r:id="rId20"/>
    <p:sldId id="468" r:id="rId21"/>
    <p:sldId id="469" r:id="rId22"/>
    <p:sldId id="470" r:id="rId2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5682" autoAdjust="0"/>
  </p:normalViewPr>
  <p:slideViewPr>
    <p:cSldViewPr snapToGrid="0" showGuides="1">
      <p:cViewPr varScale="1">
        <p:scale>
          <a:sx n="85" d="100"/>
          <a:sy n="85" d="100"/>
        </p:scale>
        <p:origin x="600" y="67"/>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zh-CN" altLang="en-US"/>
              <a:t>单击图标添加图片</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neo4j/neo4j_features_advantages.htm" TargetMode="External"/><Relationship Id="rId2" Type="http://schemas.openxmlformats.org/officeDocument/2006/relationships/hyperlink" Target="https://neo4j.com/docs/" TargetMode="Externa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Keith Wang, SAP</a:t>
            </a:r>
          </a:p>
          <a:p>
            <a:pPr lvl="0"/>
            <a:r>
              <a:rPr lang="en-US" dirty="0"/>
              <a:t>Sep 02, 2020</a:t>
            </a:r>
          </a:p>
        </p:txBody>
      </p:sp>
      <p:sp>
        <p:nvSpPr>
          <p:cNvPr id="8" name="Presentation Title"/>
          <p:cNvSpPr>
            <a:spLocks noGrp="1"/>
          </p:cNvSpPr>
          <p:nvPr>
            <p:ph type="title"/>
          </p:nvPr>
        </p:nvSpPr>
        <p:spPr bwMode="gray">
          <a:xfrm>
            <a:off x="288000" y="4024430"/>
            <a:ext cx="10899174" cy="997196"/>
          </a:xfrm>
        </p:spPr>
        <p:txBody>
          <a:bodyPr/>
          <a:lstStyle/>
          <a:p>
            <a:r>
              <a:rPr lang="en-US" dirty="0"/>
              <a:t>The Survey On Neo4j</a:t>
            </a:r>
            <a:br>
              <a:rPr lang="en-US" dirty="0"/>
            </a:br>
            <a:r>
              <a:rPr lang="en-US" dirty="0">
                <a:solidFill>
                  <a:schemeClr val="accent1"/>
                </a:solidFill>
              </a:rPr>
              <a:t>A Traditional Graph Database</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
        <p:nvSpPr>
          <p:cNvPr id="18" name="Placeholder Partner logo">
            <a:extLst>
              <a:ext uri="{FF2B5EF4-FFF2-40B4-BE49-F238E27FC236}">
                <a16:creationId xmlns:a16="http://schemas.microsoft.com/office/drawing/2014/main" id="{D3ABB6C8-A64D-4D01-85F8-8972413CA8E5}"/>
              </a:ext>
            </a:extLst>
          </p:cNvPr>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altLang="zh-CN" dirty="0"/>
              <a:t>Techniques of</a:t>
            </a:r>
            <a:r>
              <a:rPr lang="en-US" dirty="0"/>
              <a:t> </a:t>
            </a:r>
            <a:r>
              <a:rPr lang="en-US" dirty="0">
                <a:solidFill>
                  <a:schemeClr val="accent1"/>
                </a:solidFill>
              </a:rPr>
              <a:t>Neo4j</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2118267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Data Model</a:t>
            </a:r>
            <a:br>
              <a:rPr lang="en-US" dirty="0"/>
            </a:br>
            <a:r>
              <a:rPr lang="en-US" sz="1800" b="0" dirty="0"/>
              <a:t>Neo4j Property Graph Data model</a:t>
            </a:r>
            <a:endParaRPr lang="en-US" b="0" dirty="0"/>
          </a:p>
        </p:txBody>
      </p:sp>
      <p:sp>
        <p:nvSpPr>
          <p:cNvPr id="2" name="文本框 1">
            <a:extLst>
              <a:ext uri="{FF2B5EF4-FFF2-40B4-BE49-F238E27FC236}">
                <a16:creationId xmlns:a16="http://schemas.microsoft.com/office/drawing/2014/main" id="{640545E5-D100-480F-AF30-D534D61EA01F}"/>
              </a:ext>
            </a:extLst>
          </p:cNvPr>
          <p:cNvSpPr txBox="1"/>
          <p:nvPr/>
        </p:nvSpPr>
        <p:spPr>
          <a:xfrm>
            <a:off x="644859" y="2061411"/>
            <a:ext cx="11046315" cy="326243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Neo4j Graph Database follows the property graph model to store and manage its data.</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Following are the key features of property graph model: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model represents data in Nodes, relationships and Properties.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Properties are key-value pairs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Relationships  have directions: Unidirectional and Bidirectional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Each Relationship contains “Start Node” and “To Node”.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Both Nodes and Relationships contain properties</a:t>
            </a:r>
          </a:p>
          <a:p>
            <a:pPr fontAlgn="base">
              <a:spcBef>
                <a:spcPct val="50000"/>
              </a:spcBef>
              <a:spcAft>
                <a:spcPct val="0"/>
              </a:spcAft>
              <a:buClr>
                <a:srgbClr val="F0AB00"/>
              </a:buClr>
              <a:buSzPct val="80000"/>
            </a:pP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91274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Data Model</a:t>
            </a:r>
            <a:br>
              <a:rPr lang="en-US" dirty="0"/>
            </a:br>
            <a:r>
              <a:rPr lang="en-US" sz="1800" b="0" dirty="0"/>
              <a:t>Neo4j Property Graph Data model</a:t>
            </a:r>
            <a:endParaRPr lang="en-US" b="0" dirty="0"/>
          </a:p>
        </p:txBody>
      </p:sp>
      <p:sp>
        <p:nvSpPr>
          <p:cNvPr id="3" name="文本框 2">
            <a:extLst>
              <a:ext uri="{FF2B5EF4-FFF2-40B4-BE49-F238E27FC236}">
                <a16:creationId xmlns:a16="http://schemas.microsoft.com/office/drawing/2014/main" id="{7C2D8313-C046-42C5-B930-482E95249DB4}"/>
              </a:ext>
            </a:extLst>
          </p:cNvPr>
          <p:cNvSpPr txBox="1"/>
          <p:nvPr/>
        </p:nvSpPr>
        <p:spPr>
          <a:xfrm>
            <a:off x="605825" y="1773137"/>
            <a:ext cx="6539046" cy="3693319"/>
          </a:xfrm>
          <a:prstGeom prst="rect">
            <a:avLst/>
          </a:prstGeom>
          <a:noFill/>
        </p:spPr>
        <p:txBody>
          <a:bodyPr wrap="square" lIns="0" tIns="0" rIns="0" bIns="0" rtlCol="0">
            <a:spAutoFit/>
          </a:bodyPr>
          <a:lstStyle/>
          <a:p>
            <a:pPr marL="342900" indent="-342900">
              <a:buFont typeface="Wingdings" panose="05000000000000000000" pitchFamily="2" charset="2"/>
              <a:buChar char="n"/>
            </a:pPr>
            <a:r>
              <a:rPr lang="en-US" altLang="zh-CN" sz="2000" dirty="0"/>
              <a:t>Neo4j Graph Database stores all of its data in Nodes and Relationships. </a:t>
            </a:r>
          </a:p>
          <a:p>
            <a:pPr marL="342900" indent="-342900">
              <a:buFont typeface="Wingdings" panose="05000000000000000000" pitchFamily="2" charset="2"/>
              <a:buChar char="n"/>
            </a:pPr>
            <a:r>
              <a:rPr lang="en-US" altLang="zh-CN" sz="2000" dirty="0"/>
              <a:t>We neither need any additional RRBMS Database nor any SQL database to store Neo4j database data.</a:t>
            </a:r>
          </a:p>
          <a:p>
            <a:pPr marL="342900" indent="-342900">
              <a:buFont typeface="Wingdings" panose="05000000000000000000" pitchFamily="2" charset="2"/>
              <a:buChar char="n"/>
            </a:pPr>
            <a:r>
              <a:rPr lang="en-US" altLang="zh-CN" sz="2000" dirty="0"/>
              <a:t> It stores its data in terms of Graphs in its native format.</a:t>
            </a:r>
          </a:p>
          <a:p>
            <a:pPr marL="342900" indent="-342900">
              <a:buFont typeface="Wingdings" panose="05000000000000000000" pitchFamily="2" charset="2"/>
              <a:buChar char="n"/>
            </a:pPr>
            <a:r>
              <a:rPr lang="en-US" altLang="zh-CN" sz="2000" dirty="0"/>
              <a:t>Neo4j uses Native GPE (Graph Processing Engine) to work with its Native graph storage format.</a:t>
            </a:r>
          </a:p>
          <a:p>
            <a:pPr marL="342900" indent="-342900">
              <a:buFont typeface="Wingdings" panose="05000000000000000000" pitchFamily="2" charset="2"/>
              <a:buChar char="n"/>
            </a:pPr>
            <a:r>
              <a:rPr lang="en-US" altLang="zh-CN" sz="2000" dirty="0"/>
              <a:t>The main building blocks of Graph DB Data Model are </a:t>
            </a:r>
          </a:p>
          <a:p>
            <a:pPr marL="887288" lvl="1" indent="-342900">
              <a:buFont typeface="Wingdings" panose="05000000000000000000" pitchFamily="2" charset="2"/>
              <a:buChar char="n"/>
            </a:pPr>
            <a:r>
              <a:rPr lang="en-US" altLang="zh-CN" sz="1800" dirty="0"/>
              <a:t>Nodes</a:t>
            </a:r>
          </a:p>
          <a:p>
            <a:pPr marL="887288" lvl="1" indent="-342900">
              <a:buFont typeface="Wingdings" panose="05000000000000000000" pitchFamily="2" charset="2"/>
              <a:buChar char="n"/>
            </a:pPr>
            <a:r>
              <a:rPr lang="en-US" altLang="zh-CN" sz="1800" dirty="0"/>
              <a:t>Relationships</a:t>
            </a:r>
          </a:p>
          <a:p>
            <a:pPr marL="887288" lvl="1" indent="-342900">
              <a:buFont typeface="Wingdings" panose="05000000000000000000" pitchFamily="2" charset="2"/>
              <a:buChar char="n"/>
            </a:pPr>
            <a:r>
              <a:rPr lang="en-US" altLang="zh-CN" sz="1800" dirty="0"/>
              <a:t>Properties</a:t>
            </a:r>
          </a:p>
          <a:p>
            <a:pPr marL="342900" indent="-342900">
              <a:buFont typeface="Wingdings" panose="05000000000000000000" pitchFamily="2" charset="2"/>
              <a:buChar char="n"/>
            </a:pPr>
            <a:r>
              <a:rPr lang="en-US" altLang="zh-CN" sz="2000" dirty="0"/>
              <a:t>Following is a simple example of a Property Graph.</a:t>
            </a:r>
          </a:p>
        </p:txBody>
      </p:sp>
      <p:pic>
        <p:nvPicPr>
          <p:cNvPr id="5" name="图片 4">
            <a:extLst>
              <a:ext uri="{FF2B5EF4-FFF2-40B4-BE49-F238E27FC236}">
                <a16:creationId xmlns:a16="http://schemas.microsoft.com/office/drawing/2014/main" id="{A9F32F24-C85E-4245-B9DC-CF3A207EF782}"/>
              </a:ext>
            </a:extLst>
          </p:cNvPr>
          <p:cNvPicPr>
            <a:picLocks noChangeAspect="1"/>
          </p:cNvPicPr>
          <p:nvPr/>
        </p:nvPicPr>
        <p:blipFill>
          <a:blip r:embed="rId2"/>
          <a:stretch>
            <a:fillRect/>
          </a:stretch>
        </p:blipFill>
        <p:spPr>
          <a:xfrm>
            <a:off x="7611939" y="2278561"/>
            <a:ext cx="4221846" cy="2682472"/>
          </a:xfrm>
          <a:prstGeom prst="rect">
            <a:avLst/>
          </a:prstGeom>
        </p:spPr>
      </p:pic>
    </p:spTree>
    <p:extLst>
      <p:ext uri="{BB962C8B-B14F-4D97-AF65-F5344CB8AC3E}">
        <p14:creationId xmlns:p14="http://schemas.microsoft.com/office/powerpoint/2010/main" val="3611989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Neo4j</a:t>
            </a:r>
            <a:br>
              <a:rPr lang="en-US" dirty="0"/>
            </a:br>
            <a:r>
              <a:rPr lang="en-US" sz="1800" b="0" dirty="0"/>
              <a:t>Features</a:t>
            </a:r>
          </a:p>
        </p:txBody>
      </p:sp>
      <p:sp>
        <p:nvSpPr>
          <p:cNvPr id="5" name="文本框 4">
            <a:extLst>
              <a:ext uri="{FF2B5EF4-FFF2-40B4-BE49-F238E27FC236}">
                <a16:creationId xmlns:a16="http://schemas.microsoft.com/office/drawing/2014/main" id="{F2739510-DD16-4AA2-A240-73213194D994}"/>
              </a:ext>
            </a:extLst>
          </p:cNvPr>
          <p:cNvSpPr txBox="1"/>
          <p:nvPr/>
        </p:nvSpPr>
        <p:spPr>
          <a:xfrm>
            <a:off x="779330" y="1619250"/>
            <a:ext cx="11046315" cy="384720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It follows Property Graph Data Model</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It supports Indexes by using Apache Lucence</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It supports UNIQUE constraints</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It contains a UI to execute CQL Commands : Neo4j Data Browser</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It supports exporting of query data to JSON and XLS format</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It provides REST API to be accessed by any Programming Language like Java, Spring, Scale etc.</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It provides Java Script to be accessed by any UI MVC Framework like Node JS.</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It supports two kinds of java API: Cypher API and Native Java API to develop Java application</a:t>
            </a:r>
          </a:p>
        </p:txBody>
      </p:sp>
    </p:spTree>
    <p:extLst>
      <p:ext uri="{BB962C8B-B14F-4D97-AF65-F5344CB8AC3E}">
        <p14:creationId xmlns:p14="http://schemas.microsoft.com/office/powerpoint/2010/main" val="2906357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Neo4j</a:t>
            </a:r>
            <a:br>
              <a:rPr lang="en-US" dirty="0"/>
            </a:br>
            <a:r>
              <a:rPr lang="en-US" sz="1800" b="0" dirty="0"/>
              <a:t>Advantages and Drawbacks</a:t>
            </a:r>
            <a:endParaRPr lang="en-US" b="0" dirty="0"/>
          </a:p>
        </p:txBody>
      </p:sp>
      <p:sp>
        <p:nvSpPr>
          <p:cNvPr id="3" name="文本框 2">
            <a:extLst>
              <a:ext uri="{FF2B5EF4-FFF2-40B4-BE49-F238E27FC236}">
                <a16:creationId xmlns:a16="http://schemas.microsoft.com/office/drawing/2014/main" id="{BA086CE9-A1E9-44CF-9DCB-45EE3A3687F5}"/>
              </a:ext>
            </a:extLst>
          </p:cNvPr>
          <p:cNvSpPr txBox="1"/>
          <p:nvPr/>
        </p:nvSpPr>
        <p:spPr>
          <a:xfrm>
            <a:off x="778633" y="1348422"/>
            <a:ext cx="11046315" cy="4355038"/>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Advantages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Easy to represent connected data.</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Easy and faster to retrieve/traversal/navigation of more Connected data.</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CQL are in humane readable format and very easy to learn.</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Simple and powerful data model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It does NOT require complex Joins to retrieve connected/related data as it is vey easy to retrieve it’s a adjacent node or relationship details without Joins or Indexes.</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Drawbacks or limitations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AS of Neo4j 2.1.3 latest version, it has a limitation of supporting number of Nodes, Relationships and Properties.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It does not support </a:t>
            </a:r>
            <a:r>
              <a:rPr lang="en-US" altLang="zh-CN" sz="1800" kern="0" dirty="0" err="1">
                <a:ea typeface="Arial Unicode MS" pitchFamily="34" charset="-128"/>
                <a:cs typeface="Arial Unicode MS" pitchFamily="34" charset="-128"/>
              </a:rPr>
              <a:t>Sharding</a:t>
            </a:r>
            <a:r>
              <a:rPr lang="en-US" altLang="zh-CN" sz="1800" kern="0" dirty="0">
                <a:ea typeface="Arial Unicode MS" pitchFamily="34" charset="-128"/>
                <a:cs typeface="Arial Unicode MS" pitchFamily="34" charset="-128"/>
              </a:rPr>
              <a:t>.</a:t>
            </a:r>
          </a:p>
        </p:txBody>
      </p:sp>
    </p:spTree>
    <p:extLst>
      <p:ext uri="{BB962C8B-B14F-4D97-AF65-F5344CB8AC3E}">
        <p14:creationId xmlns:p14="http://schemas.microsoft.com/office/powerpoint/2010/main" val="432620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altLang="zh-CN" dirty="0"/>
              <a:t>Reference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121257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bwMode="gray"/>
        <p:txBody>
          <a:bodyPr/>
          <a:lstStyle/>
          <a:p>
            <a:r>
              <a:rPr lang="en-US" dirty="0"/>
              <a:t>Reference</a:t>
            </a:r>
          </a:p>
        </p:txBody>
      </p:sp>
      <p:sp>
        <p:nvSpPr>
          <p:cNvPr id="3" name="文本框 2">
            <a:extLst>
              <a:ext uri="{FF2B5EF4-FFF2-40B4-BE49-F238E27FC236}">
                <a16:creationId xmlns:a16="http://schemas.microsoft.com/office/drawing/2014/main" id="{5C4CB37E-3A41-4EE6-BEF3-65BE160AD8FC}"/>
              </a:ext>
            </a:extLst>
          </p:cNvPr>
          <p:cNvSpPr txBox="1"/>
          <p:nvPr/>
        </p:nvSpPr>
        <p:spPr>
          <a:xfrm>
            <a:off x="818147" y="1347537"/>
            <a:ext cx="10603832" cy="69249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hlinkClick r:id="rId2"/>
              </a:rPr>
              <a:t>Neo4j’s Documentation</a:t>
            </a:r>
            <a:endParaRPr lang="en-US" altLang="zh-CN"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hlinkClick r:id="rId3"/>
              </a:rPr>
              <a:t>Neo4j-Features &amp; Advantages</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26701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4088170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b="1" dirty="0"/>
              <a:t>Graph </a:t>
            </a:r>
            <a:r>
              <a:rPr lang="en-US" altLang="zh-CN" b="1" dirty="0"/>
              <a:t>Database Concepts</a:t>
            </a:r>
            <a:endParaRPr lang="en-US" b="1" dirty="0"/>
          </a:p>
          <a:p>
            <a:pPr lvl="1"/>
            <a:r>
              <a:rPr lang="en-US" dirty="0"/>
              <a:t>Details</a:t>
            </a:r>
          </a:p>
          <a:p>
            <a:r>
              <a:rPr lang="en-US" b="1" dirty="0"/>
              <a:t>The Introduction of Cypher</a:t>
            </a:r>
          </a:p>
          <a:p>
            <a:pPr lvl="1"/>
            <a:r>
              <a:rPr lang="en-US" dirty="0"/>
              <a:t>The Graph query language</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Graph database </a:t>
            </a:r>
            <a:r>
              <a:rPr lang="en-US" altLang="zh-CN" dirty="0">
                <a:solidFill>
                  <a:schemeClr val="accent1"/>
                </a:solidFill>
              </a:rPr>
              <a:t>concepts</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Graph database concepts</a:t>
            </a:r>
            <a:endParaRPr lang="en-US" b="0" dirty="0"/>
          </a:p>
        </p:txBody>
      </p:sp>
      <p:pic>
        <p:nvPicPr>
          <p:cNvPr id="5" name="图片 4">
            <a:extLst>
              <a:ext uri="{FF2B5EF4-FFF2-40B4-BE49-F238E27FC236}">
                <a16:creationId xmlns:a16="http://schemas.microsoft.com/office/drawing/2014/main" id="{B3D90734-F9EC-4536-A77F-D08F68DFF6A1}"/>
              </a:ext>
            </a:extLst>
          </p:cNvPr>
          <p:cNvPicPr>
            <a:picLocks noChangeAspect="1"/>
          </p:cNvPicPr>
          <p:nvPr/>
        </p:nvPicPr>
        <p:blipFill>
          <a:blip r:embed="rId2"/>
          <a:stretch>
            <a:fillRect/>
          </a:stretch>
        </p:blipFill>
        <p:spPr>
          <a:xfrm>
            <a:off x="6364031" y="592545"/>
            <a:ext cx="5289922" cy="2091205"/>
          </a:xfrm>
          <a:prstGeom prst="rect">
            <a:avLst/>
          </a:prstGeom>
        </p:spPr>
      </p:pic>
      <p:pic>
        <p:nvPicPr>
          <p:cNvPr id="6" name="图片 5">
            <a:extLst>
              <a:ext uri="{FF2B5EF4-FFF2-40B4-BE49-F238E27FC236}">
                <a16:creationId xmlns:a16="http://schemas.microsoft.com/office/drawing/2014/main" id="{19370447-B25D-4BB8-BC41-0F2C9941B245}"/>
              </a:ext>
            </a:extLst>
          </p:cNvPr>
          <p:cNvPicPr>
            <a:picLocks noChangeAspect="1"/>
          </p:cNvPicPr>
          <p:nvPr/>
        </p:nvPicPr>
        <p:blipFill>
          <a:blip r:embed="rId3"/>
          <a:stretch>
            <a:fillRect/>
          </a:stretch>
        </p:blipFill>
        <p:spPr>
          <a:xfrm>
            <a:off x="7652677" y="3315245"/>
            <a:ext cx="2537680" cy="899238"/>
          </a:xfrm>
          <a:prstGeom prst="rect">
            <a:avLst/>
          </a:prstGeom>
        </p:spPr>
      </p:pic>
      <p:pic>
        <p:nvPicPr>
          <p:cNvPr id="7" name="图片 6">
            <a:extLst>
              <a:ext uri="{FF2B5EF4-FFF2-40B4-BE49-F238E27FC236}">
                <a16:creationId xmlns:a16="http://schemas.microsoft.com/office/drawing/2014/main" id="{429E6A4A-43C1-46EB-8B30-C8036D981246}"/>
              </a:ext>
            </a:extLst>
          </p:cNvPr>
          <p:cNvPicPr>
            <a:picLocks noChangeAspect="1"/>
          </p:cNvPicPr>
          <p:nvPr/>
        </p:nvPicPr>
        <p:blipFill rotWithShape="1">
          <a:blip r:embed="rId4"/>
          <a:srcRect l="1" t="22190" r="557"/>
          <a:stretch/>
        </p:blipFill>
        <p:spPr>
          <a:xfrm>
            <a:off x="7958588" y="5020181"/>
            <a:ext cx="1811170" cy="646331"/>
          </a:xfrm>
          <a:prstGeom prst="rect">
            <a:avLst/>
          </a:prstGeom>
        </p:spPr>
      </p:pic>
      <p:pic>
        <p:nvPicPr>
          <p:cNvPr id="8" name="图片 7">
            <a:extLst>
              <a:ext uri="{FF2B5EF4-FFF2-40B4-BE49-F238E27FC236}">
                <a16:creationId xmlns:a16="http://schemas.microsoft.com/office/drawing/2014/main" id="{2751106F-1B71-4164-9173-65EAABA1A3E3}"/>
              </a:ext>
            </a:extLst>
          </p:cNvPr>
          <p:cNvPicPr>
            <a:picLocks noChangeAspect="1"/>
          </p:cNvPicPr>
          <p:nvPr/>
        </p:nvPicPr>
        <p:blipFill>
          <a:blip r:embed="rId5"/>
          <a:stretch>
            <a:fillRect/>
          </a:stretch>
        </p:blipFill>
        <p:spPr>
          <a:xfrm>
            <a:off x="10101547" y="5020181"/>
            <a:ext cx="1760373" cy="670618"/>
          </a:xfrm>
          <a:prstGeom prst="rect">
            <a:avLst/>
          </a:prstGeom>
        </p:spPr>
      </p:pic>
      <p:cxnSp>
        <p:nvCxnSpPr>
          <p:cNvPr id="10" name="直接箭头连接符 9">
            <a:extLst>
              <a:ext uri="{FF2B5EF4-FFF2-40B4-BE49-F238E27FC236}">
                <a16:creationId xmlns:a16="http://schemas.microsoft.com/office/drawing/2014/main" id="{3C6C1710-4881-4F91-8BC5-75CF8D197E73}"/>
              </a:ext>
            </a:extLst>
          </p:cNvPr>
          <p:cNvCxnSpPr>
            <a:cxnSpLocks/>
            <a:stCxn id="5" idx="1"/>
          </p:cNvCxnSpPr>
          <p:nvPr/>
        </p:nvCxnSpPr>
        <p:spPr>
          <a:xfrm flipH="1">
            <a:off x="5627609" y="1638148"/>
            <a:ext cx="736422" cy="33328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02ED450-8FD3-4072-8662-C647F71C1E3E}"/>
              </a:ext>
            </a:extLst>
          </p:cNvPr>
          <p:cNvSpPr txBox="1"/>
          <p:nvPr/>
        </p:nvSpPr>
        <p:spPr>
          <a:xfrm>
            <a:off x="501650" y="1277980"/>
            <a:ext cx="4919965" cy="100027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b="1" kern="0" dirty="0">
                <a:ea typeface="Arial Unicode MS" pitchFamily="34" charset="-128"/>
                <a:cs typeface="Arial Unicode MS" pitchFamily="34" charset="-128"/>
              </a:rPr>
              <a:t>Property graph</a:t>
            </a:r>
            <a:r>
              <a:rPr lang="en-US" altLang="zh-CN" sz="20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This is the example graph to introduce the basic concepts of the property graph</a:t>
            </a:r>
            <a:endParaRPr lang="zh-CN" altLang="en-US" sz="1800" kern="0" dirty="0" err="1">
              <a:ea typeface="Arial Unicode MS" pitchFamily="34" charset="-128"/>
              <a:cs typeface="Arial Unicode MS" pitchFamily="34" charset="-128"/>
            </a:endParaRPr>
          </a:p>
        </p:txBody>
      </p:sp>
      <p:sp>
        <p:nvSpPr>
          <p:cNvPr id="14" name="矩形 13">
            <a:extLst>
              <a:ext uri="{FF2B5EF4-FFF2-40B4-BE49-F238E27FC236}">
                <a16:creationId xmlns:a16="http://schemas.microsoft.com/office/drawing/2014/main" id="{AC7B087F-3D6C-4596-8521-F6FC52E9D3EF}"/>
              </a:ext>
            </a:extLst>
          </p:cNvPr>
          <p:cNvSpPr/>
          <p:nvPr/>
        </p:nvSpPr>
        <p:spPr bwMode="gray">
          <a:xfrm>
            <a:off x="6364031" y="592544"/>
            <a:ext cx="2308829" cy="731223"/>
          </a:xfrm>
          <a:prstGeom prst="rect">
            <a:avLst/>
          </a:prstGeom>
          <a:noFill/>
          <a:ln w="25400" algn="ctr">
            <a:solidFill>
              <a:schemeClr val="accent5"/>
            </a:solidFill>
            <a:prstDash val="sys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6" name="直接箭头连接符 15">
            <a:extLst>
              <a:ext uri="{FF2B5EF4-FFF2-40B4-BE49-F238E27FC236}">
                <a16:creationId xmlns:a16="http://schemas.microsoft.com/office/drawing/2014/main" id="{8676822F-7C9B-4A25-8A72-6FFCB3EE3685}"/>
              </a:ext>
            </a:extLst>
          </p:cNvPr>
          <p:cNvCxnSpPr>
            <a:cxnSpLocks/>
            <a:stCxn id="14" idx="2"/>
            <a:endCxn id="6" idx="0"/>
          </p:cNvCxnSpPr>
          <p:nvPr/>
        </p:nvCxnSpPr>
        <p:spPr>
          <a:xfrm>
            <a:off x="7518446" y="1323767"/>
            <a:ext cx="1403071" cy="1991478"/>
          </a:xfrm>
          <a:prstGeom prst="straightConnector1">
            <a:avLst/>
          </a:prstGeom>
          <a:ln w="254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5059398D-1E9D-4445-B520-23B40FF74D55}"/>
              </a:ext>
            </a:extLst>
          </p:cNvPr>
          <p:cNvSpPr/>
          <p:nvPr/>
        </p:nvSpPr>
        <p:spPr bwMode="gray">
          <a:xfrm>
            <a:off x="7214879" y="1204942"/>
            <a:ext cx="3691227" cy="850047"/>
          </a:xfrm>
          <a:prstGeom prst="rect">
            <a:avLst/>
          </a:prstGeom>
          <a:noFill/>
          <a:ln w="25400" algn="ctr">
            <a:solidFill>
              <a:schemeClr val="accent5"/>
            </a:solidFill>
            <a:prstDash val="sys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2" name="直接箭头连接符 21">
            <a:extLst>
              <a:ext uri="{FF2B5EF4-FFF2-40B4-BE49-F238E27FC236}">
                <a16:creationId xmlns:a16="http://schemas.microsoft.com/office/drawing/2014/main" id="{F404AC5D-654A-4223-BABA-3760A05533D8}"/>
              </a:ext>
            </a:extLst>
          </p:cNvPr>
          <p:cNvCxnSpPr>
            <a:cxnSpLocks/>
          </p:cNvCxnSpPr>
          <p:nvPr/>
        </p:nvCxnSpPr>
        <p:spPr>
          <a:xfrm>
            <a:off x="10395191" y="2054989"/>
            <a:ext cx="0" cy="2708350"/>
          </a:xfrm>
          <a:prstGeom prst="straightConnector1">
            <a:avLst/>
          </a:prstGeom>
          <a:ln w="254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9F09F8BD-7FFC-4BD9-9D81-B6F4373B9EE8}"/>
              </a:ext>
            </a:extLst>
          </p:cNvPr>
          <p:cNvCxnSpPr>
            <a:cxnSpLocks/>
            <a:stCxn id="6" idx="1"/>
          </p:cNvCxnSpPr>
          <p:nvPr/>
        </p:nvCxnSpPr>
        <p:spPr>
          <a:xfrm flipH="1" flipV="1">
            <a:off x="6457389" y="3555360"/>
            <a:ext cx="1195288" cy="209504"/>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9255D2A5-D932-4A7C-80BF-48630C782CF6}"/>
              </a:ext>
            </a:extLst>
          </p:cNvPr>
          <p:cNvSpPr txBox="1"/>
          <p:nvPr/>
        </p:nvSpPr>
        <p:spPr>
          <a:xfrm>
            <a:off x="485619" y="2518369"/>
            <a:ext cx="5925527" cy="124649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Nodes</a:t>
            </a:r>
            <a:r>
              <a:rPr lang="en-US" altLang="zh-CN" sz="18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t>Nodes are often used to represent entities. The simplest possible graph is a single node. Consider the graph below, consisting of a single node. </a:t>
            </a:r>
            <a:endParaRPr lang="zh-CN" altLang="en-US" sz="1800" kern="0" dirty="0" err="1">
              <a:ea typeface="Arial Unicode MS" pitchFamily="34" charset="-128"/>
              <a:cs typeface="Arial Unicode MS" pitchFamily="34" charset="-128"/>
            </a:endParaRPr>
          </a:p>
        </p:txBody>
      </p:sp>
      <p:cxnSp>
        <p:nvCxnSpPr>
          <p:cNvPr id="31" name="直接箭头连接符 30">
            <a:extLst>
              <a:ext uri="{FF2B5EF4-FFF2-40B4-BE49-F238E27FC236}">
                <a16:creationId xmlns:a16="http://schemas.microsoft.com/office/drawing/2014/main" id="{BB82F877-91CD-4B9D-94BF-F09B17C9FFBE}"/>
              </a:ext>
            </a:extLst>
          </p:cNvPr>
          <p:cNvCxnSpPr>
            <a:cxnSpLocks/>
            <a:stCxn id="41" idx="1"/>
          </p:cNvCxnSpPr>
          <p:nvPr/>
        </p:nvCxnSpPr>
        <p:spPr>
          <a:xfrm flipH="1" flipV="1">
            <a:off x="7312452" y="5124103"/>
            <a:ext cx="573112" cy="188895"/>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26DA89EB-FCCF-4591-8D94-0E348DAE3D6D}"/>
              </a:ext>
            </a:extLst>
          </p:cNvPr>
          <p:cNvSpPr txBox="1"/>
          <p:nvPr/>
        </p:nvSpPr>
        <p:spPr>
          <a:xfrm>
            <a:off x="513990" y="4004979"/>
            <a:ext cx="6788226" cy="235449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Relationships</a:t>
            </a:r>
            <a:r>
              <a:rPr lang="en-US" altLang="zh-CN" sz="18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t>A relationship connects two nodes, and includes type and properties.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t>Relationships organize nodes into structures, allowing a graph to resemble a list, a tree, a map, or a compound entity</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t>Relationships always have a direction</a:t>
            </a:r>
            <a:endParaRPr lang="zh-CN" altLang="en-US" sz="1800" kern="0" dirty="0" err="1">
              <a:ea typeface="Arial Unicode MS" pitchFamily="34" charset="-128"/>
              <a:cs typeface="Arial Unicode MS" pitchFamily="34" charset="-128"/>
            </a:endParaRPr>
          </a:p>
        </p:txBody>
      </p:sp>
      <p:sp>
        <p:nvSpPr>
          <p:cNvPr id="41" name="矩形 40">
            <a:extLst>
              <a:ext uri="{FF2B5EF4-FFF2-40B4-BE49-F238E27FC236}">
                <a16:creationId xmlns:a16="http://schemas.microsoft.com/office/drawing/2014/main" id="{CBE80115-243D-410E-9A97-F9FCFFB44C7F}"/>
              </a:ext>
            </a:extLst>
          </p:cNvPr>
          <p:cNvSpPr/>
          <p:nvPr/>
        </p:nvSpPr>
        <p:spPr bwMode="gray">
          <a:xfrm>
            <a:off x="7885564" y="4763339"/>
            <a:ext cx="3768389" cy="1099317"/>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866488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altLang="zh-CN" dirty="0"/>
              <a:t>Graph database concepts</a:t>
            </a:r>
            <a:br>
              <a:rPr lang="en-US" dirty="0"/>
            </a:br>
            <a:r>
              <a:rPr lang="en-US" sz="1800" b="0" dirty="0"/>
              <a:t>Labels and Properties </a:t>
            </a:r>
            <a:r>
              <a:rPr lang="en-US" altLang="zh-CN" sz="1800" b="0" dirty="0"/>
              <a:t>in Nodes</a:t>
            </a:r>
            <a:endParaRPr lang="en-US" b="0" dirty="0"/>
          </a:p>
        </p:txBody>
      </p:sp>
      <p:sp>
        <p:nvSpPr>
          <p:cNvPr id="22" name="文本框 21">
            <a:extLst>
              <a:ext uri="{FF2B5EF4-FFF2-40B4-BE49-F238E27FC236}">
                <a16:creationId xmlns:a16="http://schemas.microsoft.com/office/drawing/2014/main" id="{C9A0139F-37BE-44F3-9365-D5D781151E5F}"/>
              </a:ext>
            </a:extLst>
          </p:cNvPr>
          <p:cNvSpPr txBox="1"/>
          <p:nvPr/>
        </p:nvSpPr>
        <p:spPr>
          <a:xfrm>
            <a:off x="504000" y="1316166"/>
            <a:ext cx="11186349" cy="1692771"/>
          </a:xfrm>
          <a:prstGeom prst="rect">
            <a:avLst/>
          </a:prstGeom>
          <a:noFill/>
        </p:spPr>
        <p:txBody>
          <a:bodyPr wrap="square" lIns="0" tIns="0" rIns="0" bIns="0" rtlCol="0">
            <a:spAutoFit/>
          </a:bodyPr>
          <a:lstStyle/>
          <a:p>
            <a:pPr marL="342900" indent="-342900" defTabSz="1088558" fontAlgn="base">
              <a:spcBef>
                <a:spcPct val="50000"/>
              </a:spcBef>
              <a:spcAft>
                <a:spcPct val="0"/>
              </a:spcAft>
              <a:buClr>
                <a:srgbClr val="F0AB00"/>
              </a:buClr>
              <a:buSzPct val="100000"/>
              <a:buFont typeface="Wingdings" panose="05000000000000000000" pitchFamily="2" charset="2"/>
              <a:buChar char="n"/>
            </a:pPr>
            <a:r>
              <a:rPr lang="en-US" altLang="zh-CN" sz="2000" b="1" dirty="0">
                <a:latin typeface="+mn-lt"/>
              </a:rPr>
              <a:t>Labels:</a:t>
            </a:r>
          </a:p>
          <a:p>
            <a:pPr marL="887288" lvl="1" indent="-342900" defTabSz="1088558" fontAlgn="base">
              <a:spcBef>
                <a:spcPct val="50000"/>
              </a:spcBef>
              <a:spcAft>
                <a:spcPct val="0"/>
              </a:spcAft>
              <a:buClr>
                <a:srgbClr val="F0AB00"/>
              </a:buClr>
              <a:buFont typeface="Wingdings" panose="05000000000000000000" pitchFamily="2" charset="2"/>
              <a:buChar char="n"/>
            </a:pPr>
            <a:r>
              <a:rPr lang="en-US" altLang="zh-CN" sz="1800" dirty="0">
                <a:latin typeface="+mn-lt"/>
              </a:rPr>
              <a:t>used to shape the domain by grouping nodes into sets where all nodes that have a certain label belongs to the same set. </a:t>
            </a:r>
          </a:p>
          <a:p>
            <a:pPr marL="887288" lvl="1" indent="-342900" defTabSz="1088558" fontAlgn="base">
              <a:spcBef>
                <a:spcPct val="50000"/>
              </a:spcBef>
              <a:spcAft>
                <a:spcPct val="0"/>
              </a:spcAft>
              <a:buClr>
                <a:srgbClr val="F0AB00"/>
              </a:buClr>
              <a:buFont typeface="Wingdings" panose="05000000000000000000" pitchFamily="2" charset="2"/>
              <a:buChar char="n"/>
            </a:pPr>
            <a:r>
              <a:rPr lang="en-US" altLang="zh-CN" sz="1800" dirty="0">
                <a:latin typeface="+mn-lt"/>
              </a:rPr>
              <a:t>Since labels can be added and removed during runtime, they can also be used to mark temporary states for nodes. </a:t>
            </a:r>
            <a:endParaRPr lang="zh-CN" altLang="en-US" sz="1800" dirty="0" err="1">
              <a:latin typeface="+mn-lt"/>
            </a:endParaRPr>
          </a:p>
        </p:txBody>
      </p:sp>
      <p:pic>
        <p:nvPicPr>
          <p:cNvPr id="28" name="图片 27">
            <a:extLst>
              <a:ext uri="{FF2B5EF4-FFF2-40B4-BE49-F238E27FC236}">
                <a16:creationId xmlns:a16="http://schemas.microsoft.com/office/drawing/2014/main" id="{48687B4A-7BE0-4A69-8C05-F6D97A31A3AB}"/>
              </a:ext>
            </a:extLst>
          </p:cNvPr>
          <p:cNvPicPr>
            <a:picLocks noChangeAspect="1"/>
          </p:cNvPicPr>
          <p:nvPr/>
        </p:nvPicPr>
        <p:blipFill>
          <a:blip r:embed="rId2"/>
          <a:stretch>
            <a:fillRect/>
          </a:stretch>
        </p:blipFill>
        <p:spPr>
          <a:xfrm>
            <a:off x="7145397" y="4049118"/>
            <a:ext cx="4777054" cy="1692770"/>
          </a:xfrm>
          <a:prstGeom prst="rect">
            <a:avLst/>
          </a:prstGeom>
        </p:spPr>
      </p:pic>
      <p:sp>
        <p:nvSpPr>
          <p:cNvPr id="29" name="文本框 28">
            <a:extLst>
              <a:ext uri="{FF2B5EF4-FFF2-40B4-BE49-F238E27FC236}">
                <a16:creationId xmlns:a16="http://schemas.microsoft.com/office/drawing/2014/main" id="{D7626E0B-7815-4F3A-AFC3-994DAE9C1FBC}"/>
              </a:ext>
            </a:extLst>
          </p:cNvPr>
          <p:cNvSpPr txBox="1"/>
          <p:nvPr/>
        </p:nvSpPr>
        <p:spPr>
          <a:xfrm>
            <a:off x="504000" y="3587727"/>
            <a:ext cx="6136817" cy="2108269"/>
          </a:xfrm>
          <a:prstGeom prst="rect">
            <a:avLst/>
          </a:prstGeom>
          <a:noFill/>
        </p:spPr>
        <p:txBody>
          <a:bodyPr wrap="square" lIns="0" tIns="0" rIns="0" bIns="0" rtlCol="0">
            <a:spAutoFit/>
          </a:bodyPr>
          <a:lstStyle/>
          <a:p>
            <a:pPr marL="342900" indent="-342900" defTabSz="1088558" fontAlgn="base">
              <a:spcBef>
                <a:spcPct val="50000"/>
              </a:spcBef>
              <a:spcAft>
                <a:spcPct val="0"/>
              </a:spcAft>
              <a:buClr>
                <a:srgbClr val="F0AB00"/>
              </a:buClr>
              <a:buSzPct val="100000"/>
              <a:buFont typeface="Wingdings" panose="05000000000000000000" pitchFamily="2" charset="2"/>
              <a:buChar char="n"/>
            </a:pPr>
            <a:r>
              <a:rPr lang="en-US" altLang="zh-CN" sz="2000" b="1" dirty="0">
                <a:latin typeface="+mn-lt"/>
              </a:rPr>
              <a:t>Properties:</a:t>
            </a:r>
          </a:p>
          <a:p>
            <a:pPr marL="887288" lvl="1" indent="-342900" defTabSz="1088558" fontAlgn="base">
              <a:spcBef>
                <a:spcPct val="50000"/>
              </a:spcBef>
              <a:spcAft>
                <a:spcPct val="0"/>
              </a:spcAft>
              <a:buClr>
                <a:srgbClr val="F0AB00"/>
              </a:buClr>
              <a:buFont typeface="Wingdings" panose="05000000000000000000" pitchFamily="2" charset="2"/>
              <a:buChar char="n"/>
            </a:pPr>
            <a:r>
              <a:rPr lang="en-US" altLang="zh-CN" sz="1800" dirty="0"/>
              <a:t>Properties are name-value pairs that are used to add qualities to nodes and relationships.</a:t>
            </a:r>
          </a:p>
          <a:p>
            <a:pPr marL="887288" lvl="1" indent="-342900" defTabSz="1088558" fontAlgn="base">
              <a:spcBef>
                <a:spcPct val="50000"/>
              </a:spcBef>
              <a:spcAft>
                <a:spcPct val="0"/>
              </a:spcAft>
              <a:buClr>
                <a:srgbClr val="F0AB00"/>
              </a:buClr>
              <a:buFont typeface="Wingdings" panose="05000000000000000000" pitchFamily="2" charset="2"/>
              <a:buChar char="n"/>
            </a:pPr>
            <a:r>
              <a:rPr lang="en-US" altLang="zh-CN" sz="1800" dirty="0">
                <a:latin typeface="+mn-lt"/>
              </a:rPr>
              <a:t>In this example, we have used the properties name and born on person nodes.</a:t>
            </a:r>
          </a:p>
          <a:p>
            <a:pPr marL="887288" lvl="1" indent="-342900" defTabSz="1088558" fontAlgn="base">
              <a:spcBef>
                <a:spcPct val="50000"/>
              </a:spcBef>
              <a:spcAft>
                <a:spcPct val="0"/>
              </a:spcAft>
              <a:buClr>
                <a:srgbClr val="F0AB00"/>
              </a:buClr>
              <a:buFont typeface="Wingdings" panose="05000000000000000000" pitchFamily="2" charset="2"/>
              <a:buChar char="n"/>
            </a:pPr>
            <a:r>
              <a:rPr lang="en-US" altLang="zh-CN" sz="1800" dirty="0">
                <a:latin typeface="+mn-lt"/>
              </a:rPr>
              <a:t>And the relations also have property.</a:t>
            </a:r>
            <a:endParaRPr lang="zh-CN" altLang="en-US" sz="1800" dirty="0" err="1">
              <a:latin typeface="+mn-lt"/>
            </a:endParaRPr>
          </a:p>
        </p:txBody>
      </p:sp>
      <p:sp>
        <p:nvSpPr>
          <p:cNvPr id="30" name="矩形 29">
            <a:extLst>
              <a:ext uri="{FF2B5EF4-FFF2-40B4-BE49-F238E27FC236}">
                <a16:creationId xmlns:a16="http://schemas.microsoft.com/office/drawing/2014/main" id="{02751189-2618-414C-9D1B-1EAC284ECAC0}"/>
              </a:ext>
            </a:extLst>
          </p:cNvPr>
          <p:cNvSpPr/>
          <p:nvPr/>
        </p:nvSpPr>
        <p:spPr bwMode="gray">
          <a:xfrm>
            <a:off x="8968154" y="4325815"/>
            <a:ext cx="1037492" cy="351693"/>
          </a:xfrm>
          <a:prstGeom prst="rect">
            <a:avLst/>
          </a:prstGeom>
          <a:noFill/>
          <a:ln w="25400" algn="ctr">
            <a:solidFill>
              <a:schemeClr val="accent5"/>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2" name="直接箭头连接符 31">
            <a:extLst>
              <a:ext uri="{FF2B5EF4-FFF2-40B4-BE49-F238E27FC236}">
                <a16:creationId xmlns:a16="http://schemas.microsoft.com/office/drawing/2014/main" id="{A3A6A91F-9C9B-4D3F-84C2-82CE0AF10271}"/>
              </a:ext>
            </a:extLst>
          </p:cNvPr>
          <p:cNvCxnSpPr>
            <a:stCxn id="30" idx="0"/>
            <a:endCxn id="22" idx="2"/>
          </p:cNvCxnSpPr>
          <p:nvPr/>
        </p:nvCxnSpPr>
        <p:spPr>
          <a:xfrm flipH="1" flipV="1">
            <a:off x="6097175" y="3008937"/>
            <a:ext cx="3389725" cy="1316878"/>
          </a:xfrm>
          <a:prstGeom prst="straightConnector1">
            <a:avLst/>
          </a:prstGeom>
          <a:ln w="254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F7B670F1-D9EC-459C-9B8D-D6CF53243FA0}"/>
              </a:ext>
            </a:extLst>
          </p:cNvPr>
          <p:cNvSpPr/>
          <p:nvPr/>
        </p:nvSpPr>
        <p:spPr bwMode="gray">
          <a:xfrm>
            <a:off x="7570177" y="4790302"/>
            <a:ext cx="2233246" cy="555418"/>
          </a:xfrm>
          <a:prstGeom prst="rect">
            <a:avLst/>
          </a:prstGeom>
          <a:noFill/>
          <a:ln w="25400" algn="ctr">
            <a:solidFill>
              <a:schemeClr val="accent5"/>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5" name="直接箭头连接符 34">
            <a:extLst>
              <a:ext uri="{FF2B5EF4-FFF2-40B4-BE49-F238E27FC236}">
                <a16:creationId xmlns:a16="http://schemas.microsoft.com/office/drawing/2014/main" id="{01467AD3-F84D-4476-890A-DB8C0CE88FBB}"/>
              </a:ext>
            </a:extLst>
          </p:cNvPr>
          <p:cNvCxnSpPr>
            <a:cxnSpLocks/>
            <a:stCxn id="33" idx="1"/>
          </p:cNvCxnSpPr>
          <p:nvPr/>
        </p:nvCxnSpPr>
        <p:spPr>
          <a:xfrm flipH="1">
            <a:off x="6550269" y="5068011"/>
            <a:ext cx="1019908" cy="128243"/>
          </a:xfrm>
          <a:prstGeom prst="straightConnector1">
            <a:avLst/>
          </a:prstGeom>
          <a:ln w="254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202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altLang="zh-CN" dirty="0"/>
              <a:t>Graph database concepts</a:t>
            </a:r>
            <a:br>
              <a:rPr lang="en-US" dirty="0"/>
            </a:br>
            <a:r>
              <a:rPr lang="en-US" sz="1800" b="0" dirty="0"/>
              <a:t>Traversals and paths</a:t>
            </a:r>
            <a:endParaRPr lang="en-US" b="0" dirty="0"/>
          </a:p>
        </p:txBody>
      </p:sp>
      <p:sp>
        <p:nvSpPr>
          <p:cNvPr id="12" name="文本框 11">
            <a:extLst>
              <a:ext uri="{FF2B5EF4-FFF2-40B4-BE49-F238E27FC236}">
                <a16:creationId xmlns:a16="http://schemas.microsoft.com/office/drawing/2014/main" id="{03618675-0663-4F59-B2A1-DE37EE2AA63F}"/>
              </a:ext>
            </a:extLst>
          </p:cNvPr>
          <p:cNvSpPr txBox="1"/>
          <p:nvPr/>
        </p:nvSpPr>
        <p:spPr>
          <a:xfrm>
            <a:off x="504001" y="1340405"/>
            <a:ext cx="5447620" cy="41549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Traversal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Is how you query a graph in order to find answers to questions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Traversing a graph means visiting nodes by following relationships according to some rules.</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Path</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traversal result could be returned as a path with the length one.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shortest possible path has length zero.</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When the relations type is knows, the path has length one.</a:t>
            </a:r>
            <a:endParaRPr lang="zh-CN" altLang="en-US" sz="1800" kern="0" dirty="0" err="1">
              <a:ea typeface="Arial Unicode MS" pitchFamily="34" charset="-128"/>
              <a:cs typeface="Arial Unicode MS" pitchFamily="34" charset="-128"/>
            </a:endParaRPr>
          </a:p>
        </p:txBody>
      </p:sp>
      <p:sp>
        <p:nvSpPr>
          <p:cNvPr id="13" name="Rectangle 4">
            <a:extLst>
              <a:ext uri="{FF2B5EF4-FFF2-40B4-BE49-F238E27FC236}">
                <a16:creationId xmlns:a16="http://schemas.microsoft.com/office/drawing/2014/main" id="{61D09BCA-DE40-4406-A171-BA84BC490EF1}"/>
              </a:ext>
            </a:extLst>
          </p:cNvPr>
          <p:cNvSpPr>
            <a:spLocks noChangeArrowheads="1"/>
          </p:cNvSpPr>
          <p:nvPr/>
        </p:nvSpPr>
        <p:spPr bwMode="auto">
          <a:xfrm>
            <a:off x="5951621" y="1340405"/>
            <a:ext cx="6137802"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n"/>
              <a:tabLst/>
            </a:pPr>
            <a:r>
              <a:rPr kumimoji="0" lang="en-US" altLang="zh-CN" sz="1800" b="0" i="0" u="none" strike="noStrike" cap="none" normalizeH="0" baseline="0" dirty="0">
                <a:ln>
                  <a:noFill/>
                </a:ln>
                <a:solidFill>
                  <a:srgbClr val="333333"/>
                </a:solidFill>
                <a:effectLst/>
                <a:latin typeface="+mn-lt"/>
                <a:ea typeface="Open Sans"/>
              </a:rPr>
              <a:t>An example:</a:t>
            </a:r>
          </a:p>
          <a:p>
            <a:pPr marL="742950" lvl="1" indent="-285750" defTabSz="914400">
              <a:buClrTx/>
              <a:buSzTx/>
              <a:buFont typeface="Wingdings" panose="05000000000000000000" pitchFamily="2" charset="2"/>
              <a:buChar char="n"/>
            </a:pPr>
            <a:r>
              <a:rPr kumimoji="0" lang="zh-CN" altLang="zh-CN" sz="1800" b="0" i="0" u="none" strike="noStrike" cap="none" normalizeH="0" baseline="0" dirty="0">
                <a:ln>
                  <a:noFill/>
                </a:ln>
                <a:solidFill>
                  <a:srgbClr val="333333"/>
                </a:solidFill>
                <a:effectLst/>
                <a:latin typeface="+mn-lt"/>
                <a:ea typeface="Open Sans"/>
              </a:rPr>
              <a:t>If we want to find out which movies Tom Hanks acted in according to our tiny example database</a:t>
            </a:r>
            <a:endParaRPr kumimoji="0" lang="en-US" altLang="zh-CN" sz="1800" b="0" i="0" u="none" strike="noStrike" cap="none" normalizeH="0" baseline="0" dirty="0">
              <a:ln>
                <a:noFill/>
              </a:ln>
              <a:solidFill>
                <a:srgbClr val="333333"/>
              </a:solidFill>
              <a:effectLst/>
              <a:latin typeface="+mn-lt"/>
              <a:ea typeface="Open Sans"/>
            </a:endParaRPr>
          </a:p>
          <a:p>
            <a:pPr marL="742950" lvl="1" indent="-285750" defTabSz="914400">
              <a:buClrTx/>
              <a:buSzTx/>
              <a:buFont typeface="Wingdings" panose="05000000000000000000" pitchFamily="2" charset="2"/>
              <a:buChar char="n"/>
            </a:pPr>
            <a:r>
              <a:rPr kumimoji="0" lang="zh-CN" altLang="zh-CN" sz="1800" b="0" i="0" u="none" strike="noStrike" cap="none" normalizeH="0" baseline="0" dirty="0">
                <a:ln>
                  <a:noFill/>
                </a:ln>
                <a:solidFill>
                  <a:srgbClr val="333333"/>
                </a:solidFill>
                <a:effectLst/>
                <a:latin typeface="+mn-lt"/>
                <a:ea typeface="Open Sans"/>
              </a:rPr>
              <a:t>the traversal would start from the </a:t>
            </a:r>
            <a:r>
              <a:rPr kumimoji="0" lang="zh-CN" altLang="zh-CN" sz="1800" b="0" i="0" u="none" strike="noStrike" cap="none" normalizeH="0" baseline="0" dirty="0">
                <a:ln>
                  <a:noFill/>
                </a:ln>
                <a:solidFill>
                  <a:srgbClr val="C7254E"/>
                </a:solidFill>
                <a:effectLst/>
                <a:latin typeface="+mn-lt"/>
                <a:ea typeface="Menlo"/>
              </a:rPr>
              <a:t>Tom Hanks</a:t>
            </a:r>
            <a:r>
              <a:rPr kumimoji="0" lang="zh-CN" altLang="zh-CN" sz="1800" b="0" i="0" u="none" strike="noStrike" cap="none" normalizeH="0" baseline="0" dirty="0">
                <a:ln>
                  <a:noFill/>
                </a:ln>
                <a:solidFill>
                  <a:srgbClr val="333333"/>
                </a:solidFill>
                <a:effectLst/>
                <a:latin typeface="+mn-lt"/>
                <a:ea typeface="Open Sans"/>
              </a:rPr>
              <a:t> node, follow any </a:t>
            </a:r>
            <a:r>
              <a:rPr kumimoji="0" lang="zh-CN" altLang="zh-CN" sz="1800" b="0" i="0" u="none" strike="noStrike" cap="none" normalizeH="0" baseline="0" dirty="0">
                <a:ln>
                  <a:noFill/>
                </a:ln>
                <a:solidFill>
                  <a:srgbClr val="C7254E"/>
                </a:solidFill>
                <a:effectLst/>
                <a:latin typeface="+mn-lt"/>
                <a:ea typeface="Menlo"/>
              </a:rPr>
              <a:t>:ACTED_IN</a:t>
            </a:r>
            <a:r>
              <a:rPr kumimoji="0" lang="zh-CN" altLang="zh-CN" sz="1800" b="0" i="0" u="none" strike="noStrike" cap="none" normalizeH="0" baseline="0" dirty="0">
                <a:ln>
                  <a:noFill/>
                </a:ln>
                <a:solidFill>
                  <a:srgbClr val="333333"/>
                </a:solidFill>
                <a:effectLst/>
                <a:latin typeface="+mn-lt"/>
                <a:ea typeface="Open Sans"/>
              </a:rPr>
              <a:t> relationships connected to the node, </a:t>
            </a:r>
            <a:endParaRPr kumimoji="0" lang="en-US" altLang="zh-CN" sz="1800" b="0" i="0" u="none" strike="noStrike" cap="none" normalizeH="0" baseline="0" dirty="0">
              <a:ln>
                <a:noFill/>
              </a:ln>
              <a:solidFill>
                <a:srgbClr val="333333"/>
              </a:solidFill>
              <a:effectLst/>
              <a:latin typeface="+mn-lt"/>
              <a:ea typeface="Open Sans"/>
            </a:endParaRPr>
          </a:p>
          <a:p>
            <a:pPr marL="742950" lvl="1" indent="-285750" defTabSz="914400">
              <a:buClrTx/>
              <a:buSzTx/>
              <a:buFont typeface="Wingdings" panose="05000000000000000000" pitchFamily="2" charset="2"/>
              <a:buChar char="n"/>
            </a:pPr>
            <a:r>
              <a:rPr kumimoji="0" lang="zh-CN" altLang="zh-CN" sz="1800" b="0" i="0" u="none" strike="noStrike" cap="none" normalizeH="0" baseline="0" dirty="0">
                <a:ln>
                  <a:noFill/>
                </a:ln>
                <a:solidFill>
                  <a:srgbClr val="333333"/>
                </a:solidFill>
                <a:effectLst/>
                <a:latin typeface="+mn-lt"/>
                <a:ea typeface="Open Sans"/>
              </a:rPr>
              <a:t>and end up with </a:t>
            </a:r>
            <a:r>
              <a:rPr kumimoji="0" lang="zh-CN" altLang="zh-CN" sz="1800" b="0" i="0" u="none" strike="noStrike" cap="none" normalizeH="0" baseline="0" dirty="0">
                <a:ln>
                  <a:noFill/>
                </a:ln>
                <a:solidFill>
                  <a:srgbClr val="C7254E"/>
                </a:solidFill>
                <a:effectLst/>
                <a:latin typeface="+mn-lt"/>
                <a:ea typeface="Menlo"/>
              </a:rPr>
              <a:t>Forrest Gump</a:t>
            </a:r>
            <a:r>
              <a:rPr kumimoji="0" lang="zh-CN" altLang="zh-CN" sz="1800" b="0" i="0" u="none" strike="noStrike" cap="none" normalizeH="0" baseline="0" dirty="0">
                <a:ln>
                  <a:noFill/>
                </a:ln>
                <a:solidFill>
                  <a:srgbClr val="333333"/>
                </a:solidFill>
                <a:effectLst/>
                <a:latin typeface="+mn-lt"/>
                <a:ea typeface="Open Sans"/>
              </a:rPr>
              <a:t> as the result (see the dashed lines):</a:t>
            </a:r>
            <a:r>
              <a:rPr kumimoji="0" lang="zh-CN" altLang="zh-CN" sz="1800" b="0" i="0" u="none" strike="noStrike" cap="none" normalizeH="0" baseline="0" dirty="0">
                <a:ln>
                  <a:noFill/>
                </a:ln>
                <a:solidFill>
                  <a:schemeClr val="tx1"/>
                </a:solidFill>
                <a:effectLst/>
                <a:latin typeface="+mn-lt"/>
              </a:rPr>
              <a:t> </a:t>
            </a:r>
          </a:p>
        </p:txBody>
      </p:sp>
      <p:pic>
        <p:nvPicPr>
          <p:cNvPr id="14" name="图片 13">
            <a:extLst>
              <a:ext uri="{FF2B5EF4-FFF2-40B4-BE49-F238E27FC236}">
                <a16:creationId xmlns:a16="http://schemas.microsoft.com/office/drawing/2014/main" id="{9484FB23-45F2-4405-B946-4694529A0F6E}"/>
              </a:ext>
            </a:extLst>
          </p:cNvPr>
          <p:cNvPicPr>
            <a:picLocks noChangeAspect="1"/>
          </p:cNvPicPr>
          <p:nvPr/>
        </p:nvPicPr>
        <p:blipFill>
          <a:blip r:embed="rId2"/>
          <a:stretch>
            <a:fillRect/>
          </a:stretch>
        </p:blipFill>
        <p:spPr>
          <a:xfrm>
            <a:off x="2953180" y="5836144"/>
            <a:ext cx="6447079" cy="594412"/>
          </a:xfrm>
          <a:prstGeom prst="rect">
            <a:avLst/>
          </a:prstGeom>
        </p:spPr>
      </p:pic>
      <p:pic>
        <p:nvPicPr>
          <p:cNvPr id="15" name="图片 14">
            <a:extLst>
              <a:ext uri="{FF2B5EF4-FFF2-40B4-BE49-F238E27FC236}">
                <a16:creationId xmlns:a16="http://schemas.microsoft.com/office/drawing/2014/main" id="{2A890CCE-D1E4-479C-BF22-A6924E0265FD}"/>
              </a:ext>
            </a:extLst>
          </p:cNvPr>
          <p:cNvPicPr>
            <a:picLocks noChangeAspect="1"/>
          </p:cNvPicPr>
          <p:nvPr/>
        </p:nvPicPr>
        <p:blipFill>
          <a:blip r:embed="rId3"/>
          <a:stretch>
            <a:fillRect/>
          </a:stretch>
        </p:blipFill>
        <p:spPr>
          <a:xfrm>
            <a:off x="6401817" y="3847152"/>
            <a:ext cx="4983912" cy="1988992"/>
          </a:xfrm>
          <a:prstGeom prst="rect">
            <a:avLst/>
          </a:prstGeom>
        </p:spPr>
      </p:pic>
    </p:spTree>
    <p:extLst>
      <p:ext uri="{BB962C8B-B14F-4D97-AF65-F5344CB8AC3E}">
        <p14:creationId xmlns:p14="http://schemas.microsoft.com/office/powerpoint/2010/main" val="420147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The Graph Query Language:</a:t>
            </a:r>
            <a:r>
              <a:rPr lang="en-US" altLang="zh-CN" dirty="0">
                <a:solidFill>
                  <a:schemeClr val="accent1"/>
                </a:solidFill>
              </a:rPr>
              <a:t> Cypher</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343568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1650" y="1239311"/>
            <a:ext cx="5479706" cy="1303236"/>
          </a:xfrm>
        </p:spPr>
        <p:txBody>
          <a:bodyPr/>
          <a:lstStyle/>
          <a:p>
            <a:pPr lvl="0"/>
            <a:r>
              <a:rPr lang="en-US" dirty="0"/>
              <a:t>Node syntax</a:t>
            </a:r>
          </a:p>
          <a:p>
            <a:pPr lvl="1"/>
            <a:r>
              <a:rPr lang="en-US" altLang="zh-CN" dirty="0"/>
              <a:t>Cypher uses a pair of parentheses to represent a node: (). This is reminiscent of a circle or a rectangle with rounded end caps. </a:t>
            </a:r>
            <a:endParaRPr lang="en-US" dirty="0"/>
          </a:p>
        </p:txBody>
      </p:sp>
      <p:sp>
        <p:nvSpPr>
          <p:cNvPr id="4" name="Title"/>
          <p:cNvSpPr>
            <a:spLocks noGrp="1"/>
          </p:cNvSpPr>
          <p:nvPr>
            <p:ph type="title"/>
          </p:nvPr>
        </p:nvSpPr>
        <p:spPr bwMode="gray">
          <a:xfrm>
            <a:off x="504001" y="504000"/>
            <a:ext cx="11186476" cy="646331"/>
          </a:xfrm>
        </p:spPr>
        <p:txBody>
          <a:bodyPr/>
          <a:lstStyle/>
          <a:p>
            <a:r>
              <a:rPr lang="en-US" dirty="0"/>
              <a:t>Cypher Query Language</a:t>
            </a:r>
            <a:br>
              <a:rPr lang="en-US" dirty="0"/>
            </a:br>
            <a:r>
              <a:rPr lang="en-US" sz="1800" b="0" dirty="0"/>
              <a:t>Syntax</a:t>
            </a:r>
            <a:endParaRPr lang="en-US" b="0" dirty="0"/>
          </a:p>
        </p:txBody>
      </p:sp>
      <p:sp>
        <p:nvSpPr>
          <p:cNvPr id="5" name="Text Placeholder">
            <a:extLst>
              <a:ext uri="{FF2B5EF4-FFF2-40B4-BE49-F238E27FC236}">
                <a16:creationId xmlns:a16="http://schemas.microsoft.com/office/drawing/2014/main" id="{BF80C481-A649-4BA4-B535-7AAC4A2D92AF}"/>
              </a:ext>
            </a:extLst>
          </p:cNvPr>
          <p:cNvSpPr txBox="1">
            <a:spLocks/>
          </p:cNvSpPr>
          <p:nvPr/>
        </p:nvSpPr>
        <p:spPr bwMode="gray">
          <a:xfrm>
            <a:off x="501650" y="2803468"/>
            <a:ext cx="5479706" cy="2232954"/>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Relationship syntax</a:t>
            </a:r>
          </a:p>
          <a:p>
            <a:pPr lvl="1"/>
            <a:r>
              <a:rPr lang="en-US" altLang="zh-CN" dirty="0"/>
              <a:t>Cypher uses a pair of dashes (--) to represent an undirected relationship. </a:t>
            </a:r>
          </a:p>
          <a:p>
            <a:pPr lvl="1"/>
            <a:r>
              <a:rPr lang="en-US" altLang="zh-CN" dirty="0"/>
              <a:t>Directed relationships have an arrowhead at one end (&lt;--, --&gt;). </a:t>
            </a:r>
          </a:p>
          <a:p>
            <a:pPr lvl="1"/>
            <a:r>
              <a:rPr lang="en-US" altLang="zh-CN" dirty="0"/>
              <a:t>Bracketed expressions ([…]) can be used to add details. </a:t>
            </a:r>
            <a:endParaRPr lang="en-US" dirty="0"/>
          </a:p>
        </p:txBody>
      </p:sp>
      <p:pic>
        <p:nvPicPr>
          <p:cNvPr id="2" name="图片 1">
            <a:extLst>
              <a:ext uri="{FF2B5EF4-FFF2-40B4-BE49-F238E27FC236}">
                <a16:creationId xmlns:a16="http://schemas.microsoft.com/office/drawing/2014/main" id="{4836132A-560D-4FE0-93F4-106A6238E2AC}"/>
              </a:ext>
            </a:extLst>
          </p:cNvPr>
          <p:cNvPicPr>
            <a:picLocks noChangeAspect="1"/>
          </p:cNvPicPr>
          <p:nvPr/>
        </p:nvPicPr>
        <p:blipFill>
          <a:blip r:embed="rId2"/>
          <a:stretch>
            <a:fillRect/>
          </a:stretch>
        </p:blipFill>
        <p:spPr>
          <a:xfrm>
            <a:off x="6213820" y="1359426"/>
            <a:ext cx="5642460" cy="1444042"/>
          </a:xfrm>
          <a:prstGeom prst="rect">
            <a:avLst/>
          </a:prstGeom>
        </p:spPr>
      </p:pic>
      <p:pic>
        <p:nvPicPr>
          <p:cNvPr id="3" name="图片 2">
            <a:extLst>
              <a:ext uri="{FF2B5EF4-FFF2-40B4-BE49-F238E27FC236}">
                <a16:creationId xmlns:a16="http://schemas.microsoft.com/office/drawing/2014/main" id="{7D200DDA-A86C-4A7B-B6BD-12BF47D7BBF5}"/>
              </a:ext>
            </a:extLst>
          </p:cNvPr>
          <p:cNvPicPr>
            <a:picLocks noChangeAspect="1"/>
          </p:cNvPicPr>
          <p:nvPr/>
        </p:nvPicPr>
        <p:blipFill>
          <a:blip r:embed="rId3"/>
          <a:stretch>
            <a:fillRect/>
          </a:stretch>
        </p:blipFill>
        <p:spPr>
          <a:xfrm>
            <a:off x="6213820" y="3561973"/>
            <a:ext cx="3306698" cy="962514"/>
          </a:xfrm>
          <a:prstGeom prst="rect">
            <a:avLst/>
          </a:prstGeom>
        </p:spPr>
      </p:pic>
      <p:sp>
        <p:nvSpPr>
          <p:cNvPr id="8" name="Text Placeholder">
            <a:extLst>
              <a:ext uri="{FF2B5EF4-FFF2-40B4-BE49-F238E27FC236}">
                <a16:creationId xmlns:a16="http://schemas.microsoft.com/office/drawing/2014/main" id="{8960E07A-A521-4871-98D7-E664A3379B29}"/>
              </a:ext>
            </a:extLst>
          </p:cNvPr>
          <p:cNvSpPr txBox="1">
            <a:spLocks/>
          </p:cNvSpPr>
          <p:nvPr/>
        </p:nvSpPr>
        <p:spPr bwMode="gray">
          <a:xfrm>
            <a:off x="501650" y="5297343"/>
            <a:ext cx="5479706" cy="851666"/>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Pattern syntax</a:t>
            </a:r>
          </a:p>
          <a:p>
            <a:pPr lvl="1"/>
            <a:r>
              <a:rPr lang="en-US" altLang="zh-CN" dirty="0"/>
              <a:t>Combining the syntax for nodes and relationships</a:t>
            </a:r>
            <a:endParaRPr lang="en-US" dirty="0"/>
          </a:p>
        </p:txBody>
      </p:sp>
      <p:pic>
        <p:nvPicPr>
          <p:cNvPr id="7" name="图片 6">
            <a:extLst>
              <a:ext uri="{FF2B5EF4-FFF2-40B4-BE49-F238E27FC236}">
                <a16:creationId xmlns:a16="http://schemas.microsoft.com/office/drawing/2014/main" id="{C4FD39AC-5B06-4BDD-A82A-C72EB3460CE7}"/>
              </a:ext>
            </a:extLst>
          </p:cNvPr>
          <p:cNvPicPr>
            <a:picLocks noChangeAspect="1"/>
          </p:cNvPicPr>
          <p:nvPr/>
        </p:nvPicPr>
        <p:blipFill>
          <a:blip r:embed="rId4"/>
          <a:stretch>
            <a:fillRect/>
          </a:stretch>
        </p:blipFill>
        <p:spPr>
          <a:xfrm>
            <a:off x="6213820" y="5403108"/>
            <a:ext cx="4107536" cy="640135"/>
          </a:xfrm>
          <a:prstGeom prst="rect">
            <a:avLst/>
          </a:prstGeom>
        </p:spPr>
      </p:pic>
    </p:spTree>
    <p:extLst>
      <p:ext uri="{BB962C8B-B14F-4D97-AF65-F5344CB8AC3E}">
        <p14:creationId xmlns:p14="http://schemas.microsoft.com/office/powerpoint/2010/main" val="381319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790398" y="2545976"/>
            <a:ext cx="3073390" cy="2021558"/>
          </a:xfrm>
        </p:spPr>
        <p:txBody>
          <a:bodyPr/>
          <a:lstStyle/>
          <a:p>
            <a:pPr marL="342900" lvl="0" indent="-342900">
              <a:buFont typeface="Wingdings" panose="05000000000000000000" pitchFamily="2" charset="2"/>
              <a:buChar char="n"/>
            </a:pPr>
            <a:r>
              <a:rPr lang="en-US" dirty="0"/>
              <a:t>Creating data</a:t>
            </a:r>
          </a:p>
          <a:p>
            <a:pPr marL="342900" lvl="0" indent="-342900">
              <a:buFont typeface="Wingdings" panose="05000000000000000000" pitchFamily="2" charset="2"/>
              <a:buChar char="n"/>
            </a:pPr>
            <a:r>
              <a:rPr lang="en-US" dirty="0"/>
              <a:t>Matching patterns</a:t>
            </a:r>
          </a:p>
          <a:p>
            <a:pPr marL="342900" lvl="0" indent="-342900">
              <a:buFont typeface="Wingdings" panose="05000000000000000000" pitchFamily="2" charset="2"/>
              <a:buChar char="n"/>
            </a:pPr>
            <a:r>
              <a:rPr lang="en-US" dirty="0"/>
              <a:t>Attaching structures</a:t>
            </a:r>
          </a:p>
        </p:txBody>
      </p:sp>
      <p:sp>
        <p:nvSpPr>
          <p:cNvPr id="4" name="Title"/>
          <p:cNvSpPr>
            <a:spLocks noGrp="1"/>
          </p:cNvSpPr>
          <p:nvPr>
            <p:ph type="title"/>
          </p:nvPr>
        </p:nvSpPr>
        <p:spPr bwMode="gray">
          <a:xfrm>
            <a:off x="504001" y="504000"/>
            <a:ext cx="11186476" cy="369332"/>
          </a:xfrm>
        </p:spPr>
        <p:txBody>
          <a:bodyPr/>
          <a:lstStyle/>
          <a:p>
            <a:r>
              <a:rPr lang="en-US" altLang="zh-CN" dirty="0"/>
              <a:t>Patterns in practice</a:t>
            </a:r>
            <a:endParaRPr lang="en-US" b="0" dirty="0"/>
          </a:p>
        </p:txBody>
      </p:sp>
      <p:pic>
        <p:nvPicPr>
          <p:cNvPr id="2" name="图片 1">
            <a:extLst>
              <a:ext uri="{FF2B5EF4-FFF2-40B4-BE49-F238E27FC236}">
                <a16:creationId xmlns:a16="http://schemas.microsoft.com/office/drawing/2014/main" id="{C13169AF-38A3-42AD-A1D4-AA37A0305321}"/>
              </a:ext>
            </a:extLst>
          </p:cNvPr>
          <p:cNvPicPr>
            <a:picLocks noChangeAspect="1"/>
          </p:cNvPicPr>
          <p:nvPr/>
        </p:nvPicPr>
        <p:blipFill>
          <a:blip r:embed="rId2"/>
          <a:stretch>
            <a:fillRect/>
          </a:stretch>
        </p:blipFill>
        <p:spPr>
          <a:xfrm>
            <a:off x="5979459" y="1122257"/>
            <a:ext cx="5946575" cy="483749"/>
          </a:xfrm>
          <a:prstGeom prst="rect">
            <a:avLst/>
          </a:prstGeom>
        </p:spPr>
      </p:pic>
      <p:pic>
        <p:nvPicPr>
          <p:cNvPr id="5" name="图片 4">
            <a:extLst>
              <a:ext uri="{FF2B5EF4-FFF2-40B4-BE49-F238E27FC236}">
                <a16:creationId xmlns:a16="http://schemas.microsoft.com/office/drawing/2014/main" id="{90F26A60-1E33-43CA-9E80-D30F1CF0B9BC}"/>
              </a:ext>
            </a:extLst>
          </p:cNvPr>
          <p:cNvPicPr>
            <a:picLocks noChangeAspect="1"/>
          </p:cNvPicPr>
          <p:nvPr/>
        </p:nvPicPr>
        <p:blipFill>
          <a:blip r:embed="rId3"/>
          <a:stretch>
            <a:fillRect/>
          </a:stretch>
        </p:blipFill>
        <p:spPr>
          <a:xfrm>
            <a:off x="6097588" y="2131539"/>
            <a:ext cx="6014079" cy="2209440"/>
          </a:xfrm>
          <a:prstGeom prst="rect">
            <a:avLst/>
          </a:prstGeom>
        </p:spPr>
      </p:pic>
      <p:pic>
        <p:nvPicPr>
          <p:cNvPr id="6" name="图片 5">
            <a:extLst>
              <a:ext uri="{FF2B5EF4-FFF2-40B4-BE49-F238E27FC236}">
                <a16:creationId xmlns:a16="http://schemas.microsoft.com/office/drawing/2014/main" id="{D01F17FB-9512-446E-9B3F-C503DCC5873E}"/>
              </a:ext>
            </a:extLst>
          </p:cNvPr>
          <p:cNvPicPr>
            <a:picLocks noChangeAspect="1"/>
          </p:cNvPicPr>
          <p:nvPr/>
        </p:nvPicPr>
        <p:blipFill>
          <a:blip r:embed="rId4"/>
          <a:stretch>
            <a:fillRect/>
          </a:stretch>
        </p:blipFill>
        <p:spPr>
          <a:xfrm>
            <a:off x="6097588" y="5015743"/>
            <a:ext cx="6113179" cy="1064593"/>
          </a:xfrm>
          <a:prstGeom prst="rect">
            <a:avLst/>
          </a:prstGeom>
        </p:spPr>
      </p:pic>
      <p:cxnSp>
        <p:nvCxnSpPr>
          <p:cNvPr id="9" name="直接箭头连接符 8">
            <a:extLst>
              <a:ext uri="{FF2B5EF4-FFF2-40B4-BE49-F238E27FC236}">
                <a16:creationId xmlns:a16="http://schemas.microsoft.com/office/drawing/2014/main" id="{2BEA1A60-955A-4F7A-8E17-0CB6EF6937AE}"/>
              </a:ext>
            </a:extLst>
          </p:cNvPr>
          <p:cNvCxnSpPr>
            <a:cxnSpLocks/>
          </p:cNvCxnSpPr>
          <p:nvPr/>
        </p:nvCxnSpPr>
        <p:spPr>
          <a:xfrm flipV="1">
            <a:off x="3118129" y="1364131"/>
            <a:ext cx="2798577" cy="1337134"/>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E7AD16F-5802-479B-9EBE-A14D6EF980AA}"/>
              </a:ext>
            </a:extLst>
          </p:cNvPr>
          <p:cNvCxnSpPr>
            <a:cxnSpLocks/>
          </p:cNvCxnSpPr>
          <p:nvPr/>
        </p:nvCxnSpPr>
        <p:spPr>
          <a:xfrm>
            <a:off x="3639671" y="3236259"/>
            <a:ext cx="2277035"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61E4D46-726D-495D-A971-C3BA14615BD1}"/>
              </a:ext>
            </a:extLst>
          </p:cNvPr>
          <p:cNvCxnSpPr>
            <a:cxnSpLocks/>
          </p:cNvCxnSpPr>
          <p:nvPr/>
        </p:nvCxnSpPr>
        <p:spPr>
          <a:xfrm>
            <a:off x="3639671" y="3944471"/>
            <a:ext cx="2339788" cy="1603568"/>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355918"/>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2.xml><?xml version="1.0" encoding="utf-8"?>
<ds:datastoreItem xmlns:ds="http://schemas.openxmlformats.org/officeDocument/2006/customXml" ds:itemID="{B5A61EA0-C632-450D-8732-FBE1B6CC6F0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BCC86C0-0DD0-4840-A0C1-33A1E70698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SAP_2020_16x9_White</Template>
  <TotalTime>992</TotalTime>
  <Words>854</Words>
  <Application>Microsoft Office PowerPoint</Application>
  <PresentationFormat>自定义</PresentationFormat>
  <Paragraphs>109</Paragraphs>
  <Slides>18</Slides>
  <Notes>3</Notes>
  <HiddenSlides>1</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18</vt:i4>
      </vt:variant>
    </vt:vector>
  </HeadingPairs>
  <TitlesOfParts>
    <vt:vector size="25" baseType="lpstr">
      <vt:lpstr>Arial</vt:lpstr>
      <vt:lpstr>Courier New</vt:lpstr>
      <vt:lpstr>Symbol</vt:lpstr>
      <vt:lpstr>Wingdings</vt:lpstr>
      <vt:lpstr>Wingdings</vt:lpstr>
      <vt:lpstr>SAP 2020 16x9 white</vt:lpstr>
      <vt:lpstr>SAP 2020 16x9 blue</vt:lpstr>
      <vt:lpstr>The Survey On Neo4j A Traditional Graph Database</vt:lpstr>
      <vt:lpstr>Agenda</vt:lpstr>
      <vt:lpstr>Graph database concepts</vt:lpstr>
      <vt:lpstr>Graph database concepts</vt:lpstr>
      <vt:lpstr>Graph database concepts Labels and Properties in Nodes</vt:lpstr>
      <vt:lpstr>Graph database concepts Traversals and paths</vt:lpstr>
      <vt:lpstr>The Graph Query Language: Cypher</vt:lpstr>
      <vt:lpstr>Cypher Query Language Syntax</vt:lpstr>
      <vt:lpstr>Patterns in practice</vt:lpstr>
      <vt:lpstr>Techniques of Neo4j</vt:lpstr>
      <vt:lpstr>Data Model Neo4j Property Graph Data model</vt:lpstr>
      <vt:lpstr>Data Model Neo4j Property Graph Data model</vt:lpstr>
      <vt:lpstr>Neo4j Features</vt:lpstr>
      <vt:lpstr>Neo4j Advantages and Drawbacks</vt:lpstr>
      <vt:lpstr>Reference</vt:lpstr>
      <vt:lpstr>Reference</vt:lpstr>
      <vt:lpstr>Thank you.</vt:lpstr>
      <vt:lpstr>PowerPoint 演示文稿</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Wang, Keith</cp:lastModifiedBy>
  <cp:revision>46</cp:revision>
  <dcterms:created xsi:type="dcterms:W3CDTF">2020-09-02T05:18:20Z</dcterms:created>
  <dcterms:modified xsi:type="dcterms:W3CDTF">2020-09-07T07:34:09Z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0x010100FE3E8B596245C240B913CA1825D8323E</vt:lpwstr>
  </property>
</Properties>
</file>