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31"/>
  </p:notesMasterIdLst>
  <p:handoutMasterIdLst>
    <p:handoutMasterId r:id="rId32"/>
  </p:handoutMasterIdLst>
  <p:sldIdLst>
    <p:sldId id="439" r:id="rId6"/>
    <p:sldId id="344" r:id="rId7"/>
    <p:sldId id="475" r:id="rId8"/>
    <p:sldId id="471" r:id="rId9"/>
    <p:sldId id="472" r:id="rId10"/>
    <p:sldId id="416" r:id="rId11"/>
    <p:sldId id="430" r:id="rId12"/>
    <p:sldId id="429" r:id="rId13"/>
    <p:sldId id="364" r:id="rId14"/>
    <p:sldId id="448" r:id="rId15"/>
    <p:sldId id="382" r:id="rId16"/>
    <p:sldId id="441" r:id="rId17"/>
    <p:sldId id="449" r:id="rId18"/>
    <p:sldId id="374" r:id="rId19"/>
    <p:sldId id="445" r:id="rId20"/>
    <p:sldId id="380" r:id="rId21"/>
    <p:sldId id="379" r:id="rId22"/>
    <p:sldId id="423" r:id="rId23"/>
    <p:sldId id="387" r:id="rId24"/>
    <p:sldId id="390" r:id="rId25"/>
    <p:sldId id="420" r:id="rId26"/>
    <p:sldId id="421" r:id="rId27"/>
    <p:sldId id="413" r:id="rId28"/>
    <p:sldId id="265" r:id="rId29"/>
    <p:sldId id="435" r:id="rId3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5682" autoAdjust="0"/>
  </p:normalViewPr>
  <p:slideViewPr>
    <p:cSldViewPr snapToGrid="0" showGuides="1">
      <p:cViewPr varScale="1">
        <p:scale>
          <a:sx n="85" d="100"/>
          <a:sy n="85" d="100"/>
        </p:scale>
        <p:origin x="590" y="67"/>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854404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78075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zh-CN" altLang="en-US"/>
              <a:t>单击图标添加图片</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endParaRPr lang="en-US" sz="90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文本">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Speaker’s Name, SAP</a:t>
            </a:r>
          </a:p>
          <a:p>
            <a:pPr lvl="0"/>
            <a:r>
              <a:rPr lang="en-US" dirty="0"/>
              <a:t>Month 00, 2020</a:t>
            </a:r>
          </a:p>
        </p:txBody>
      </p:sp>
      <p:sp>
        <p:nvSpPr>
          <p:cNvPr id="8" name="Presentation Title"/>
          <p:cNvSpPr>
            <a:spLocks noGrp="1"/>
          </p:cNvSpPr>
          <p:nvPr>
            <p:ph type="title"/>
          </p:nvPr>
        </p:nvSpPr>
        <p:spPr bwMode="gray">
          <a:xfrm>
            <a:off x="288000" y="4024430"/>
            <a:ext cx="10899174" cy="997196"/>
          </a:xfrm>
        </p:spPr>
        <p:txBody>
          <a:bodyPr/>
          <a:lstStyle/>
          <a:p>
            <a:r>
              <a:rPr lang="en-US" altLang="zh-CN" dirty="0"/>
              <a:t>The Survey On </a:t>
            </a:r>
            <a:r>
              <a:rPr lang="en-US" altLang="zh-CN" dirty="0" err="1"/>
              <a:t>OpenTSDB</a:t>
            </a:r>
            <a:br>
              <a:rPr lang="en-US" dirty="0"/>
            </a:br>
            <a:r>
              <a:rPr lang="en-US" dirty="0">
                <a:solidFill>
                  <a:schemeClr val="accent1"/>
                </a:solidFill>
              </a:rPr>
              <a:t>and Here and Here</a:t>
            </a:r>
            <a:endParaRPr lang="de-DE" dirty="0">
              <a:solidFill>
                <a:schemeClr val="accent1"/>
              </a:solidFill>
            </a:endParaRPr>
          </a:p>
        </p:txBody>
      </p:sp>
      <p:pic>
        <p:nvPicPr>
          <p:cNvPr id="17" name="Illustration" descr="Example of an illustration" title="Illustration for title slide">
            <a:extLst>
              <a:ext uri="{FF2B5EF4-FFF2-40B4-BE49-F238E27FC236}">
                <a16:creationId xmlns:a16="http://schemas.microsoft.com/office/drawing/2014/main" id="{FD14F36E-07D2-4603-8052-37711C0D346D}"/>
              </a:ext>
            </a:extLst>
          </p:cNvPr>
          <p:cNvPicPr>
            <a:picLocks noGrp="1" noChangeAspect="1"/>
          </p:cNvPicPr>
          <p:nvPr>
            <p:ph type="pic" sz="quarter" idx="12"/>
          </p:nvPr>
        </p:nvPicPr>
        <p:blipFill>
          <a:blip r:embed="rId3"/>
          <a:srcRect t="3112" b="3112"/>
          <a:stretch>
            <a:fillRect/>
          </a:stretch>
        </p:blipFill>
        <p:spPr bwMode="gray"/>
      </p:pic>
      <p:sp>
        <p:nvSpPr>
          <p:cNvPr id="18" name="Placeholder Partner logo">
            <a:extLst>
              <a:ext uri="{FF2B5EF4-FFF2-40B4-BE49-F238E27FC236}">
                <a16:creationId xmlns:a16="http://schemas.microsoft.com/office/drawing/2014/main" id="{D3ABB6C8-A64D-4D01-85F8-8972413CA8E5}"/>
              </a:ext>
            </a:extLst>
          </p:cNvPr>
          <p:cNvSpPr/>
          <p:nvPr/>
        </p:nvSpPr>
        <p:spPr bwMode="gray">
          <a:xfrm>
            <a:off x="288000" y="6174872"/>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339572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2992388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p:txBody>
          <a:bodyPr/>
          <a:lstStyle/>
          <a:p>
            <a:r>
              <a:rPr lang="en-US" dirty="0"/>
              <a:t>Insert page title (sentence case)</a:t>
            </a:r>
          </a:p>
        </p:txBody>
      </p:sp>
      <p:grpSp>
        <p:nvGrpSpPr>
          <p:cNvPr id="9" name="Group 8">
            <a:extLst>
              <a:ext uri="{FF2B5EF4-FFF2-40B4-BE49-F238E27FC236}">
                <a16:creationId xmlns:a16="http://schemas.microsoft.com/office/drawing/2014/main" id="{5BF28123-76F7-49B1-8B0B-20245CD7853F}"/>
              </a:ext>
            </a:extLst>
          </p:cNvPr>
          <p:cNvGrpSpPr/>
          <p:nvPr/>
        </p:nvGrpSpPr>
        <p:grpSpPr>
          <a:xfrm>
            <a:off x="2626973" y="1620000"/>
            <a:ext cx="3118507" cy="3874789"/>
            <a:chOff x="2626973" y="1620000"/>
            <a:chExt cx="3118507" cy="3874789"/>
          </a:xfrm>
        </p:grpSpPr>
        <p:sp>
          <p:nvSpPr>
            <p:cNvPr id="5" name="Information to list level button" descr="Description of the list level funcionality while working with text placeholders" title="Description list level buttons"/>
            <p:cNvSpPr/>
            <p:nvPr/>
          </p:nvSpPr>
          <p:spPr bwMode="gray">
            <a:xfrm>
              <a:off x="2626973" y="1620000"/>
              <a:ext cx="3118507" cy="3874789"/>
            </a:xfrm>
            <a:prstGeom prst="roundRect">
              <a:avLst>
                <a:gd name="adj" fmla="val 5631"/>
              </a:avLst>
            </a:prstGeom>
            <a:solidFill>
              <a:srgbClr val="FFFF00"/>
            </a:solidFill>
            <a:ln w="6350" algn="ctr">
              <a:noFill/>
              <a:miter lim="800000"/>
              <a:headEnd/>
              <a:tailEnd/>
            </a:ln>
          </p:spPr>
          <p:txBody>
            <a:bodyPr lIns="90000" tIns="72000" rIns="90000" bIns="72000" rtlCol="0" anchor="t" anchorCtr="0"/>
            <a:lstStyle/>
            <a:p>
              <a:pPr>
                <a:spcBef>
                  <a:spcPts val="600"/>
                </a:spcBef>
                <a:buClr>
                  <a:schemeClr val="accent1"/>
                </a:buClr>
                <a:buSzPct val="80000"/>
                <a:defRPr/>
              </a:pPr>
              <a:r>
                <a:rPr lang="en-US" sz="1000" b="1" kern="0" dirty="0">
                  <a:ea typeface="Arial Unicode MS" pitchFamily="34" charset="-128"/>
                  <a:cs typeface="Arial Unicode MS" pitchFamily="34" charset="-128"/>
                  <a:sym typeface="Arial"/>
                </a:rPr>
                <a:t>NOTE: </a:t>
              </a:r>
              <a:r>
                <a:rPr lang="en-US" sz="1000" kern="0" dirty="0">
                  <a:ea typeface="Arial Unicode MS" pitchFamily="34" charset="-128"/>
                  <a:cs typeface="Arial Unicode MS" pitchFamily="34" charset="-128"/>
                  <a:sym typeface="Arial"/>
                </a:rPr>
                <a:t>Delete the yellow stickers when finished.</a:t>
              </a:r>
            </a:p>
            <a:p>
              <a:pPr>
                <a:spcBef>
                  <a:spcPts val="600"/>
                </a:spcBef>
                <a:buClr>
                  <a:schemeClr val="accent1"/>
                </a:buClr>
                <a:buSzPct val="80000"/>
                <a:defRPr/>
              </a:pPr>
              <a:r>
                <a:rPr lang="en-US" sz="1000" dirty="0"/>
                <a:t>The text placeholders have different, preformatted text levels. Each level has different formatting </a:t>
              </a:r>
              <a:br>
                <a:rPr lang="en-US" sz="1000" dirty="0"/>
              </a:br>
              <a:r>
                <a:rPr lang="en-US" sz="1000" dirty="0"/>
                <a:t>(font size, indent, bullet).</a:t>
              </a:r>
            </a:p>
            <a:p>
              <a:pPr>
                <a:spcBef>
                  <a:spcPts val="600"/>
                </a:spcBef>
                <a:buClr>
                  <a:schemeClr val="accent1"/>
                </a:buClr>
                <a:buSzPct val="80000"/>
                <a:defRPr/>
              </a:pPr>
              <a:r>
                <a:rPr lang="en-US" sz="1000" dirty="0"/>
                <a:t>To jump between the preformatted text levels, use the </a:t>
              </a:r>
              <a:r>
                <a:rPr lang="en-US" sz="1000" i="1" dirty="0"/>
                <a:t>Increase</a:t>
              </a:r>
              <a:r>
                <a:rPr lang="en-US" sz="1000" dirty="0"/>
                <a:t> </a:t>
              </a:r>
              <a:r>
                <a:rPr lang="en-US" sz="1000" i="1" dirty="0"/>
                <a:t>List Level </a:t>
              </a:r>
              <a:r>
                <a:rPr lang="en-US" sz="1000" dirty="0"/>
                <a:t>and </a:t>
              </a:r>
              <a:r>
                <a:rPr lang="en-US" sz="1000" i="1" dirty="0"/>
                <a:t>Decrease</a:t>
              </a:r>
              <a:r>
                <a:rPr lang="en-US" sz="1000" dirty="0"/>
                <a:t> </a:t>
              </a:r>
              <a:r>
                <a:rPr lang="en-US" sz="1000" i="1" dirty="0"/>
                <a:t>List Level </a:t>
              </a:r>
              <a:r>
                <a:rPr lang="en-US" sz="1000" dirty="0"/>
                <a:t>buttons in the </a:t>
              </a:r>
              <a:r>
                <a:rPr lang="en-US" sz="1000" i="1" dirty="0"/>
                <a:t>Paragraph</a:t>
              </a:r>
              <a:r>
                <a:rPr lang="en-US" sz="1000" dirty="0"/>
                <a:t> toolbar.</a:t>
              </a:r>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marL="136525" indent="-136525">
                <a:spcBef>
                  <a:spcPts val="1200"/>
                </a:spcBef>
                <a:buClr>
                  <a:schemeClr val="tx1"/>
                </a:buClr>
                <a:buSzPct val="100000"/>
                <a:buFont typeface="Arial" panose="020B0604020202020204" pitchFamily="34" charset="0"/>
                <a:buChar char="•"/>
                <a:defRPr/>
              </a:pPr>
              <a:r>
                <a:rPr lang="en-US" sz="1000" dirty="0"/>
                <a:t>Type your text in the placeholder.</a:t>
              </a:r>
            </a:p>
            <a:p>
              <a:pPr marL="136525" indent="-136525">
                <a:spcBef>
                  <a:spcPts val="600"/>
                </a:spcBef>
                <a:buClr>
                  <a:schemeClr val="tx1"/>
                </a:buClr>
                <a:buSzPct val="100000"/>
                <a:buFont typeface="Arial" panose="020B0604020202020204" pitchFamily="34" charset="0"/>
                <a:buChar char="•"/>
                <a:defRPr/>
              </a:pPr>
              <a:r>
                <a:rPr lang="en-US" sz="1000" dirty="0"/>
                <a:t>Click </a:t>
              </a:r>
              <a:r>
                <a:rPr lang="en-US" sz="1000" i="1" dirty="0"/>
                <a:t>the Increase List Level </a:t>
              </a:r>
              <a:r>
                <a:rPr lang="en-US" sz="1000" dirty="0"/>
                <a:t>button in the </a:t>
              </a:r>
              <a:r>
                <a:rPr lang="en-US" sz="1000" i="1" dirty="0"/>
                <a:t>Paragraph</a:t>
              </a:r>
              <a:r>
                <a:rPr lang="en-US" sz="1000" dirty="0"/>
                <a:t> toolbar to go to the next level.</a:t>
              </a:r>
            </a:p>
            <a:p>
              <a:pPr marL="136525" indent="-136525">
                <a:spcBef>
                  <a:spcPts val="600"/>
                </a:spcBef>
                <a:buClr>
                  <a:schemeClr val="tx1"/>
                </a:buClr>
                <a:buSzPct val="100000"/>
                <a:buFont typeface="Arial" panose="020B0604020202020204" pitchFamily="34" charset="0"/>
                <a:buChar char="•"/>
                <a:defRPr/>
              </a:pPr>
              <a:r>
                <a:rPr lang="en-US" sz="1000" dirty="0"/>
                <a:t>If you need a bullet list, choose level 2. </a:t>
              </a:r>
            </a:p>
            <a:p>
              <a:pPr marL="0" indent="0">
                <a:spcBef>
                  <a:spcPts val="600"/>
                </a:spcBef>
                <a:buClr>
                  <a:schemeClr val="bg1"/>
                </a:buClr>
                <a:buSzPct val="100000"/>
                <a:buFont typeface="Arial" panose="020B0604020202020204" pitchFamily="34" charset="0"/>
                <a:buNone/>
                <a:defRPr/>
              </a:pPr>
              <a:r>
                <a:rPr lang="en-US" sz="1000" dirty="0"/>
                <a:t>Avoid working with spaces, other bullets, or bullets in the wrong level. Only when you use the right levels it is possible to reset the slide layout.</a:t>
              </a:r>
            </a:p>
          </p:txBody>
        </p:sp>
        <p:pic>
          <p:nvPicPr>
            <p:cNvPr id="6" name="List level button" descr="Screenshot list level buttons" title="Screenshot list level buttons"/>
            <p:cNvPicPr>
              <a:picLocks noChangeAspect="1"/>
            </p:cNvPicPr>
            <p:nvPr/>
          </p:nvPicPr>
          <p:blipFill rotWithShape="1">
            <a:blip r:embed="rId2"/>
            <a:srcRect l="1094"/>
            <a:stretch/>
          </p:blipFill>
          <p:spPr bwMode="gray">
            <a:xfrm>
              <a:off x="2790065" y="3002260"/>
              <a:ext cx="2826492" cy="901766"/>
            </a:xfrm>
            <a:prstGeom prst="rect">
              <a:avLst/>
            </a:prstGeom>
          </p:spPr>
        </p:pic>
        <p:sp>
          <p:nvSpPr>
            <p:cNvPr id="7" name="Highlight list level button" descr="Rectangle for highliting list level buttons " title="Rectangle"/>
            <p:cNvSpPr/>
            <p:nvPr/>
          </p:nvSpPr>
          <p:spPr bwMode="gray">
            <a:xfrm>
              <a:off x="3415863" y="3053531"/>
              <a:ext cx="543560" cy="311592"/>
            </a:xfrm>
            <a:prstGeom prst="rect">
              <a:avLst/>
            </a:prstGeom>
            <a:noFill/>
            <a:ln w="28575"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886438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a:extLst>
              <a:ext uri="{FF2B5EF4-FFF2-40B4-BE49-F238E27FC236}">
                <a16:creationId xmlns:a16="http://schemas.microsoft.com/office/drawing/2014/main" id="{FD8B0406-B42D-4E48-A077-1006CEECE8B8}"/>
              </a:ext>
            </a:extLst>
          </p:cNvPr>
          <p:cNvSpPr>
            <a:spLocks noGrp="1"/>
          </p:cNvSpPr>
          <p:nvPr>
            <p:ph type="body" sz="quarter" idx="10"/>
          </p:nvPr>
        </p:nvSpPr>
        <p:spPr/>
        <p:txBody>
          <a:bodyPr/>
          <a:lstStyle/>
          <a:p>
            <a:pPr lvl="0"/>
            <a:r>
              <a:rPr lang="en-US" dirty="0"/>
              <a:t>First level</a:t>
            </a:r>
          </a:p>
          <a:p>
            <a:pPr lvl="1"/>
            <a:r>
              <a:rPr lang="en-US" dirty="0"/>
              <a:t>Second level</a:t>
            </a:r>
          </a:p>
          <a:p>
            <a:pPr lvl="2"/>
            <a:r>
              <a:rPr lang="en-US" dirty="0"/>
              <a:t>Third level</a:t>
            </a:r>
          </a:p>
        </p:txBody>
      </p:sp>
      <p:sp>
        <p:nvSpPr>
          <p:cNvPr id="3" name="Title">
            <a:extLst>
              <a:ext uri="{FF2B5EF4-FFF2-40B4-BE49-F238E27FC236}">
                <a16:creationId xmlns:a16="http://schemas.microsoft.com/office/drawing/2014/main" id="{D36C6BFD-B684-44BB-8F4D-37456D097F1B}"/>
              </a:ext>
            </a:extLst>
          </p:cNvPr>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4007524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a:xfrm>
            <a:off x="504001" y="504000"/>
            <a:ext cx="11186476" cy="646331"/>
          </a:xfrm>
        </p:spPr>
        <p:txBody>
          <a:bodyPr/>
          <a:lstStyle/>
          <a:p>
            <a:r>
              <a:rPr lang="en-US" dirty="0"/>
              <a:t>Insert page title (sentence case)</a:t>
            </a:r>
            <a:br>
              <a:rPr lang="en-US" dirty="0"/>
            </a:br>
            <a:r>
              <a:rPr lang="en-US" sz="1800" b="0" dirty="0" err="1"/>
              <a:t>Subheadline</a:t>
            </a:r>
            <a:endParaRPr lang="en-US" b="0" dirty="0"/>
          </a:p>
        </p:txBody>
      </p:sp>
    </p:spTree>
    <p:extLst>
      <p:ext uri="{BB962C8B-B14F-4D97-AF65-F5344CB8AC3E}">
        <p14:creationId xmlns:p14="http://schemas.microsoft.com/office/powerpoint/2010/main" val="1196408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3295641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“Quote goes here and here </a:t>
            </a:r>
            <a:r>
              <a:rPr lang="en-US" dirty="0">
                <a:solidFill>
                  <a:schemeClr val="accent1"/>
                </a:solidFill>
              </a:rPr>
              <a:t>and here</a:t>
            </a:r>
            <a:r>
              <a:rPr lang="en-US" dirty="0"/>
              <a:t>.”</a:t>
            </a:r>
          </a:p>
          <a:p>
            <a:pPr lvl="1"/>
            <a:r>
              <a:rPr lang="en-US" dirty="0"/>
              <a:t>Source</a:t>
            </a:r>
          </a:p>
        </p:txBody>
      </p:sp>
    </p:spTree>
    <p:extLst>
      <p:ext uri="{BB962C8B-B14F-4D97-AF65-F5344CB8AC3E}">
        <p14:creationId xmlns:p14="http://schemas.microsoft.com/office/powerpoint/2010/main" val="2010228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dirty="0"/>
              <a:t>First level</a:t>
            </a:r>
          </a:p>
          <a:p>
            <a:pPr lvl="1"/>
            <a:r>
              <a:rPr lang="en-US" dirty="0"/>
              <a:t>Second level</a:t>
            </a:r>
          </a:p>
          <a:p>
            <a:pPr lvl="2"/>
            <a:r>
              <a:rPr lang="en-US" dirty="0"/>
              <a:t>Third level</a:t>
            </a:r>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2468716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descr="Placeholder for an image" title="Image placeholder content slide"/>
          <p:cNvSpPr>
            <a:spLocks noGrp="1"/>
          </p:cNvSpPr>
          <p:nvPr>
            <p:ph type="pic" sz="quarter" idx="10"/>
          </p:nvPr>
        </p:nvSpPr>
        <p:spPr bwMode="gray"/>
      </p:sp>
      <p:sp>
        <p:nvSpPr>
          <p:cNvPr id="4" name="Text Placeholder"/>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4154867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descr="Image Placeholder" title="Image Placeholder"/>
          <p:cNvSpPr>
            <a:spLocks noGrp="1"/>
          </p:cNvSpPr>
          <p:nvPr>
            <p:ph type="pic" sz="quarter" idx="10"/>
          </p:nvPr>
        </p:nvSpPr>
        <p:spPr bwMode="gray"/>
      </p:sp>
    </p:spTree>
    <p:extLst>
      <p:ext uri="{BB962C8B-B14F-4D97-AF65-F5344CB8AC3E}">
        <p14:creationId xmlns:p14="http://schemas.microsoft.com/office/powerpoint/2010/main" val="1840057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column 2"/>
          <p:cNvSpPr>
            <a:spLocks noGrp="1"/>
          </p:cNvSpPr>
          <p:nvPr>
            <p:ph type="body" sz="quarter" idx="11"/>
          </p:nvPr>
        </p:nvSpPr>
        <p:spPr bwMode="gray"/>
        <p:txBody>
          <a:bodyPr/>
          <a:lstStyle/>
          <a:p>
            <a:pPr lvl="0"/>
            <a:r>
              <a:rPr lang="en-US"/>
              <a:t>First level</a:t>
            </a:r>
          </a:p>
          <a:p>
            <a:pPr lvl="1"/>
            <a:r>
              <a:rPr lang="en-US"/>
              <a:t>Second level</a:t>
            </a:r>
          </a:p>
          <a:p>
            <a:pPr lvl="2"/>
            <a:r>
              <a:rPr lang="en-US"/>
              <a:t>Third level</a:t>
            </a:r>
            <a:endParaRPr lang="en-US" dirty="0"/>
          </a:p>
        </p:txBody>
      </p:sp>
      <p:sp>
        <p:nvSpPr>
          <p:cNvPr id="8" name="Text Placeholder column 1"/>
          <p:cNvSpPr>
            <a:spLocks noGrp="1"/>
          </p:cNvSpPr>
          <p:nvPr>
            <p:ph type="body" sz="quarter" idx="10"/>
          </p:nvPr>
        </p:nvSpPr>
        <p:spPr bwMode="gray"/>
        <p:txBody>
          <a:bodyPr/>
          <a:lstStyle/>
          <a:p>
            <a:pPr lvl="0"/>
            <a:r>
              <a:rPr lang="en-US"/>
              <a:t>First level</a:t>
            </a:r>
          </a:p>
          <a:p>
            <a:pPr lvl="1"/>
            <a:r>
              <a:rPr lang="en-US"/>
              <a:t>Second level</a:t>
            </a:r>
          </a:p>
          <a:p>
            <a:pPr lvl="2"/>
            <a:r>
              <a:rPr lang="en-US"/>
              <a:t>Third level</a:t>
            </a:r>
            <a:endParaRPr lang="en-US" dirty="0"/>
          </a:p>
        </p:txBody>
      </p:sp>
      <p:sp>
        <p:nvSpPr>
          <p:cNvPr id="7"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854015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a:p>
            <a:r>
              <a:rPr lang="en-US" dirty="0"/>
              <a:t>Agenda item/divider headline</a:t>
            </a:r>
          </a:p>
          <a:p>
            <a:pPr lvl="1"/>
            <a:r>
              <a:rPr lang="en-US" dirty="0"/>
              <a:t>Details</a:t>
            </a:r>
          </a:p>
        </p:txBody>
      </p:sp>
      <p:sp>
        <p:nvSpPr>
          <p:cNvPr id="2" name="Agenda"/>
          <p:cNvSpPr>
            <a:spLocks noGrp="1"/>
          </p:cNvSpPr>
          <p:nvPr>
            <p:ph type="title"/>
          </p:nvPr>
        </p:nvSpPr>
        <p:spPr bwMode="gray"/>
        <p:txBody>
          <a:bodyPr/>
          <a:lstStyle/>
          <a:p>
            <a:r>
              <a:rPr lang="en-US"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column 3"/>
          <p:cNvSpPr>
            <a:spLocks noGrp="1"/>
          </p:cNvSpPr>
          <p:nvPr>
            <p:ph type="body" sz="quarter" idx="13"/>
          </p:nvPr>
        </p:nvSpPr>
        <p:spPr bwMode="gray"/>
        <p:txBody>
          <a:bodyPr/>
          <a:lstStyle/>
          <a:p>
            <a:pPr lvl="0"/>
            <a:r>
              <a:rPr lang="en-US"/>
              <a:t>First level</a:t>
            </a:r>
          </a:p>
          <a:p>
            <a:pPr lvl="1"/>
            <a:r>
              <a:rPr lang="en-US"/>
              <a:t>Second level</a:t>
            </a:r>
          </a:p>
          <a:p>
            <a:pPr lvl="2"/>
            <a:r>
              <a:rPr lang="en-US"/>
              <a:t>Third level</a:t>
            </a:r>
            <a:endParaRPr lang="en-US" dirty="0"/>
          </a:p>
        </p:txBody>
      </p:sp>
      <p:sp>
        <p:nvSpPr>
          <p:cNvPr id="4" name="Text Placeholder column 2"/>
          <p:cNvSpPr>
            <a:spLocks noGrp="1"/>
          </p:cNvSpPr>
          <p:nvPr>
            <p:ph type="body" sz="quarter" idx="12"/>
          </p:nvPr>
        </p:nvSpPr>
        <p:spPr bwMode="gray"/>
        <p:txBody>
          <a:bodyPr/>
          <a:lstStyle/>
          <a:p>
            <a:pPr lvl="0"/>
            <a:r>
              <a:rPr lang="en-US"/>
              <a:t>First level</a:t>
            </a:r>
          </a:p>
          <a:p>
            <a:pPr lvl="1"/>
            <a:r>
              <a:rPr lang="en-US"/>
              <a:t>Second level</a:t>
            </a:r>
          </a:p>
          <a:p>
            <a:pPr lvl="2"/>
            <a:r>
              <a:rPr lang="en-US"/>
              <a:t>Third level</a:t>
            </a:r>
            <a:endParaRPr lang="en-US" dirty="0"/>
          </a:p>
        </p:txBody>
      </p:sp>
      <p:sp>
        <p:nvSpPr>
          <p:cNvPr id="3" name="Text Placeholder column 1"/>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94846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column 2"/>
          <p:cNvSpPr>
            <a:spLocks noGrp="1"/>
          </p:cNvSpPr>
          <p:nvPr>
            <p:ph type="body" sz="quarter" idx="13"/>
          </p:nvPr>
        </p:nvSpPr>
        <p:spPr bwMode="gray"/>
        <p:txBody>
          <a:bodyPr/>
          <a:lstStyle/>
          <a:p>
            <a:pPr lvl="0"/>
            <a:r>
              <a:rPr lang="en-US" dirty="0"/>
              <a:t>First level</a:t>
            </a:r>
          </a:p>
          <a:p>
            <a:pPr lvl="1"/>
            <a:r>
              <a:rPr lang="en-US" dirty="0"/>
              <a:t>Second level</a:t>
            </a:r>
          </a:p>
        </p:txBody>
      </p:sp>
      <p:sp>
        <p:nvSpPr>
          <p:cNvPr id="16" name="Picture Placeholder 2" descr="Image placeholder right" title="Image placeholder"/>
          <p:cNvSpPr>
            <a:spLocks noGrp="1"/>
          </p:cNvSpPr>
          <p:nvPr>
            <p:ph type="pic" sz="quarter" idx="14"/>
          </p:nvPr>
        </p:nvSpPr>
        <p:spPr bwMode="gray"/>
      </p:sp>
      <p:sp>
        <p:nvSpPr>
          <p:cNvPr id="3" name="Text Placeholder column 1"/>
          <p:cNvSpPr>
            <a:spLocks noGrp="1"/>
          </p:cNvSpPr>
          <p:nvPr>
            <p:ph type="body" sz="quarter" idx="10"/>
          </p:nvPr>
        </p:nvSpPr>
        <p:spPr bwMode="gray"/>
        <p:txBody>
          <a:bodyPr/>
          <a:lstStyle/>
          <a:p>
            <a:pPr lvl="0"/>
            <a:r>
              <a:rPr lang="en-US" dirty="0"/>
              <a:t>First level</a:t>
            </a:r>
          </a:p>
          <a:p>
            <a:pPr lvl="1"/>
            <a:r>
              <a:rPr lang="en-US" dirty="0"/>
              <a:t>Second level</a:t>
            </a:r>
          </a:p>
        </p:txBody>
      </p:sp>
      <p:sp>
        <p:nvSpPr>
          <p:cNvPr id="15" name="Picture Placeholder 1" descr="Image placeholder left" title="Image placeholde"/>
          <p:cNvSpPr>
            <a:spLocks noGrp="1"/>
          </p:cNvSpPr>
          <p:nvPr>
            <p:ph type="pic" sz="quarter" idx="12"/>
          </p:nvPr>
        </p:nvSpPr>
        <p:spPr bwMode="gray"/>
      </p:sp>
      <p:sp>
        <p:nvSpPr>
          <p:cNvPr id="8"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504049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column 3"/>
          <p:cNvSpPr>
            <a:spLocks noGrp="1"/>
          </p:cNvSpPr>
          <p:nvPr>
            <p:ph type="body" sz="quarter" idx="13"/>
          </p:nvPr>
        </p:nvSpPr>
        <p:spPr bwMode="gray"/>
        <p:txBody>
          <a:bodyPr/>
          <a:lstStyle/>
          <a:p>
            <a:pPr lvl="0"/>
            <a:r>
              <a:rPr lang="en-US" dirty="0"/>
              <a:t>First level</a:t>
            </a:r>
          </a:p>
          <a:p>
            <a:pPr lvl="1"/>
            <a:r>
              <a:rPr lang="en-US" dirty="0"/>
              <a:t>Second level</a:t>
            </a:r>
          </a:p>
        </p:txBody>
      </p:sp>
      <p:sp>
        <p:nvSpPr>
          <p:cNvPr id="13" name="Picture Placeholder 3" descr="Image placeholder 3/3" title="Image placeholder 3/3"/>
          <p:cNvSpPr>
            <a:spLocks noGrp="1"/>
          </p:cNvSpPr>
          <p:nvPr>
            <p:ph type="pic" sz="quarter" idx="14"/>
          </p:nvPr>
        </p:nvSpPr>
        <p:spPr bwMode="gray"/>
      </p:sp>
      <p:sp>
        <p:nvSpPr>
          <p:cNvPr id="14" name="Text Placeholder column 2"/>
          <p:cNvSpPr>
            <a:spLocks noGrp="1"/>
          </p:cNvSpPr>
          <p:nvPr>
            <p:ph type="body" sz="quarter" idx="15"/>
          </p:nvPr>
        </p:nvSpPr>
        <p:spPr bwMode="gray"/>
        <p:txBody>
          <a:bodyPr/>
          <a:lstStyle/>
          <a:p>
            <a:pPr lvl="0"/>
            <a:r>
              <a:rPr lang="en-US" dirty="0"/>
              <a:t>First level</a:t>
            </a:r>
          </a:p>
          <a:p>
            <a:pPr lvl="1"/>
            <a:r>
              <a:rPr lang="en-US" dirty="0"/>
              <a:t>Second level</a:t>
            </a:r>
          </a:p>
        </p:txBody>
      </p:sp>
      <p:sp>
        <p:nvSpPr>
          <p:cNvPr id="15" name="Picture Placeholder 2" descr="Image placeholder 2/3" title="Image placeholder 2/3"/>
          <p:cNvSpPr>
            <a:spLocks noGrp="1"/>
          </p:cNvSpPr>
          <p:nvPr>
            <p:ph type="pic" sz="quarter" idx="16"/>
          </p:nvPr>
        </p:nvSpPr>
        <p:spPr bwMode="gray"/>
      </p:sp>
      <p:sp>
        <p:nvSpPr>
          <p:cNvPr id="10" name="Text Placeholder column 1"/>
          <p:cNvSpPr>
            <a:spLocks noGrp="1"/>
          </p:cNvSpPr>
          <p:nvPr>
            <p:ph type="body" sz="quarter" idx="10"/>
          </p:nvPr>
        </p:nvSpPr>
        <p:spPr bwMode="gray"/>
        <p:txBody>
          <a:bodyPr/>
          <a:lstStyle/>
          <a:p>
            <a:pPr lvl="0"/>
            <a:r>
              <a:rPr lang="en-US" dirty="0"/>
              <a:t>First level</a:t>
            </a:r>
          </a:p>
          <a:p>
            <a:pPr lvl="1"/>
            <a:r>
              <a:rPr lang="en-US" dirty="0"/>
              <a:t>Second level</a:t>
            </a:r>
          </a:p>
        </p:txBody>
      </p:sp>
      <p:sp>
        <p:nvSpPr>
          <p:cNvPr id="11" name="Picture Placeholder 1" descr="Image placeholder 1/3" title="Image placeholder 1/3"/>
          <p:cNvSpPr>
            <a:spLocks noGrp="1"/>
          </p:cNvSpPr>
          <p:nvPr>
            <p:ph type="pic" sz="quarter" idx="12"/>
          </p:nvPr>
        </p:nvSpPr>
        <p:spPr bwMode="gray"/>
      </p:sp>
      <p:sp>
        <p:nvSpPr>
          <p:cNvPr id="2"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1175416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Partner logo"/>
          <p:cNvSpPr/>
          <p:nvPr/>
        </p:nvSpPr>
        <p:spPr bwMode="gray">
          <a:xfrm>
            <a:off x="504000" y="5944029"/>
            <a:ext cx="944661" cy="402796"/>
          </a:xfrm>
          <a:prstGeom prst="rect">
            <a:avLst/>
          </a:prstGeom>
          <a:solidFill>
            <a:schemeClr val="bg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
        <p:nvSpPr>
          <p:cNvPr id="3" name="Contact information"/>
          <p:cNvSpPr>
            <a:spLocks noGrp="1"/>
          </p:cNvSpPr>
          <p:nvPr>
            <p:ph type="body" sz="quarter" idx="10"/>
          </p:nvPr>
        </p:nvSpPr>
        <p:spPr bwMode="gray">
          <a:xfrm>
            <a:off x="504000" y="2905487"/>
            <a:ext cx="5593588" cy="2501010"/>
          </a:xfrm>
        </p:spPr>
        <p:txBody>
          <a:bodyPr/>
          <a:lstStyle/>
          <a:p>
            <a:r>
              <a:rPr lang="en-US" dirty="0"/>
              <a:t>Contact information:</a:t>
            </a:r>
          </a:p>
          <a:p>
            <a:pPr lvl="1"/>
            <a:r>
              <a:rPr lang="en-US" b="1"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p:nvPr>
        </p:nvSpPr>
        <p:spPr bwMode="gray"/>
        <p:txBody>
          <a:bodyPr/>
          <a:lstStyle/>
          <a:p>
            <a:r>
              <a:rPr lang="en-US" dirty="0"/>
              <a:t>Thank you.</a:t>
            </a:r>
          </a:p>
        </p:txBody>
      </p:sp>
    </p:spTree>
    <p:extLst>
      <p:ext uri="{BB962C8B-B14F-4D97-AF65-F5344CB8AC3E}">
        <p14:creationId xmlns:p14="http://schemas.microsoft.com/office/powerpoint/2010/main" val="1881851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Divider </a:t>
            </a:r>
            <a:r>
              <a:rPr lang="en-US" dirty="0">
                <a:solidFill>
                  <a:schemeClr val="accent1"/>
                </a:solidFill>
              </a:rPr>
              <a:t>page</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003539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altLang="zh-CN" dirty="0" err="1"/>
              <a:t>OpenTSDB</a:t>
            </a:r>
            <a:endParaRPr lang="en-US" b="0" dirty="0"/>
          </a:p>
        </p:txBody>
      </p:sp>
      <p:sp>
        <p:nvSpPr>
          <p:cNvPr id="3" name="文本框 2">
            <a:extLst>
              <a:ext uri="{FF2B5EF4-FFF2-40B4-BE49-F238E27FC236}">
                <a16:creationId xmlns:a16="http://schemas.microsoft.com/office/drawing/2014/main" id="{1FF6A478-A8DF-44DB-A4F6-3F2E65817EC4}"/>
              </a:ext>
            </a:extLst>
          </p:cNvPr>
          <p:cNvSpPr txBox="1"/>
          <p:nvPr/>
        </p:nvSpPr>
        <p:spPr>
          <a:xfrm>
            <a:off x="636121" y="1493979"/>
            <a:ext cx="10711782" cy="4016484"/>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dirty="0" err="1"/>
              <a:t>OpenTSDB</a:t>
            </a:r>
            <a:endParaRPr lang="en-US" altLang="zh-CN" sz="1800" b="1" kern="0" dirty="0">
              <a:ea typeface="Arial Unicode MS" pitchFamily="34" charset="-128"/>
              <a:cs typeface="Arial Unicode MS" pitchFamily="34" charset="-128"/>
            </a:endParaRP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a distributed Time Series Database (TSDB) based on HBase. </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written by Benoit </a:t>
            </a:r>
            <a:r>
              <a:rPr lang="en-US" altLang="zh-CN" sz="1800" kern="0" dirty="0" err="1">
                <a:ea typeface="Arial Unicode MS" pitchFamily="34" charset="-128"/>
                <a:cs typeface="Arial Unicode MS" pitchFamily="34" charset="-128"/>
              </a:rPr>
              <a:t>Sigoure</a:t>
            </a:r>
            <a:r>
              <a:rPr lang="en-US" altLang="zh-CN" sz="1800" kern="0" dirty="0">
                <a:ea typeface="Arial Unicode MS" pitchFamily="34" charset="-128"/>
                <a:cs typeface="Arial Unicode MS" pitchFamily="34" charset="-128"/>
              </a:rPr>
              <a:t> to </a:t>
            </a:r>
            <a:r>
              <a:rPr lang="en-US" altLang="zh-CN" sz="1800" b="1" kern="0" dirty="0">
                <a:ea typeface="Arial Unicode MS" pitchFamily="34" charset="-128"/>
                <a:cs typeface="Arial Unicode MS" pitchFamily="34" charset="-128"/>
              </a:rPr>
              <a:t>collect, store and display metrics of various computer systems </a:t>
            </a:r>
            <a:r>
              <a:rPr lang="en-US" altLang="zh-CN" sz="1800" kern="0" dirty="0">
                <a:ea typeface="Arial Unicode MS" pitchFamily="34" charset="-128"/>
                <a:cs typeface="Arial Unicode MS" pitchFamily="34" charset="-128"/>
              </a:rPr>
              <a:t>(network gears, operating systems, applications), and generate readable data graphs easily. </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the first open-source monitoring system built on an open-source distributed database.</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written in Java.</a:t>
            </a:r>
          </a:p>
          <a:p>
            <a:pPr marL="285750" indent="-285750" fontAlgn="base">
              <a:spcBef>
                <a:spcPct val="50000"/>
              </a:spcBef>
              <a:spcAft>
                <a:spcPct val="0"/>
              </a:spcAft>
              <a:buClr>
                <a:srgbClr val="F0AB00"/>
              </a:buClr>
              <a:buSzPct val="80000"/>
              <a:buFont typeface="Wingdings" panose="05000000000000000000" pitchFamily="2" charset="2"/>
              <a:buChar char="n"/>
            </a:pPr>
            <a:r>
              <a:rPr lang="en-US" altLang="zh-CN" sz="1800" b="1" kern="0" dirty="0">
                <a:ea typeface="Arial Unicode MS" pitchFamily="34" charset="-128"/>
                <a:cs typeface="Arial Unicode MS" pitchFamily="34" charset="-128"/>
              </a:rPr>
              <a:t>History</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err="1">
                <a:ea typeface="Arial Unicode MS" pitchFamily="34" charset="-128"/>
                <a:cs typeface="Arial Unicode MS" pitchFamily="34" charset="-128"/>
              </a:rPr>
              <a:t>OpenTSDB</a:t>
            </a:r>
            <a:r>
              <a:rPr lang="en-US" altLang="zh-CN" sz="1800" kern="0" dirty="0">
                <a:ea typeface="Arial Unicode MS" pitchFamily="34" charset="-128"/>
                <a:cs typeface="Arial Unicode MS" pitchFamily="34" charset="-128"/>
              </a:rPr>
              <a:t> was originally written to monitor metrics of the StumbleUpon search engine which requires storing over 1 billion data points per day. </a:t>
            </a:r>
          </a:p>
          <a:p>
            <a:pPr marL="830138" lvl="1" indent="-285750" fontAlgn="base">
              <a:spcBef>
                <a:spcPct val="50000"/>
              </a:spcBef>
              <a:spcAft>
                <a:spcPct val="0"/>
              </a:spcAft>
              <a:buClr>
                <a:srgbClr val="F0AB00"/>
              </a:buClr>
              <a:buSzPct val="80000"/>
              <a:buFont typeface="Wingdings" panose="05000000000000000000" pitchFamily="2" charset="2"/>
              <a:buChar char="n"/>
            </a:pPr>
            <a:r>
              <a:rPr lang="en-US" altLang="zh-CN" sz="1800" kern="0" dirty="0">
                <a:ea typeface="Arial Unicode MS" pitchFamily="34" charset="-128"/>
                <a:cs typeface="Arial Unicode MS" pitchFamily="34" charset="-128"/>
              </a:rPr>
              <a:t>StumbleUpon was in charge of the initial development and its open-source release. Yahoo! is currently maintaining </a:t>
            </a:r>
            <a:r>
              <a:rPr lang="en-US" altLang="zh-CN" sz="1800" kern="0" dirty="0" err="1">
                <a:ea typeface="Arial Unicode MS" pitchFamily="34" charset="-128"/>
                <a:cs typeface="Arial Unicode MS" pitchFamily="34" charset="-128"/>
              </a:rPr>
              <a:t>OpenTSDB</a:t>
            </a:r>
            <a:r>
              <a:rPr lang="en-US" altLang="zh-CN" sz="1800" kern="0" dirty="0">
                <a:ea typeface="Arial Unicode MS" pitchFamily="34" charset="-128"/>
                <a:cs typeface="Arial Unicode MS" pitchFamily="34" charset="-128"/>
              </a:rPr>
              <a:t> along with the open-source community.</a:t>
            </a: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132192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646331"/>
          </a:xfrm>
        </p:spPr>
        <p:txBody>
          <a:bodyPr/>
          <a:lstStyle/>
          <a:p>
            <a:r>
              <a:rPr lang="en-US" dirty="0" err="1"/>
              <a:t>OpenTSDB</a:t>
            </a:r>
            <a:br>
              <a:rPr lang="en-US" dirty="0"/>
            </a:br>
            <a:r>
              <a:rPr lang="en-US" sz="1800" b="0" dirty="0"/>
              <a:t>Techniques</a:t>
            </a:r>
            <a:endParaRPr lang="en-US" b="0" dirty="0"/>
          </a:p>
        </p:txBody>
      </p:sp>
      <p:sp>
        <p:nvSpPr>
          <p:cNvPr id="3" name="文本框 2">
            <a:extLst>
              <a:ext uri="{FF2B5EF4-FFF2-40B4-BE49-F238E27FC236}">
                <a16:creationId xmlns:a16="http://schemas.microsoft.com/office/drawing/2014/main" id="{EF2C64E3-0243-43DD-A317-2CEC58A4B0CD}"/>
              </a:ext>
            </a:extLst>
          </p:cNvPr>
          <p:cNvSpPr txBox="1"/>
          <p:nvPr/>
        </p:nvSpPr>
        <p:spPr>
          <a:xfrm>
            <a:off x="669208" y="1488142"/>
            <a:ext cx="10856759" cy="290848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CN" sz="1800" b="1" kern="0" dirty="0">
                <a:ea typeface="Arial Unicode MS" pitchFamily="34" charset="-128"/>
                <a:cs typeface="Arial Unicode MS" pitchFamily="34" charset="-128"/>
              </a:rPr>
              <a:t>Compression: Naïve (Page-Level) Naïve (Record-Level)</a:t>
            </a:r>
          </a:p>
          <a:p>
            <a:pPr fontAlgn="base">
              <a:spcBef>
                <a:spcPct val="50000"/>
              </a:spcBef>
              <a:spcAft>
                <a:spcPct val="0"/>
              </a:spcAft>
              <a:buClr>
                <a:srgbClr val="F0AB00"/>
              </a:buClr>
              <a:buSzPct val="80000"/>
            </a:pPr>
            <a:r>
              <a:rPr lang="en-US" altLang="zh-CN" sz="1800" kern="0" dirty="0" err="1">
                <a:ea typeface="Arial Unicode MS" pitchFamily="34" charset="-128"/>
                <a:cs typeface="Arial Unicode MS" pitchFamily="34" charset="-128"/>
              </a:rPr>
              <a:t>OpenTSDB</a:t>
            </a:r>
            <a:r>
              <a:rPr lang="en-US" altLang="zh-CN" sz="1800" kern="0" dirty="0">
                <a:ea typeface="Arial Unicode MS" pitchFamily="34" charset="-128"/>
                <a:cs typeface="Arial Unicode MS" pitchFamily="34" charset="-128"/>
              </a:rPr>
              <a:t> uses Row Compaction to compress data. Whenever a cell is to be written, its row key is pushed into a compaction queue. There is a separate thread that periodically goes through the queue and aggregate data with the same key into a big cell. It then writes the big cell and deletes the individual cells in the queue. This process is effective because in HBase the row key is repeated for every single cell, and there is no way to efficiently append byte at the end of a cell.</a:t>
            </a:r>
          </a:p>
          <a:p>
            <a:pPr fontAlgn="base">
              <a:spcBef>
                <a:spcPct val="50000"/>
              </a:spcBef>
              <a:spcAft>
                <a:spcPct val="0"/>
              </a:spcAft>
              <a:buClr>
                <a:srgbClr val="F0AB00"/>
              </a:buClr>
              <a:buSzPct val="80000"/>
            </a:pPr>
            <a:r>
              <a:rPr lang="en-US" altLang="zh-CN" sz="1800" kern="0" dirty="0">
                <a:ea typeface="Arial Unicode MS" pitchFamily="34" charset="-128"/>
                <a:cs typeface="Arial Unicode MS" pitchFamily="34" charset="-128"/>
              </a:rPr>
              <a:t>At data level, </a:t>
            </a:r>
            <a:r>
              <a:rPr lang="en-US" altLang="zh-CN" sz="1800" kern="0" dirty="0" err="1">
                <a:ea typeface="Arial Unicode MS" pitchFamily="34" charset="-128"/>
                <a:cs typeface="Arial Unicode MS" pitchFamily="34" charset="-128"/>
              </a:rPr>
              <a:t>OpenTSDB</a:t>
            </a:r>
            <a:r>
              <a:rPr lang="en-US" altLang="zh-CN" sz="1800" kern="0" dirty="0">
                <a:ea typeface="Arial Unicode MS" pitchFamily="34" charset="-128"/>
                <a:cs typeface="Arial Unicode MS" pitchFamily="34" charset="-128"/>
              </a:rPr>
              <a:t> uses LZO compression algorithm.</a:t>
            </a:r>
          </a:p>
          <a:p>
            <a:pPr fontAlgn="base">
              <a:spcBef>
                <a:spcPct val="50000"/>
              </a:spcBef>
              <a:spcAft>
                <a:spcPct val="0"/>
              </a:spcAft>
              <a:buClr>
                <a:srgbClr val="F0AB00"/>
              </a:buClr>
              <a:buSzPct val="80000"/>
            </a:pPr>
            <a:r>
              <a:rPr lang="en-US" altLang="zh-CN" sz="1800" kern="0" dirty="0">
                <a:ea typeface="Arial Unicode MS" pitchFamily="34" charset="-128"/>
                <a:cs typeface="Arial Unicode MS" pitchFamily="34" charset="-128"/>
              </a:rPr>
              <a:t>With these two techniques, </a:t>
            </a:r>
            <a:r>
              <a:rPr lang="en-US" altLang="zh-CN" sz="1800" kern="0" dirty="0" err="1">
                <a:ea typeface="Arial Unicode MS" pitchFamily="34" charset="-128"/>
                <a:cs typeface="Arial Unicode MS" pitchFamily="34" charset="-128"/>
              </a:rPr>
              <a:t>OpenTSDB</a:t>
            </a:r>
            <a:r>
              <a:rPr lang="en-US" altLang="zh-CN" sz="1800" kern="0" dirty="0">
                <a:ea typeface="Arial Unicode MS" pitchFamily="34" charset="-128"/>
                <a:cs typeface="Arial Unicode MS" pitchFamily="34" charset="-128"/>
              </a:rPr>
              <a:t> is able to reduce the average size of one data point from 12 bytes to 2-3 bytes.</a:t>
            </a:r>
            <a:endParaRPr lang="zh-CN"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03468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vider"/>
          <p:cNvSpPr>
            <a:spLocks noGrp="1"/>
          </p:cNvSpPr>
          <p:nvPr>
            <p:ph type="ctrTitle"/>
          </p:nvPr>
        </p:nvSpPr>
        <p:spPr bwMode="gray"/>
        <p:txBody>
          <a:bodyPr/>
          <a:lstStyle/>
          <a:p>
            <a:r>
              <a:rPr lang="en-US" dirty="0"/>
              <a:t>Divider </a:t>
            </a:r>
            <a:r>
              <a:rPr lang="en-US" dirty="0">
                <a:solidFill>
                  <a:schemeClr val="accent1"/>
                </a:solidFill>
              </a:rPr>
              <a:t>page</a:t>
            </a:r>
          </a:p>
        </p:txBody>
      </p:sp>
    </p:spTree>
    <p:extLst>
      <p:ext uri="{BB962C8B-B14F-4D97-AF65-F5344CB8AC3E}">
        <p14:creationId xmlns:p14="http://schemas.microsoft.com/office/powerpoint/2010/main" val="799205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Divider </a:t>
            </a:r>
            <a:r>
              <a:rPr lang="en-US" dirty="0">
                <a:solidFill>
                  <a:schemeClr val="accent1"/>
                </a:solidFill>
              </a:rPr>
              <a:t>page</a:t>
            </a:r>
            <a:endParaRPr lang="en-US" dirty="0"/>
          </a:p>
        </p:txBody>
      </p:sp>
      <p:pic>
        <p:nvPicPr>
          <p:cNvPr id="6" name="Illustration" descr="Example of an illustration " title="Illustration for divider page"/>
          <p:cNvPicPr>
            <a:picLocks noGrp="1" noChangeAspect="1"/>
          </p:cNvPicPr>
          <p:nvPr>
            <p:ph type="pic" sz="quarter" idx="12"/>
          </p:nvPr>
        </p:nvPicPr>
        <p:blipFill>
          <a:blip r:embed="rId2"/>
          <a:srcRect t="3112" b="3112"/>
          <a:stretch>
            <a:fillRect/>
          </a:stretch>
        </p:blipFill>
        <p:spPr bwMode="gray"/>
      </p:pic>
    </p:spTree>
    <p:extLst>
      <p:ext uri="{BB962C8B-B14F-4D97-AF65-F5344CB8AC3E}">
        <p14:creationId xmlns:p14="http://schemas.microsoft.com/office/powerpoint/2010/main" val="1515423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vider"/>
          <p:cNvSpPr>
            <a:spLocks noGrp="1"/>
          </p:cNvSpPr>
          <p:nvPr>
            <p:ph type="ctrTitle"/>
          </p:nvPr>
        </p:nvSpPr>
        <p:spPr bwMode="gray"/>
        <p:txBody>
          <a:bodyPr/>
          <a:lstStyle/>
          <a:p>
            <a:r>
              <a:rPr lang="en-US" dirty="0"/>
              <a:t>Divider </a:t>
            </a:r>
            <a:r>
              <a:rPr lang="en-US" dirty="0">
                <a:solidFill>
                  <a:schemeClr val="accent1"/>
                </a:solidFill>
              </a:rPr>
              <a:t>page</a:t>
            </a:r>
            <a:endParaRPr lang="en-US" dirty="0"/>
          </a:p>
        </p:txBody>
      </p:sp>
      <p:pic>
        <p:nvPicPr>
          <p:cNvPr id="7" name="Divider Image Placeholder">
            <a:extLst>
              <a:ext uri="{FF2B5EF4-FFF2-40B4-BE49-F238E27FC236}">
                <a16:creationId xmlns:a16="http://schemas.microsoft.com/office/drawing/2014/main" id="{3FEADB84-4FA8-4F63-8117-D5AD2F9BF195}"/>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prstGeom prst="rect">
            <a:avLst/>
          </a:prstGeom>
        </p:spPr>
      </p:pic>
    </p:spTree>
    <p:extLst>
      <p:ext uri="{BB962C8B-B14F-4D97-AF65-F5344CB8AC3E}">
        <p14:creationId xmlns:p14="http://schemas.microsoft.com/office/powerpoint/2010/main" val="1693693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Insert page title (sentence case)</a:t>
            </a:r>
          </a:p>
        </p:txBody>
      </p:sp>
    </p:spTree>
    <p:extLst>
      <p:ext uri="{BB962C8B-B14F-4D97-AF65-F5344CB8AC3E}">
        <p14:creationId xmlns:p14="http://schemas.microsoft.com/office/powerpoint/2010/main" val="3602749482"/>
      </p:ext>
    </p:extLst>
  </p:cSld>
  <p:clrMapOvr>
    <a:masterClrMapping/>
  </p:clrMapOvr>
</p:sld>
</file>

<file path=ppt/theme/theme1.xml><?xml version="1.0" encoding="utf-8"?>
<a:theme xmlns:a="http://schemas.openxmlformats.org/drawingml/2006/main" name="SAP 2020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6636035-1AA7-4672-B130-A694A14AB848}"/>
    </a:ext>
  </a:extLst>
</a:theme>
</file>

<file path=ppt/theme/theme2.xml><?xml version="1.0" encoding="utf-8"?>
<a:theme xmlns:a="http://schemas.openxmlformats.org/drawingml/2006/main" name="SAP 2020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white.potx" id="{1E085704-51AD-4DA6-92AD-0EE905DEE092}" vid="{7D7E3612-A2B4-42D1-8752-F8A970E24E3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FE3E8B596245C240B913CA1825D8323E" ma:contentTypeVersion="2" ma:contentTypeDescription="Ein neues Dokument erstellen." ma:contentTypeScope="" ma:versionID="d07af3819a34b45ea68cbd04711a1fcb">
  <xsd:schema xmlns:xsd="http://www.w3.org/2001/XMLSchema" xmlns:xs="http://www.w3.org/2001/XMLSchema" xmlns:p="http://schemas.microsoft.com/office/2006/metadata/properties" xmlns:ns2="cbd03908-ee30-408a-b5f8-8b129e892ff3" targetNamespace="http://schemas.microsoft.com/office/2006/metadata/properties" ma:root="true" ma:fieldsID="1f4ce58f1eea7887a27fb72747442165" ns2:_="">
    <xsd:import namespace="cbd03908-ee30-408a-b5f8-8b129e892ff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d03908-ee30-408a-b5f8-8b129e892f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A81D51-CB8B-4E00-A304-5985D65D0CEC}">
  <ds:schemaRefs>
    <ds:schemaRef ds:uri="http://schemas.microsoft.com/sharepoint/v3/contenttype/forms"/>
  </ds:schemaRefs>
</ds:datastoreItem>
</file>

<file path=customXml/itemProps2.xml><?xml version="1.0" encoding="utf-8"?>
<ds:datastoreItem xmlns:ds="http://schemas.openxmlformats.org/officeDocument/2006/customXml" ds:itemID="{B5A61EA0-C632-450D-8732-FBE1B6CC6F0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BCC86C0-0DD0-4840-A0C1-33A1E70698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d03908-ee30-408a-b5f8-8b129e892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SAP_2020_16x9_White</Template>
  <TotalTime>2</TotalTime>
  <Words>627</Words>
  <Application>Microsoft Office PowerPoint</Application>
  <PresentationFormat>自定义</PresentationFormat>
  <Paragraphs>108</Paragraphs>
  <Slides>25</Slides>
  <Notes>4</Notes>
  <HiddenSlides>2</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25</vt:i4>
      </vt:variant>
    </vt:vector>
  </HeadingPairs>
  <TitlesOfParts>
    <vt:vector size="32" baseType="lpstr">
      <vt:lpstr>Arial</vt:lpstr>
      <vt:lpstr>Courier New</vt:lpstr>
      <vt:lpstr>Symbol</vt:lpstr>
      <vt:lpstr>Wingdings</vt:lpstr>
      <vt:lpstr>Wingdings</vt:lpstr>
      <vt:lpstr>SAP 2020 16x9 white</vt:lpstr>
      <vt:lpstr>SAP 2020 16x9 blue</vt:lpstr>
      <vt:lpstr>The Survey On OpenTSDB and Here and Here</vt:lpstr>
      <vt:lpstr>Agenda</vt:lpstr>
      <vt:lpstr>Divider page</vt:lpstr>
      <vt:lpstr>OpenTSDB</vt:lpstr>
      <vt:lpstr>OpenTSDB Techniques</vt:lpstr>
      <vt:lpstr>Divider page</vt:lpstr>
      <vt:lpstr>Divider page</vt:lpstr>
      <vt:lpstr>Divider page</vt:lpstr>
      <vt:lpstr>Insert page title (sentence case)</vt:lpstr>
      <vt:lpstr>Insert page title (sentence case)</vt:lpstr>
      <vt:lpstr>Insert page title (sentence case)</vt:lpstr>
      <vt:lpstr>Insert page title (sentence case)</vt:lpstr>
      <vt:lpstr>Insert page title (sentence case) Subheadline</vt:lpstr>
      <vt:lpstr>PowerPoint 演示文稿</vt:lpstr>
      <vt:lpstr>PowerPoint 演示文稿</vt:lpstr>
      <vt:lpstr>Insert page title (sentence case)</vt:lpstr>
      <vt:lpstr>Insert page title (sentence case)</vt:lpstr>
      <vt:lpstr>PowerPoint 演示文稿</vt:lpstr>
      <vt:lpstr>Insert page title (sentence case)</vt:lpstr>
      <vt:lpstr>Insert page title (sentence case)</vt:lpstr>
      <vt:lpstr>Insert page title (sentence case)</vt:lpstr>
      <vt:lpstr>Insert page title (sentence case)</vt:lpstr>
      <vt:lpstr>Thank you.</vt:lpstr>
      <vt:lpstr>PowerPoint 演示文稿</vt:lpstr>
      <vt:lpstr>PowerPoint 演示文稿</vt:lpstr>
    </vt:vector>
  </TitlesOfParts>
  <Manager/>
  <Company>SAP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2020/16:9/white</cp:keywords>
  <dc:description/>
  <cp:lastModifiedBy>Wang, Keith</cp:lastModifiedBy>
  <cp:revision>2</cp:revision>
  <dcterms:created xsi:type="dcterms:W3CDTF">2020-09-07T07:31:22Z</dcterms:created>
  <dcterms:modified xsi:type="dcterms:W3CDTF">2020-09-07T07:34:04Z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0x010100FE3E8B596245C240B913CA1825D8323E</vt:lpwstr>
  </property>
</Properties>
</file>