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39" r:id="rId6"/>
    <p:sldId id="344" r:id="rId7"/>
    <p:sldId id="456" r:id="rId8"/>
    <p:sldId id="450" r:id="rId9"/>
    <p:sldId id="452" r:id="rId10"/>
    <p:sldId id="453" r:id="rId11"/>
    <p:sldId id="454" r:id="rId12"/>
    <p:sldId id="457" r:id="rId13"/>
    <p:sldId id="455" r:id="rId14"/>
    <p:sldId id="458" r:id="rId15"/>
    <p:sldId id="459" r:id="rId16"/>
    <p:sldId id="460" r:id="rId17"/>
    <p:sldId id="461" r:id="rId18"/>
    <p:sldId id="462" r:id="rId19"/>
    <p:sldId id="471" r:id="rId20"/>
    <p:sldId id="465" r:id="rId21"/>
    <p:sldId id="466" r:id="rId22"/>
    <p:sldId id="467" r:id="rId23"/>
    <p:sldId id="468" r:id="rId24"/>
    <p:sldId id="470" r:id="rId25"/>
    <p:sldId id="464" r:id="rId26"/>
    <p:sldId id="364" r:id="rId27"/>
    <p:sldId id="46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4"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682" autoAdjust="0"/>
  </p:normalViewPr>
  <p:slideViewPr>
    <p:cSldViewPr snapToGrid="0" showGuides="1">
      <p:cViewPr varScale="1">
        <p:scale>
          <a:sx n="83" d="100"/>
          <a:sy n="83" d="100"/>
        </p:scale>
        <p:origin x="686" y="58"/>
      </p:cViewPr>
      <p:guideLst>
        <p:guide pos="3864"/>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Save command</a:t>
            </a:r>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7157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redis.io/topics/persisten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redislabs.com/" TargetMode="External"/><Relationship Id="rId2" Type="http://schemas.openxmlformats.org/officeDocument/2006/relationships/hyperlink" Target="https://redis.io/documentation" TargetMode="External"/><Relationship Id="rId1" Type="http://schemas.openxmlformats.org/officeDocument/2006/relationships/slideLayout" Target="../slideLayouts/slideLayout7.xml"/><Relationship Id="rId6" Type="http://schemas.openxmlformats.org/officeDocument/2006/relationships/hyperlink" Target="https://www.alibabacloud.com/blog/redis-vs-memcached-in-memory-data-storage-systems_592091?spm=a2c41.11544560.0.0" TargetMode="External"/><Relationship Id="rId5" Type="http://schemas.openxmlformats.org/officeDocument/2006/relationships/hyperlink" Target="http://qnimate.com/overview-of-redis-architecture/#:~:text=Redis%20architecture%20contains%20two%20main,the%20major%20part%20of%20architecture." TargetMode="External"/><Relationship Id="rId4" Type="http://schemas.openxmlformats.org/officeDocument/2006/relationships/hyperlink" Target="https://aws.amazon.com/redi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24,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Redis</a:t>
            </a:r>
            <a:br>
              <a:rPr lang="en-US" dirty="0"/>
            </a:br>
            <a:r>
              <a:rPr lang="en-US" dirty="0" err="1">
                <a:solidFill>
                  <a:schemeClr val="accent1"/>
                </a:solidFill>
              </a:rPr>
              <a:t>Redis</a:t>
            </a:r>
            <a:r>
              <a:rPr lang="en-US" dirty="0">
                <a:solidFill>
                  <a:schemeClr val="accent1"/>
                </a:solidFill>
              </a:rPr>
              <a:t>: A fast, open source in-memory data source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pic>
        <p:nvPicPr>
          <p:cNvPr id="2" name="图片 1">
            <a:extLst>
              <a:ext uri="{FF2B5EF4-FFF2-40B4-BE49-F238E27FC236}">
                <a16:creationId xmlns:a16="http://schemas.microsoft.com/office/drawing/2014/main" id="{90337A5F-EA5F-4506-A300-74FAF35E33FD}"/>
              </a:ext>
            </a:extLst>
          </p:cNvPr>
          <p:cNvPicPr>
            <a:picLocks noChangeAspect="1"/>
          </p:cNvPicPr>
          <p:nvPr/>
        </p:nvPicPr>
        <p:blipFill>
          <a:blip r:embed="rId4"/>
          <a:stretch>
            <a:fillRect/>
          </a:stretch>
        </p:blipFill>
        <p:spPr>
          <a:xfrm>
            <a:off x="287338" y="6016354"/>
            <a:ext cx="644490" cy="562246"/>
          </a:xfrm>
          <a:prstGeom prst="rect">
            <a:avLst/>
          </a:prstGeom>
        </p:spPr>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Persistence of Redis</a:t>
            </a:r>
          </a:p>
        </p:txBody>
      </p:sp>
      <p:sp>
        <p:nvSpPr>
          <p:cNvPr id="2" name="文本框 1">
            <a:extLst>
              <a:ext uri="{FF2B5EF4-FFF2-40B4-BE49-F238E27FC236}">
                <a16:creationId xmlns:a16="http://schemas.microsoft.com/office/drawing/2014/main" id="{FB24F472-75C4-41F5-8E00-9C0E53024694}"/>
              </a:ext>
            </a:extLst>
          </p:cNvPr>
          <p:cNvSpPr txBox="1"/>
          <p:nvPr/>
        </p:nvSpPr>
        <p:spPr>
          <a:xfrm>
            <a:off x="1045020" y="1343814"/>
            <a:ext cx="10105135" cy="41703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2400" kern="0" dirty="0">
                <a:ea typeface="Arial Unicode MS" pitchFamily="34" charset="-128"/>
                <a:cs typeface="Arial Unicode MS" pitchFamily="34" charset="-128"/>
              </a:rPr>
              <a:t>There are three different ways to make Redis persistence:</a:t>
            </a:r>
          </a:p>
          <a:p>
            <a:pPr lvl="1"/>
            <a:r>
              <a:rPr lang="en-US" altLang="zh-CN" dirty="0"/>
              <a:t>RDB Mechanism</a:t>
            </a:r>
          </a:p>
          <a:p>
            <a:pPr lvl="2"/>
            <a:r>
              <a:rPr lang="en-US" altLang="zh-CN" dirty="0"/>
              <a:t> RDB makes a copy of all the data in memory and </a:t>
            </a:r>
            <a:r>
              <a:rPr lang="en-US" altLang="zh-CN" b="1" dirty="0"/>
              <a:t>stores them in secondary storage(permanent storage)</a:t>
            </a:r>
            <a:r>
              <a:rPr lang="en-US" altLang="zh-CN" dirty="0"/>
              <a:t>. This happens in a specified interval. So there is chance that you will loose data that are set after RDB’s last </a:t>
            </a:r>
            <a:r>
              <a:rPr lang="en-US" altLang="zh-CN" b="1" dirty="0"/>
              <a:t>snapshot</a:t>
            </a:r>
            <a:r>
              <a:rPr lang="en-US" altLang="zh-CN" dirty="0"/>
              <a:t>.</a:t>
            </a:r>
          </a:p>
          <a:p>
            <a:pPr lvl="1"/>
            <a:r>
              <a:rPr lang="en-US" altLang="zh-CN" dirty="0"/>
              <a:t>AOF(Append Only File)</a:t>
            </a:r>
          </a:p>
          <a:p>
            <a:pPr lvl="2"/>
            <a:r>
              <a:rPr lang="en-US" altLang="zh-CN" dirty="0"/>
              <a:t> </a:t>
            </a:r>
            <a:r>
              <a:rPr lang="en-US" altLang="zh-CN" b="1" dirty="0"/>
              <a:t>AOF logs all the write operations received by the server</a:t>
            </a:r>
            <a:r>
              <a:rPr lang="en-US" altLang="zh-CN" dirty="0"/>
              <a:t>. Therefore everything is persistence. The problem with using AOF is that it writes to disk for every operation and it is a expensive task and also size of AOF file is large than RDB file.</a:t>
            </a:r>
          </a:p>
          <a:p>
            <a:pPr lvl="1"/>
            <a:r>
              <a:rPr lang="en-US" altLang="zh-CN" dirty="0"/>
              <a:t>SAVE Command</a:t>
            </a:r>
          </a:p>
          <a:p>
            <a:pPr lvl="2"/>
            <a:r>
              <a:rPr lang="en-US" altLang="zh-CN" dirty="0"/>
              <a:t> You can force Redis server to create a RDB snapshot anytime using the Redis console client SAVE command.</a:t>
            </a:r>
          </a:p>
          <a:p>
            <a:pPr lvl="2"/>
            <a:r>
              <a:rPr lang="en-US" altLang="zh-CN" dirty="0"/>
              <a:t>You can use AOF and RDB together to get best persistence result.</a:t>
            </a:r>
          </a:p>
          <a:p>
            <a:pPr lvl="2"/>
            <a:r>
              <a:rPr lang="en-US" altLang="zh-CN" dirty="0"/>
              <a:t>For more information of Redis persistence refer </a:t>
            </a:r>
            <a:r>
              <a:rPr lang="en-US" altLang="zh-CN" dirty="0">
                <a:hlinkClick r:id="rId3"/>
              </a:rPr>
              <a:t>this</a:t>
            </a:r>
            <a:r>
              <a:rPr lang="en-US" altLang="zh-CN" dirty="0"/>
              <a:t> official documentation.</a:t>
            </a:r>
          </a:p>
          <a:p>
            <a:pPr lvl="2"/>
            <a:endParaRPr lang="en-US" altLang="zh-CN"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26696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sp>
        <p:nvSpPr>
          <p:cNvPr id="2" name="文本框 1">
            <a:extLst>
              <a:ext uri="{FF2B5EF4-FFF2-40B4-BE49-F238E27FC236}">
                <a16:creationId xmlns:a16="http://schemas.microsoft.com/office/drawing/2014/main" id="{B5114058-E755-4D95-BE94-10F883FD1598}"/>
              </a:ext>
            </a:extLst>
          </p:cNvPr>
          <p:cNvSpPr txBox="1"/>
          <p:nvPr/>
        </p:nvSpPr>
        <p:spPr>
          <a:xfrm>
            <a:off x="406523" y="1967061"/>
            <a:ext cx="5555025" cy="2877711"/>
          </a:xfrm>
          <a:prstGeom prst="rect">
            <a:avLst/>
          </a:prstGeom>
          <a:noFill/>
        </p:spPr>
        <p:txBody>
          <a:bodyPr wrap="square" lIns="0" tIns="0" rIns="0" bIns="0" rtlCol="0">
            <a:spAutoFit/>
          </a:bodyPr>
          <a:lstStyle/>
          <a:p>
            <a:pPr marL="179964" lvl="1" indent="-179964" defTabSz="1088558" fontAlgn="base">
              <a:spcBef>
                <a:spcPts val="600"/>
              </a:spcBef>
              <a:buClr>
                <a:schemeClr val="accent1"/>
              </a:buClr>
              <a:buFont typeface="Wingdings" pitchFamily="2" charset="2"/>
              <a:buChar char="§"/>
            </a:pPr>
            <a:r>
              <a:rPr lang="en-US" altLang="zh-CN" sz="1800" dirty="0">
                <a:latin typeface="+mn-lt"/>
              </a:rPr>
              <a:t>Replication is a technique involving many computers to enable </a:t>
            </a:r>
            <a:r>
              <a:rPr lang="en-US" altLang="zh-CN" sz="1800" b="1" dirty="0">
                <a:latin typeface="+mn-lt"/>
              </a:rPr>
              <a:t>fault-tolerance and data accessibility</a:t>
            </a:r>
            <a:r>
              <a:rPr lang="en-US" altLang="zh-CN" sz="1800" dirty="0">
                <a:latin typeface="+mn-lt"/>
              </a:rPr>
              <a:t>. </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slaves contain exactly same data as master.</a:t>
            </a:r>
          </a:p>
          <a:p>
            <a:pPr marL="724352" lvl="2" indent="-179964" defTabSz="1088558" fontAlgn="base">
              <a:spcBef>
                <a:spcPts val="600"/>
              </a:spcBef>
              <a:buClr>
                <a:schemeClr val="accent1"/>
              </a:buClr>
              <a:buFont typeface="Wingdings" pitchFamily="2" charset="2"/>
              <a:buChar char="§"/>
            </a:pPr>
            <a:r>
              <a:rPr lang="en-US" altLang="zh-CN" sz="1400" dirty="0">
                <a:latin typeface="+mn-lt"/>
              </a:rPr>
              <a:t>There can be as many as slaves per master server.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new slave is inserted to the environment, the master automatically syncs all data to the slave.</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queries are redirected to master server, master server then executes the operations.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write operation occurs, master replicates the newly written data to all slaves. </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913" y="1967061"/>
            <a:ext cx="5285991" cy="292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3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1967061"/>
            <a:ext cx="5285991" cy="29238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AFA0E5D-1810-43F8-B503-DAD0EB22E2B7}"/>
              </a:ext>
            </a:extLst>
          </p:cNvPr>
          <p:cNvSpPr/>
          <p:nvPr/>
        </p:nvSpPr>
        <p:spPr>
          <a:xfrm>
            <a:off x="503238" y="1466923"/>
            <a:ext cx="5593586" cy="4416594"/>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If a slave fails, then also the environment continues working. </a:t>
            </a:r>
          </a:p>
          <a:p>
            <a:pPr marL="724352" lvl="2" indent="-179964" defTabSz="1088558" fontAlgn="base">
              <a:spcBef>
                <a:spcPts val="600"/>
              </a:spcBef>
              <a:buClr>
                <a:schemeClr val="accent1"/>
              </a:buClr>
              <a:buFont typeface="Wingdings" pitchFamily="2" charset="2"/>
              <a:buChar char="§"/>
            </a:pPr>
            <a:r>
              <a:rPr lang="en-US" altLang="zh-CN" sz="1400" dirty="0"/>
              <a:t>when the slave again starts working, the master sends updated data to the slave.</a:t>
            </a:r>
          </a:p>
          <a:p>
            <a:pPr marL="179964" lvl="1" indent="-179964" defTabSz="1088558" fontAlgn="base">
              <a:spcBef>
                <a:spcPts val="600"/>
              </a:spcBef>
              <a:buClr>
                <a:schemeClr val="accent1"/>
              </a:buClr>
              <a:buFont typeface="Wingdings" pitchFamily="2" charset="2"/>
              <a:buChar char="§"/>
            </a:pPr>
            <a:r>
              <a:rPr lang="en-US" altLang="zh-CN" sz="1800" dirty="0"/>
              <a:t>If the master server fails and looses all data </a:t>
            </a:r>
          </a:p>
          <a:p>
            <a:pPr marL="724352" lvl="2" indent="-179964" defTabSz="1088558" fontAlgn="base">
              <a:spcBef>
                <a:spcPts val="600"/>
              </a:spcBef>
              <a:buClr>
                <a:schemeClr val="accent1"/>
              </a:buClr>
              <a:buFont typeface="Wingdings" pitchFamily="2" charset="2"/>
              <a:buChar char="§"/>
            </a:pPr>
            <a:r>
              <a:rPr lang="en-US" altLang="zh-CN" sz="1400" dirty="0"/>
              <a:t>then you should convert a slave to master instead of bringing a new computer as a master. </a:t>
            </a:r>
          </a:p>
          <a:p>
            <a:pPr marL="179964" lvl="1" indent="-179964" defTabSz="1088558" fontAlgn="base">
              <a:spcBef>
                <a:spcPts val="600"/>
              </a:spcBef>
              <a:buClr>
                <a:schemeClr val="accent1"/>
              </a:buClr>
              <a:buFont typeface="Wingdings" pitchFamily="2" charset="2"/>
              <a:buChar char="§"/>
            </a:pPr>
            <a:r>
              <a:rPr lang="en-US" altLang="zh-CN" sz="1800" dirty="0"/>
              <a:t> If master fails but data is persistent(disk not crashed) </a:t>
            </a:r>
          </a:p>
          <a:p>
            <a:pPr marL="724352" lvl="2" indent="-179964" defTabSz="1088558" fontAlgn="base">
              <a:spcBef>
                <a:spcPts val="600"/>
              </a:spcBef>
              <a:buClr>
                <a:schemeClr val="accent1"/>
              </a:buClr>
              <a:buFont typeface="Wingdings" pitchFamily="2" charset="2"/>
              <a:buChar char="§"/>
            </a:pPr>
            <a:r>
              <a:rPr lang="en-US" altLang="zh-CN" sz="1400" dirty="0"/>
              <a:t>starting up the same master server again will bring up the whole environment to running mode.</a:t>
            </a:r>
          </a:p>
          <a:p>
            <a:pPr marL="179964" lvl="1" indent="-179964" defTabSz="1088558" fontAlgn="base">
              <a:spcBef>
                <a:spcPts val="600"/>
              </a:spcBef>
              <a:buClr>
                <a:schemeClr val="accent1"/>
              </a:buClr>
              <a:buFont typeface="Wingdings" pitchFamily="2" charset="2"/>
              <a:buChar char="§"/>
            </a:pPr>
            <a:r>
              <a:rPr lang="en-US" altLang="zh-CN" sz="1800" dirty="0"/>
              <a:t>Replication helped us from disk failures and other kinds of hardware failures. </a:t>
            </a:r>
          </a:p>
          <a:p>
            <a:pPr marL="179964" lvl="1" indent="-179964" defTabSz="1088558" fontAlgn="base">
              <a:spcBef>
                <a:spcPts val="600"/>
              </a:spcBef>
              <a:buClr>
                <a:schemeClr val="accent1"/>
              </a:buClr>
              <a:buFont typeface="Wingdings" pitchFamily="2" charset="2"/>
              <a:buChar char="§"/>
            </a:pPr>
            <a:r>
              <a:rPr lang="en-US" altLang="zh-CN" sz="1800" dirty="0"/>
              <a:t>Replication also helped to execute multiple read/sort queries at a time.</a:t>
            </a:r>
          </a:p>
        </p:txBody>
      </p:sp>
    </p:spTree>
    <p:extLst>
      <p:ext uri="{BB962C8B-B14F-4D97-AF65-F5344CB8AC3E}">
        <p14:creationId xmlns:p14="http://schemas.microsoft.com/office/powerpoint/2010/main" val="320519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In Redis</a:t>
            </a:r>
          </a:p>
        </p:txBody>
      </p:sp>
      <p:sp>
        <p:nvSpPr>
          <p:cNvPr id="3" name="矩形 2">
            <a:extLst>
              <a:ext uri="{FF2B5EF4-FFF2-40B4-BE49-F238E27FC236}">
                <a16:creationId xmlns:a16="http://schemas.microsoft.com/office/drawing/2014/main" id="{EAFA0E5D-1810-43F8-B503-DAD0EB22E2B7}"/>
              </a:ext>
            </a:extLst>
          </p:cNvPr>
          <p:cNvSpPr/>
          <p:nvPr/>
        </p:nvSpPr>
        <p:spPr>
          <a:xfrm>
            <a:off x="406523" y="1859339"/>
            <a:ext cx="5593586" cy="3139321"/>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Clustering is a technique by which data can be divided into many computers. </a:t>
            </a:r>
          </a:p>
          <a:p>
            <a:pPr marL="724352" lvl="2" indent="-179964" defTabSz="1088558" fontAlgn="base">
              <a:spcBef>
                <a:spcPts val="600"/>
              </a:spcBef>
              <a:buClr>
                <a:schemeClr val="accent1"/>
              </a:buClr>
              <a:buFont typeface="Wingdings" pitchFamily="2" charset="2"/>
              <a:buChar char="§"/>
            </a:pPr>
            <a:r>
              <a:rPr lang="en-US" altLang="zh-CN" sz="1400" dirty="0"/>
              <a:t>The main advantage is that more data can be stored in a cluster because its a combination of computers.</a:t>
            </a:r>
          </a:p>
          <a:p>
            <a:pPr marL="179964" lvl="1" indent="-179964" defTabSz="1088558" fontAlgn="base">
              <a:spcBef>
                <a:spcPts val="600"/>
              </a:spcBef>
              <a:buClr>
                <a:schemeClr val="accent1"/>
              </a:buClr>
              <a:buFont typeface="Wingdings" pitchFamily="2" charset="2"/>
              <a:buChar char="§"/>
            </a:pPr>
            <a:r>
              <a:rPr lang="en-US" altLang="zh-CN" sz="1800" dirty="0"/>
              <a:t>Suppose we have one Redis server with 64GB of memory </a:t>
            </a:r>
          </a:p>
          <a:p>
            <a:pPr marL="724352" lvl="2" indent="-179964" defTabSz="1088558" fontAlgn="base">
              <a:spcBef>
                <a:spcPts val="600"/>
              </a:spcBef>
              <a:buClr>
                <a:schemeClr val="accent1"/>
              </a:buClr>
              <a:buFont typeface="Wingdings" pitchFamily="2" charset="2"/>
              <a:buChar char="§"/>
            </a:pPr>
            <a:r>
              <a:rPr lang="en-US" altLang="zh-CN" sz="1400" dirty="0"/>
              <a:t>we can have only 64GB of data. Now if we have 10 clustered computers with each 64GB of RAM then we can store 640GB of data.</a:t>
            </a:r>
          </a:p>
          <a:p>
            <a:pPr marL="179964" lvl="1" indent="-179964" defTabSz="1088558" fontAlgn="base">
              <a:spcBef>
                <a:spcPts val="600"/>
              </a:spcBef>
              <a:buClr>
                <a:schemeClr val="accent1"/>
              </a:buClr>
              <a:buFont typeface="Wingdings" pitchFamily="2" charset="2"/>
              <a:buChar char="§"/>
            </a:pPr>
            <a:r>
              <a:rPr lang="en-US" altLang="zh-CN" sz="1800" dirty="0"/>
              <a:t>If one node fails then the whole cluster stops working.</a:t>
            </a:r>
          </a:p>
        </p:txBody>
      </p:sp>
      <p:pic>
        <p:nvPicPr>
          <p:cNvPr id="5122" name="Picture 2" descr="redis-cluster">
            <a:extLst>
              <a:ext uri="{FF2B5EF4-FFF2-40B4-BE49-F238E27FC236}">
                <a16:creationId xmlns:a16="http://schemas.microsoft.com/office/drawing/2014/main" id="{04290560-FA93-48DD-B3F8-1EA816D4C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41" y="1132815"/>
            <a:ext cx="4699513" cy="311177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C5DA082-A54B-4277-99B6-CC6A11DF1CC8}"/>
              </a:ext>
            </a:extLst>
          </p:cNvPr>
          <p:cNvSpPr txBox="1"/>
          <p:nvPr/>
        </p:nvSpPr>
        <p:spPr>
          <a:xfrm>
            <a:off x="6416841" y="4685430"/>
            <a:ext cx="4860758" cy="830997"/>
          </a:xfrm>
          <a:prstGeom prst="rect">
            <a:avLst/>
          </a:prstGeom>
          <a:noFill/>
        </p:spPr>
        <p:txBody>
          <a:bodyPr wrap="square" lIns="0" tIns="0" rIns="0" bIns="0" rtlCol="0">
            <a:spAutoFit/>
          </a:bodyPr>
          <a:lstStyle/>
          <a:p>
            <a:pPr marL="0" lvl="1" defTabSz="1088558" fontAlgn="base">
              <a:spcBef>
                <a:spcPts val="600"/>
              </a:spcBef>
              <a:spcAft>
                <a:spcPct val="0"/>
              </a:spcAft>
              <a:buClr>
                <a:schemeClr val="accent1"/>
              </a:buClr>
              <a:buNone/>
            </a:pPr>
            <a:r>
              <a:rPr lang="en-US" altLang="zh-CN" sz="1800" dirty="0"/>
              <a:t>In the above image we can see that data is divided into four nodes. Each node is a Redis server configured as a cluster node.</a:t>
            </a:r>
            <a:endParaRPr lang="zh-CN" altLang="en-US" sz="1800" dirty="0" err="1"/>
          </a:p>
        </p:txBody>
      </p:sp>
    </p:spTree>
    <p:extLst>
      <p:ext uri="{BB962C8B-B14F-4D97-AF65-F5344CB8AC3E}">
        <p14:creationId xmlns:p14="http://schemas.microsoft.com/office/powerpoint/2010/main" val="294219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and Replication</a:t>
            </a:r>
          </a:p>
        </p:txBody>
      </p:sp>
      <p:sp>
        <p:nvSpPr>
          <p:cNvPr id="3" name="矩形 2">
            <a:extLst>
              <a:ext uri="{FF2B5EF4-FFF2-40B4-BE49-F238E27FC236}">
                <a16:creationId xmlns:a16="http://schemas.microsoft.com/office/drawing/2014/main" id="{EAFA0E5D-1810-43F8-B503-DAD0EB22E2B7}"/>
              </a:ext>
            </a:extLst>
          </p:cNvPr>
          <p:cNvSpPr/>
          <p:nvPr/>
        </p:nvSpPr>
        <p:spPr>
          <a:xfrm>
            <a:off x="503238" y="1474619"/>
            <a:ext cx="5593586" cy="3908762"/>
          </a:xfrm>
          <a:prstGeom prst="rect">
            <a:avLst/>
          </a:prstGeom>
        </p:spPr>
        <p:txBody>
          <a:bodyPr wrap="square">
            <a:spAutoFit/>
          </a:bodyPr>
          <a:lstStyle/>
          <a:p>
            <a:pPr marL="342900" lvl="1" indent="-179964" defTabSz="1088558" fontAlgn="base">
              <a:spcBef>
                <a:spcPts val="600"/>
              </a:spcBef>
              <a:buClr>
                <a:schemeClr val="accent1"/>
              </a:buClr>
              <a:buFont typeface="Wingdings" pitchFamily="2" charset="2"/>
              <a:buChar char="§"/>
            </a:pPr>
            <a:r>
              <a:rPr lang="en-US" altLang="zh-CN" sz="1800" dirty="0"/>
              <a:t>Suppose due to disk crash, one of our node goes down then the whole cluster stops working and never resumes. </a:t>
            </a:r>
          </a:p>
          <a:p>
            <a:pPr marL="887288" lvl="2" indent="-179964" defTabSz="1088558" fontAlgn="base">
              <a:spcBef>
                <a:spcPts val="600"/>
              </a:spcBef>
              <a:buClr>
                <a:schemeClr val="accent1"/>
              </a:buClr>
              <a:buFont typeface="Wingdings" pitchFamily="2" charset="2"/>
              <a:buChar char="§"/>
            </a:pPr>
            <a:r>
              <a:rPr lang="en-US" altLang="zh-CN" sz="1400" dirty="0"/>
              <a:t>There is no way we can recover back the node as the data is completely lost.</a:t>
            </a:r>
          </a:p>
          <a:p>
            <a:pPr marL="342900" lvl="1" indent="-179964" defTabSz="1088558" fontAlgn="base">
              <a:spcBef>
                <a:spcPts val="600"/>
              </a:spcBef>
              <a:buClr>
                <a:schemeClr val="accent1"/>
              </a:buClr>
              <a:buFont typeface="Wingdings" pitchFamily="2" charset="2"/>
              <a:buChar char="§"/>
            </a:pPr>
            <a:r>
              <a:rPr lang="en-US" altLang="zh-CN" sz="1800" dirty="0"/>
              <a:t>To avoid this situation we can take a manual backup of each node regularly. </a:t>
            </a:r>
          </a:p>
          <a:p>
            <a:pPr marL="887288" lvl="2" indent="-179964" defTabSz="1088558" fontAlgn="base">
              <a:spcBef>
                <a:spcPts val="600"/>
              </a:spcBef>
              <a:buClr>
                <a:schemeClr val="accent1"/>
              </a:buClr>
              <a:buFont typeface="Wingdings" pitchFamily="2" charset="2"/>
              <a:buChar char="§"/>
            </a:pPr>
            <a:r>
              <a:rPr lang="en-US" altLang="zh-CN" sz="1400" dirty="0"/>
              <a:t>That is a tough and improper task. </a:t>
            </a:r>
          </a:p>
          <a:p>
            <a:pPr marL="887288" lvl="2" indent="-179964" defTabSz="1088558" fontAlgn="base">
              <a:spcBef>
                <a:spcPts val="600"/>
              </a:spcBef>
              <a:buClr>
                <a:schemeClr val="accent1"/>
              </a:buClr>
              <a:buFont typeface="Wingdings" pitchFamily="2" charset="2"/>
              <a:buChar char="§"/>
            </a:pPr>
            <a:r>
              <a:rPr lang="en-US" altLang="zh-CN" sz="1400" dirty="0"/>
              <a:t>We can rely on replication to solve this problem.</a:t>
            </a:r>
          </a:p>
          <a:p>
            <a:pPr marL="342900" lvl="1" indent="-179964" defTabSz="1088558" fontAlgn="base">
              <a:spcBef>
                <a:spcPts val="600"/>
              </a:spcBef>
              <a:buClr>
                <a:schemeClr val="accent1"/>
              </a:buClr>
              <a:buFont typeface="Wingdings" pitchFamily="2" charset="2"/>
              <a:buChar char="§"/>
            </a:pPr>
            <a:r>
              <a:rPr lang="en-US" altLang="zh-CN" sz="1800" dirty="0"/>
              <a:t>We convert each node server to a master server. And we keep a slave for every master. </a:t>
            </a:r>
          </a:p>
          <a:p>
            <a:pPr marL="887288" lvl="2" indent="-179964" defTabSz="1088558" fontAlgn="base">
              <a:spcBef>
                <a:spcPts val="600"/>
              </a:spcBef>
              <a:buClr>
                <a:schemeClr val="accent1"/>
              </a:buClr>
              <a:buFont typeface="Wingdings" pitchFamily="2" charset="2"/>
              <a:buChar char="§"/>
            </a:pPr>
            <a:r>
              <a:rPr lang="en-US" altLang="zh-CN" sz="1400" dirty="0"/>
              <a:t>if any node(master)fails, the cluster will start using the slave to keep the cluster operating.</a:t>
            </a:r>
          </a:p>
        </p:txBody>
      </p:sp>
      <p:pic>
        <p:nvPicPr>
          <p:cNvPr id="7170" name="Picture 2" descr="cluster-replication-redis">
            <a:extLst>
              <a:ext uri="{FF2B5EF4-FFF2-40B4-BE49-F238E27FC236}">
                <a16:creationId xmlns:a16="http://schemas.microsoft.com/office/drawing/2014/main" id="{AFD1011F-8156-435E-8CCF-F139D24CE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529" y="848550"/>
            <a:ext cx="42386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0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Memory management scheme</a:t>
            </a:r>
          </a:p>
        </p:txBody>
      </p:sp>
      <p:sp>
        <p:nvSpPr>
          <p:cNvPr id="3" name="矩形 2">
            <a:extLst>
              <a:ext uri="{FF2B5EF4-FFF2-40B4-BE49-F238E27FC236}">
                <a16:creationId xmlns:a16="http://schemas.microsoft.com/office/drawing/2014/main" id="{EAFA0E5D-1810-43F8-B503-DAD0EB22E2B7}"/>
              </a:ext>
            </a:extLst>
          </p:cNvPr>
          <p:cNvSpPr/>
          <p:nvPr/>
        </p:nvSpPr>
        <p:spPr>
          <a:xfrm>
            <a:off x="503238" y="1421865"/>
            <a:ext cx="11047078" cy="4431983"/>
          </a:xfrm>
          <a:prstGeom prst="rect">
            <a:avLst/>
          </a:prstGeom>
        </p:spPr>
        <p:txBody>
          <a:bodyPr wrap="square">
            <a:spAutoFit/>
          </a:bodyPr>
          <a:lstStyle/>
          <a:p>
            <a:pPr marL="505836" indent="-179964" defTabSz="1088558" fontAlgn="base">
              <a:spcBef>
                <a:spcPts val="600"/>
              </a:spcBef>
              <a:buClr>
                <a:schemeClr val="accent1"/>
              </a:buClr>
              <a:buFont typeface="Wingdings" pitchFamily="2" charset="2"/>
              <a:buChar char="§"/>
            </a:pPr>
            <a:r>
              <a:rPr lang="en-US" altLang="zh-CN" sz="1800" dirty="0"/>
              <a:t>In Redis, </a:t>
            </a:r>
            <a:r>
              <a:rPr lang="en-US" altLang="zh-CN" sz="1800" b="1" dirty="0"/>
              <a:t>not all data storage occurs in memory</a:t>
            </a:r>
            <a:r>
              <a:rPr lang="en-US" altLang="zh-CN" sz="1800" dirty="0"/>
              <a:t>. </a:t>
            </a:r>
          </a:p>
          <a:p>
            <a:pPr marL="1050224" lvl="1" indent="-179964" defTabSz="1088558" fontAlgn="base">
              <a:spcBef>
                <a:spcPts val="600"/>
              </a:spcBef>
              <a:buClr>
                <a:schemeClr val="accent1"/>
              </a:buClr>
              <a:buFont typeface="Wingdings" pitchFamily="2" charset="2"/>
              <a:buChar char="§"/>
            </a:pPr>
            <a:r>
              <a:rPr lang="en-US" altLang="zh-CN" sz="1800" dirty="0"/>
              <a:t>When the physical memory is full, Redis may </a:t>
            </a:r>
            <a:r>
              <a:rPr lang="en-US" altLang="zh-CN" sz="1800" b="1" dirty="0"/>
              <a:t>swap values</a:t>
            </a:r>
            <a:r>
              <a:rPr lang="en-US" altLang="zh-CN" sz="1800" dirty="0"/>
              <a:t> not used for a long time to the disk. Redis </a:t>
            </a:r>
            <a:r>
              <a:rPr lang="en-US" altLang="zh-CN" sz="1800" b="1" dirty="0"/>
              <a:t>only caches all the key information</a:t>
            </a:r>
            <a:r>
              <a:rPr lang="en-US" altLang="zh-CN" sz="1800" dirty="0"/>
              <a:t>.</a:t>
            </a:r>
          </a:p>
          <a:p>
            <a:pPr marL="1050224" lvl="1" indent="-179964" defTabSz="1088558" fontAlgn="base">
              <a:spcBef>
                <a:spcPts val="600"/>
              </a:spcBef>
              <a:buClr>
                <a:schemeClr val="accent1"/>
              </a:buClr>
              <a:buFont typeface="Wingdings" pitchFamily="2" charset="2"/>
              <a:buChar char="§"/>
            </a:pPr>
            <a:r>
              <a:rPr lang="en-US" altLang="zh-CN" sz="1800" dirty="0"/>
              <a:t>Exceeding the threshold value, which will trigger the swap operation. Redis calculates the values for the keys to be swapped to the disk based on </a:t>
            </a:r>
            <a:r>
              <a:rPr lang="en-US" altLang="zh-CN" sz="1800" b="1" dirty="0"/>
              <a:t>“</a:t>
            </a:r>
            <a:r>
              <a:rPr lang="en-US" altLang="zh-CN" sz="1800" b="1" dirty="0" err="1"/>
              <a:t>swappability</a:t>
            </a:r>
            <a:r>
              <a:rPr lang="en-US" altLang="zh-CN" sz="1800" b="1" dirty="0"/>
              <a:t> = age*log(</a:t>
            </a:r>
            <a:r>
              <a:rPr lang="en-US" altLang="zh-CN" sz="1800" b="1" dirty="0" err="1"/>
              <a:t>size_in_memory</a:t>
            </a:r>
            <a:r>
              <a:rPr lang="en-US" altLang="zh-CN" sz="1800" b="1" dirty="0"/>
              <a:t>)”. </a:t>
            </a:r>
            <a:r>
              <a:rPr lang="en-US" altLang="zh-CN" sz="1800" dirty="0"/>
              <a:t>It then makes these values for the keys persistent into the disk and erases them from memory.</a:t>
            </a:r>
          </a:p>
          <a:p>
            <a:pPr marL="1050224" lvl="1" indent="-179964" defTabSz="1088558" fontAlgn="base">
              <a:spcBef>
                <a:spcPts val="600"/>
              </a:spcBef>
              <a:buClr>
                <a:schemeClr val="accent1"/>
              </a:buClr>
              <a:buFont typeface="Wingdings" pitchFamily="2" charset="2"/>
              <a:buChar char="§"/>
            </a:pPr>
            <a:r>
              <a:rPr lang="en-US" altLang="zh-CN" sz="1800" dirty="0"/>
              <a:t>This feature enables Redis to maintain data of a size bigger than its machine memory capacity. The machine memory must keep all the keys and it will not swap all the data.</a:t>
            </a:r>
          </a:p>
          <a:p>
            <a:pPr marL="505836" indent="-179964" defTabSz="1088558" fontAlgn="base">
              <a:spcBef>
                <a:spcPts val="600"/>
              </a:spcBef>
              <a:buClr>
                <a:schemeClr val="accent1"/>
              </a:buClr>
              <a:buFont typeface="Wingdings" pitchFamily="2" charset="2"/>
              <a:buChar char="§"/>
            </a:pPr>
            <a:r>
              <a:rPr lang="en-US" altLang="zh-CN" sz="1800" dirty="0"/>
              <a:t>When Redis swaps the data, the main thread that provides services, and the child thread for the swap operation will share this part of memory. </a:t>
            </a:r>
          </a:p>
          <a:p>
            <a:pPr marL="1050224" lvl="1" indent="-179964" defTabSz="1088558" fontAlgn="base">
              <a:spcBef>
                <a:spcPts val="600"/>
              </a:spcBef>
              <a:buClr>
                <a:schemeClr val="accent1"/>
              </a:buClr>
              <a:buFont typeface="Wingdings" pitchFamily="2" charset="2"/>
              <a:buChar char="§"/>
            </a:pPr>
            <a:r>
              <a:rPr lang="en-US" altLang="zh-CN" sz="1800" dirty="0"/>
              <a:t>if you update the data you intend to swap, Redis will block this operation, preventing the execution of such a change until the child thread completes the swap operation. </a:t>
            </a:r>
          </a:p>
          <a:p>
            <a:pPr marL="1050224" lvl="1" indent="-179964" defTabSz="1088558" fontAlgn="base">
              <a:spcBef>
                <a:spcPts val="600"/>
              </a:spcBef>
              <a:buClr>
                <a:schemeClr val="accent1"/>
              </a:buClr>
              <a:buFont typeface="Wingdings" pitchFamily="2" charset="2"/>
              <a:buChar char="§"/>
            </a:pPr>
            <a:r>
              <a:rPr lang="en-US" altLang="zh-CN" sz="1800" dirty="0"/>
              <a:t>When you read data from Redis, if the value of the read key is not in the memory, Redis needs to load the corresponding data from the swap file and then return it to the requester. </a:t>
            </a:r>
          </a:p>
        </p:txBody>
      </p:sp>
    </p:spTree>
    <p:extLst>
      <p:ext uri="{BB962C8B-B14F-4D97-AF65-F5344CB8AC3E}">
        <p14:creationId xmlns:p14="http://schemas.microsoft.com/office/powerpoint/2010/main" val="170288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Redis VS </a:t>
            </a:r>
            <a:r>
              <a:rPr lang="en-US" dirty="0">
                <a:solidFill>
                  <a:schemeClr val="accent1"/>
                </a:solidFill>
              </a:rPr>
              <a:t>Memcached</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35043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marL="342900" indent="-342900">
              <a:buFont typeface="Wingdings" panose="05000000000000000000" pitchFamily="2" charset="2"/>
              <a:buChar char="n"/>
            </a:pPr>
            <a:r>
              <a:rPr lang="en-US" b="1" dirty="0"/>
              <a:t>Server-end data operations</a:t>
            </a:r>
          </a:p>
          <a:p>
            <a:pPr marL="522864" lvl="1" indent="-342900">
              <a:buFont typeface="Wingdings" panose="05000000000000000000" pitchFamily="2" charset="2"/>
              <a:buChar char="n"/>
            </a:pPr>
            <a:r>
              <a:rPr lang="en-US" dirty="0"/>
              <a:t>Redis supports server-end data operations, and owns more data structures and supports richer data operations than Memcached</a:t>
            </a:r>
          </a:p>
          <a:p>
            <a:pPr marL="342900" indent="-342900">
              <a:buFont typeface="Wingdings" panose="05000000000000000000" pitchFamily="2" charset="2"/>
              <a:buChar char="n"/>
            </a:pPr>
            <a:r>
              <a:rPr lang="en-US" b="1" dirty="0"/>
              <a:t>Memory use efficiency comparison</a:t>
            </a:r>
          </a:p>
          <a:p>
            <a:pPr marL="522864" lvl="1" indent="-342900">
              <a:buFont typeface="Wingdings" panose="05000000000000000000" pitchFamily="2" charset="2"/>
              <a:buChar char="n"/>
            </a:pPr>
            <a:r>
              <a:rPr lang="en-US" dirty="0"/>
              <a:t>Memcached has a higher memory utilization rate for simple key-value storage.</a:t>
            </a:r>
          </a:p>
          <a:p>
            <a:pPr marL="522864" lvl="1" indent="-342900">
              <a:buFont typeface="Wingdings" panose="05000000000000000000" pitchFamily="2" charset="2"/>
              <a:buChar char="n"/>
            </a:pPr>
            <a:r>
              <a:rPr lang="en-US" dirty="0"/>
              <a:t>if Redis adopts the hash, it will have a higher memory utilization rate because of its compression mode</a:t>
            </a:r>
          </a:p>
          <a:p>
            <a:pPr marL="342900" indent="-342900">
              <a:buFont typeface="Wingdings" panose="05000000000000000000" pitchFamily="2" charset="2"/>
              <a:buChar char="n"/>
            </a:pPr>
            <a:r>
              <a:rPr lang="en-US" b="1" dirty="0"/>
              <a:t>Performance comparison</a:t>
            </a:r>
          </a:p>
          <a:p>
            <a:pPr marL="522864" lvl="1" indent="-342900">
              <a:buFont typeface="Wingdings" panose="05000000000000000000" pitchFamily="2" charset="2"/>
              <a:buChar char="n"/>
            </a:pPr>
            <a:r>
              <a:rPr lang="en-US" dirty="0"/>
              <a:t>Redis only uses </a:t>
            </a:r>
            <a:r>
              <a:rPr lang="en-US" b="1" dirty="0"/>
              <a:t>single cores</a:t>
            </a:r>
            <a:r>
              <a:rPr lang="en-US" dirty="0"/>
              <a:t> while Memcached utilizes </a:t>
            </a:r>
            <a:r>
              <a:rPr lang="en-US" b="1" dirty="0"/>
              <a:t>multiple cores</a:t>
            </a:r>
            <a:r>
              <a:rPr lang="en-US" dirty="0"/>
              <a:t>.</a:t>
            </a:r>
          </a:p>
          <a:p>
            <a:pPr marL="522864" lvl="1" indent="-342900">
              <a:buFont typeface="Wingdings" panose="05000000000000000000" pitchFamily="2" charset="2"/>
              <a:buChar char="n"/>
            </a:pPr>
            <a:r>
              <a:rPr lang="en-US" dirty="0"/>
              <a:t>Redis boasts a higher performance than Memcached in small data storage when measured in terms of cores</a:t>
            </a:r>
          </a:p>
          <a:p>
            <a:pPr marL="522864" lvl="1" indent="-342900">
              <a:buFont typeface="Wingdings" panose="05000000000000000000" pitchFamily="2" charset="2"/>
              <a:buChar char="n"/>
            </a:pPr>
            <a:r>
              <a:rPr lang="en-US" dirty="0"/>
              <a:t>Memcached outperforms Redis for </a:t>
            </a:r>
            <a:r>
              <a:rPr lang="en-US" b="1" dirty="0"/>
              <a:t>storing data of 100K or above</a:t>
            </a:r>
            <a:r>
              <a:rPr lang="en-US" dirty="0"/>
              <a:t>,</a:t>
            </a:r>
          </a:p>
          <a:p>
            <a:pPr marL="522864" lvl="1" indent="-342900">
              <a:buFont typeface="Wingdings" panose="05000000000000000000" pitchFamily="2" charset="2"/>
              <a:buChar char="n"/>
            </a:pPr>
            <a:r>
              <a:rPr lang="en-US" altLang="zh-CN" dirty="0"/>
              <a:t>Although Redis has also made some optimizations for storing big data, it is still inferior to Memcached.</a:t>
            </a: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The Feature Comparison</a:t>
            </a:r>
            <a:endParaRPr lang="en-US" b="0" dirty="0"/>
          </a:p>
        </p:txBody>
      </p:sp>
    </p:spTree>
    <p:extLst>
      <p:ext uri="{BB962C8B-B14F-4D97-AF65-F5344CB8AC3E}">
        <p14:creationId xmlns:p14="http://schemas.microsoft.com/office/powerpoint/2010/main" val="327047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815217"/>
            <a:ext cx="6532312" cy="3252413"/>
          </a:xfrm>
          <a:prstGeom prst="rect">
            <a:avLst/>
          </a:prstGeom>
        </p:spPr>
      </p:pic>
      <p:sp>
        <p:nvSpPr>
          <p:cNvPr id="11" name="Text Placeholder"/>
          <p:cNvSpPr>
            <a:spLocks noGrp="1"/>
          </p:cNvSpPr>
          <p:nvPr>
            <p:ph type="body" sz="quarter" idx="10"/>
          </p:nvPr>
        </p:nvSpPr>
        <p:spPr bwMode="gray">
          <a:xfrm>
            <a:off x="449440" y="1901354"/>
            <a:ext cx="5593587" cy="2021558"/>
          </a:xfrm>
        </p:spPr>
        <p:txBody>
          <a:bodyPr>
            <a:normAutofit/>
          </a:bodyPr>
          <a:lstStyle/>
          <a:p>
            <a:pPr marL="342900" indent="-342900">
              <a:buFont typeface="Wingdings" panose="05000000000000000000" pitchFamily="2" charset="2"/>
              <a:buChar char="n"/>
            </a:pPr>
            <a:r>
              <a:rPr lang="en-US" sz="1800" dirty="0"/>
              <a:t>only supports simple key-value structure(Memcached)</a:t>
            </a:r>
          </a:p>
          <a:p>
            <a:pPr marL="342900" indent="-342900">
              <a:buFont typeface="Wingdings" panose="05000000000000000000" pitchFamily="2" charset="2"/>
              <a:buChar char="n"/>
            </a:pPr>
            <a:r>
              <a:rPr lang="en-US" sz="1800" dirty="0"/>
              <a:t>five different data Types(Redis)</a:t>
            </a:r>
          </a:p>
          <a:p>
            <a:pPr marL="342900" indent="-342900">
              <a:buFont typeface="Wingdings" panose="05000000000000000000" pitchFamily="2" charset="2"/>
              <a:buChar char="n"/>
            </a:pPr>
            <a:r>
              <a:rPr lang="en-US" sz="1800" dirty="0"/>
              <a:t>Redis uses a Redis Object internally to represent all keys and values.</a:t>
            </a:r>
          </a:p>
          <a:p>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a:t>
            </a:r>
            <a:endParaRPr lang="en-US" b="0" dirty="0"/>
          </a:p>
        </p:txBody>
      </p:sp>
      <p:sp>
        <p:nvSpPr>
          <p:cNvPr id="5" name="文本框 4">
            <a:extLst>
              <a:ext uri="{FF2B5EF4-FFF2-40B4-BE49-F238E27FC236}">
                <a16:creationId xmlns:a16="http://schemas.microsoft.com/office/drawing/2014/main" id="{B84D7C53-E3F8-4138-A8AE-10BA2D2289D0}"/>
              </a:ext>
            </a:extLst>
          </p:cNvPr>
          <p:cNvSpPr txBox="1"/>
          <p:nvPr/>
        </p:nvSpPr>
        <p:spPr>
          <a:xfrm>
            <a:off x="676943" y="4250423"/>
            <a:ext cx="10732169" cy="20774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type represents the </a:t>
            </a:r>
            <a:r>
              <a:rPr lang="en-US" altLang="zh-CN" sz="1800" b="1" dirty="0"/>
              <a:t>data type of a value object</a:t>
            </a:r>
            <a:r>
              <a:rPr lang="en-US" altLang="zh-CN" sz="1800" dirty="0"/>
              <a:t>. </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encoding indicates the </a:t>
            </a:r>
            <a:r>
              <a:rPr lang="en-US" altLang="zh-CN" sz="1800" b="1" dirty="0"/>
              <a:t>storage method </a:t>
            </a:r>
            <a:r>
              <a:rPr lang="en-US" altLang="zh-CN" sz="1800" dirty="0"/>
              <a:t>of different data types in the Redis</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Redis stores and represents the associated string as a value type. Of course, the premise is that it is possible to represent the string by a value, such as strings of “123″ and “456”.</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 Only upon enabling the Redis virtual memory feature will it allocate the </a:t>
            </a:r>
            <a:r>
              <a:rPr lang="en-US" altLang="zh-CN" sz="1800" dirty="0" err="1"/>
              <a:t>vm</a:t>
            </a:r>
            <a:r>
              <a:rPr lang="en-US" altLang="zh-CN" sz="1800" dirty="0"/>
              <a:t> fields with memory. This feature is off by default. </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975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595409"/>
            <a:ext cx="6532312" cy="3252413"/>
          </a:xfrm>
          <a:prstGeom prst="rect">
            <a:avLst/>
          </a:prstGeom>
        </p:spPr>
      </p:pic>
      <p:sp>
        <p:nvSpPr>
          <p:cNvPr id="11" name="Text Placeholder"/>
          <p:cNvSpPr>
            <a:spLocks noGrp="1"/>
          </p:cNvSpPr>
          <p:nvPr>
            <p:ph type="body" sz="quarter" idx="10"/>
          </p:nvPr>
        </p:nvSpPr>
        <p:spPr bwMode="gray">
          <a:xfrm>
            <a:off x="501650" y="1619250"/>
            <a:ext cx="5593587" cy="4323601"/>
          </a:xfrm>
        </p:spPr>
        <p:txBody>
          <a:bodyPr>
            <a:normAutofit lnSpcReduction="10000"/>
          </a:bodyPr>
          <a:lstStyle/>
          <a:p>
            <a:pPr marL="342900" indent="-342900">
              <a:buFont typeface="Wingdings" panose="05000000000000000000" pitchFamily="2" charset="2"/>
              <a:buChar char="l"/>
            </a:pPr>
            <a:r>
              <a:rPr lang="en-US" dirty="0"/>
              <a:t>String: </a:t>
            </a:r>
          </a:p>
          <a:p>
            <a:pPr marL="522864" lvl="1" indent="-342900">
              <a:buFont typeface="Wingdings" panose="05000000000000000000" pitchFamily="2" charset="2"/>
              <a:buChar char="l"/>
            </a:pPr>
            <a:r>
              <a:rPr lang="en-US" altLang="zh-CN" dirty="0"/>
              <a:t>When called for the INCR or DECR operations, the system will convert it to the value type for computation. At this time, the </a:t>
            </a:r>
            <a:r>
              <a:rPr lang="en-US" altLang="zh-CN" dirty="0" err="1"/>
              <a:t>redisObject’s</a:t>
            </a:r>
            <a:r>
              <a:rPr lang="en-US" altLang="zh-CN" dirty="0"/>
              <a:t> encoding field is </a:t>
            </a:r>
            <a:r>
              <a:rPr lang="en-US" altLang="zh-CN" b="1" dirty="0"/>
              <a:t>int</a:t>
            </a:r>
            <a:r>
              <a:rPr lang="en-US" altLang="zh-CN" dirty="0"/>
              <a:t>.</a:t>
            </a:r>
          </a:p>
          <a:p>
            <a:pPr marL="342900" indent="-342900">
              <a:buFont typeface="Wingdings" panose="05000000000000000000" pitchFamily="2" charset="2"/>
              <a:buChar char="l"/>
            </a:pPr>
            <a:r>
              <a:rPr lang="en-US" altLang="zh-CN" dirty="0"/>
              <a:t>Hash:	</a:t>
            </a:r>
          </a:p>
          <a:p>
            <a:pPr marL="522864" lvl="1" indent="-342900">
              <a:buFont typeface="Wingdings" panose="05000000000000000000" pitchFamily="2" charset="2"/>
              <a:buChar char="l"/>
            </a:pPr>
            <a:r>
              <a:rPr lang="en-US" altLang="zh-CN" dirty="0"/>
              <a:t>when there are only a few members in the HashMap, Redis opts for </a:t>
            </a:r>
            <a:r>
              <a:rPr lang="en-US" altLang="zh-CN" b="1" dirty="0"/>
              <a:t>one-dimensional arrays </a:t>
            </a:r>
            <a:r>
              <a:rPr lang="en-US" altLang="zh-CN" dirty="0"/>
              <a:t>for compact storage to save memory, instead of the HashMap structure. At this time, the encoding of the corresponding value </a:t>
            </a:r>
            <a:r>
              <a:rPr lang="en-US" altLang="zh-CN" dirty="0" err="1"/>
              <a:t>redisObject</a:t>
            </a:r>
            <a:r>
              <a:rPr lang="en-US" altLang="zh-CN" dirty="0"/>
              <a:t> is </a:t>
            </a:r>
            <a:r>
              <a:rPr lang="en-US" altLang="zh-CN" b="1" dirty="0" err="1"/>
              <a:t>zipmap</a:t>
            </a:r>
            <a:r>
              <a:rPr lang="en-US" altLang="zh-CN" dirty="0"/>
              <a:t>. </a:t>
            </a:r>
          </a:p>
          <a:p>
            <a:pPr marL="522864" lvl="1" indent="-342900">
              <a:buFont typeface="Wingdings" panose="05000000000000000000" pitchFamily="2" charset="2"/>
              <a:buChar char="l"/>
            </a:pPr>
            <a:r>
              <a:rPr lang="en-US" altLang="zh-CN" dirty="0"/>
              <a:t>When the number of members increases, Redis will convert them into the HashMap and the encoding at this time will be </a:t>
            </a:r>
            <a:r>
              <a:rPr lang="en-US" altLang="zh-CN" b="1" dirty="0"/>
              <a:t>ht</a:t>
            </a:r>
            <a:r>
              <a:rPr lang="en-US" altLang="zh-CN" dirty="0"/>
              <a:t>.</a:t>
            </a:r>
          </a:p>
          <a:p>
            <a:pPr marL="522864" lvl="1" indent="-342900">
              <a:buFont typeface="Wingdings" panose="05000000000000000000" pitchFamily="2" charset="2"/>
              <a:buChar char="l"/>
            </a:pP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Supported(Take String and Hash as Examples)</a:t>
            </a:r>
            <a:endParaRPr lang="en-US" b="0" dirty="0"/>
          </a:p>
        </p:txBody>
      </p:sp>
      <p:pic>
        <p:nvPicPr>
          <p:cNvPr id="3" name="图片 2">
            <a:extLst>
              <a:ext uri="{FF2B5EF4-FFF2-40B4-BE49-F238E27FC236}">
                <a16:creationId xmlns:a16="http://schemas.microsoft.com/office/drawing/2014/main" id="{99160903-E3C3-4827-9506-0F75023DE4CB}"/>
              </a:ext>
            </a:extLst>
          </p:cNvPr>
          <p:cNvPicPr>
            <a:picLocks noChangeAspect="1"/>
          </p:cNvPicPr>
          <p:nvPr/>
        </p:nvPicPr>
        <p:blipFill>
          <a:blip r:embed="rId3"/>
          <a:stretch>
            <a:fillRect/>
          </a:stretch>
        </p:blipFill>
        <p:spPr>
          <a:xfrm>
            <a:off x="6448796" y="3939231"/>
            <a:ext cx="4397121" cy="2225233"/>
          </a:xfrm>
          <a:prstGeom prst="rect">
            <a:avLst/>
          </a:prstGeom>
        </p:spPr>
      </p:pic>
    </p:spTree>
    <p:extLst>
      <p:ext uri="{BB962C8B-B14F-4D97-AF65-F5344CB8AC3E}">
        <p14:creationId xmlns:p14="http://schemas.microsoft.com/office/powerpoint/2010/main" val="183549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What’s Redis?</a:t>
            </a:r>
          </a:p>
          <a:p>
            <a:pPr lvl="1"/>
            <a:r>
              <a:rPr lang="en-US" dirty="0"/>
              <a:t>Overview of Redis</a:t>
            </a:r>
          </a:p>
          <a:p>
            <a:pPr lvl="1"/>
            <a:r>
              <a:rPr lang="en-US" dirty="0"/>
              <a:t>Redis’s use cases and key features</a:t>
            </a:r>
          </a:p>
          <a:p>
            <a:r>
              <a:rPr lang="en-US" dirty="0"/>
              <a:t>How Does the Redis Work?</a:t>
            </a:r>
          </a:p>
          <a:p>
            <a:pPr lvl="1"/>
            <a:r>
              <a:rPr lang="en-US" dirty="0"/>
              <a:t>Redis’s Architecture</a:t>
            </a:r>
          </a:p>
          <a:p>
            <a:pPr lvl="1"/>
            <a:r>
              <a:rPr lang="en-US" dirty="0"/>
              <a:t>Persistence and Replication of Redis</a:t>
            </a:r>
          </a:p>
          <a:p>
            <a:pPr lvl="1"/>
            <a:r>
              <a:rPr lang="en-US" dirty="0"/>
              <a:t>Clustering in Redis</a:t>
            </a:r>
          </a:p>
          <a:p>
            <a:r>
              <a:rPr lang="en-US" dirty="0"/>
              <a:t>In-Memory Data Storage System</a:t>
            </a:r>
          </a:p>
          <a:p>
            <a:pPr lvl="1"/>
            <a:r>
              <a:rPr lang="en-US" dirty="0"/>
              <a:t>Redis VS Memcached</a:t>
            </a:r>
          </a:p>
          <a:p>
            <a:r>
              <a:rPr lang="en-US" dirty="0"/>
              <a:t>Reference</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3999" y="1620000"/>
            <a:ext cx="6767239" cy="4716000"/>
          </a:xfrm>
        </p:spPr>
        <p:txBody>
          <a:bodyPr>
            <a:normAutofit/>
          </a:bodyPr>
          <a:lstStyle/>
          <a:p>
            <a:pPr lvl="0"/>
            <a:r>
              <a:rPr lang="en-US" altLang="zh-CN" dirty="0"/>
              <a:t>In order to improve the memory management efficiency, memory management solutions will not use the malloc/free calls directly. </a:t>
            </a:r>
          </a:p>
          <a:p>
            <a:pPr marL="342900" lvl="0" indent="-342900">
              <a:buFont typeface="Wingdings" panose="05000000000000000000" pitchFamily="2" charset="2"/>
              <a:buChar char="l"/>
            </a:pPr>
            <a:r>
              <a:rPr lang="en-US" dirty="0"/>
              <a:t>Memcached: Slab Allocation mechanism</a:t>
            </a:r>
          </a:p>
          <a:p>
            <a:pPr marL="522864" lvl="1" indent="-342900">
              <a:buFont typeface="Wingdings" panose="05000000000000000000" pitchFamily="2" charset="2"/>
              <a:buChar char="l"/>
            </a:pPr>
            <a:r>
              <a:rPr lang="en-US" dirty="0"/>
              <a:t>Mainly philosophy: segment the allocated memory into chunks of specific length to reduce the fragmentation</a:t>
            </a:r>
          </a:p>
          <a:p>
            <a:pPr marL="342900" lvl="0" indent="-342900">
              <a:buFont typeface="Wingdings" panose="05000000000000000000" pitchFamily="2" charset="2"/>
              <a:buChar char="l"/>
            </a:pPr>
            <a:endParaRPr lang="en-US" dirty="0"/>
          </a:p>
          <a:p>
            <a:pPr marL="342900" lvl="0" indent="-342900">
              <a:buFont typeface="Wingdings" panose="05000000000000000000" pitchFamily="2" charset="2"/>
              <a:buChar char="l"/>
            </a:pPr>
            <a:endParaRPr lang="en-US" dirty="0"/>
          </a:p>
          <a:p>
            <a:pPr lvl="0"/>
            <a:endParaRPr lang="en-US" dirty="0"/>
          </a:p>
          <a:p>
            <a:pPr marL="342900" lvl="0" indent="-342900">
              <a:buFont typeface="Wingdings" panose="05000000000000000000" pitchFamily="2" charset="2"/>
              <a:buChar char="l"/>
            </a:pPr>
            <a:r>
              <a:rPr lang="en-US" dirty="0"/>
              <a:t>Redis: </a:t>
            </a:r>
            <a:r>
              <a:rPr lang="en-US" dirty="0" err="1"/>
              <a:t>zmalloc.h</a:t>
            </a:r>
            <a:r>
              <a:rPr lang="en-US" dirty="0"/>
              <a:t> and </a:t>
            </a:r>
            <a:r>
              <a:rPr lang="en-US" dirty="0" err="1"/>
              <a:t>zmalloc.c</a:t>
            </a:r>
            <a:r>
              <a:rPr lang="en-US" dirty="0"/>
              <a:t> instead of malloc/free</a:t>
            </a:r>
          </a:p>
          <a:p>
            <a:pPr lvl="0"/>
            <a:endParaRPr lang="en-US" dirty="0"/>
          </a:p>
          <a:p>
            <a:pPr marL="342900" lvl="0" indent="-342900">
              <a:buFontTx/>
              <a:buChar char="-"/>
            </a:pPr>
            <a:endParaRPr lang="en-US" dirty="0"/>
          </a:p>
        </p:txBody>
      </p:sp>
      <p:sp>
        <p:nvSpPr>
          <p:cNvPr id="2" name="Title"/>
          <p:cNvSpPr>
            <a:spLocks noGrp="1"/>
          </p:cNvSpPr>
          <p:nvPr>
            <p:ph type="title"/>
          </p:nvPr>
        </p:nvSpPr>
        <p:spPr bwMode="gray"/>
        <p:txBody>
          <a:bodyPr/>
          <a:lstStyle/>
          <a:p>
            <a:r>
              <a:rPr lang="en-US" dirty="0"/>
              <a:t>Two different memory management mechanisms</a:t>
            </a:r>
          </a:p>
        </p:txBody>
      </p:sp>
      <p:pic>
        <p:nvPicPr>
          <p:cNvPr id="3" name="图片 2">
            <a:extLst>
              <a:ext uri="{FF2B5EF4-FFF2-40B4-BE49-F238E27FC236}">
                <a16:creationId xmlns:a16="http://schemas.microsoft.com/office/drawing/2014/main" id="{B6C17C29-A095-4D0B-8C83-A6B05F447260}"/>
              </a:ext>
            </a:extLst>
          </p:cNvPr>
          <p:cNvPicPr>
            <a:picLocks noChangeAspect="1"/>
          </p:cNvPicPr>
          <p:nvPr/>
        </p:nvPicPr>
        <p:blipFill>
          <a:blip r:embed="rId2"/>
          <a:stretch>
            <a:fillRect/>
          </a:stretch>
        </p:blipFill>
        <p:spPr>
          <a:xfrm>
            <a:off x="7492910" y="873332"/>
            <a:ext cx="4614341" cy="3421204"/>
          </a:xfrm>
          <a:prstGeom prst="rect">
            <a:avLst/>
          </a:prstGeom>
        </p:spPr>
      </p:pic>
      <p:sp>
        <p:nvSpPr>
          <p:cNvPr id="5" name="矩形 4">
            <a:extLst>
              <a:ext uri="{FF2B5EF4-FFF2-40B4-BE49-F238E27FC236}">
                <a16:creationId xmlns:a16="http://schemas.microsoft.com/office/drawing/2014/main" id="{8FCCCA68-5947-486A-B4E2-787F0802F282}"/>
              </a:ext>
            </a:extLst>
          </p:cNvPr>
          <p:cNvSpPr/>
          <p:nvPr/>
        </p:nvSpPr>
        <p:spPr>
          <a:xfrm>
            <a:off x="87924" y="3730345"/>
            <a:ext cx="11603252" cy="1461939"/>
          </a:xfrm>
          <a:prstGeom prst="rect">
            <a:avLst/>
          </a:prstGeom>
        </p:spPr>
        <p:txBody>
          <a:bodyPr wrap="square">
            <a:spAutoFit/>
          </a:bodyPr>
          <a:lstStyle/>
          <a:p>
            <a:pPr marL="813110" lvl="1" indent="-285750" defTabSz="1088558" fontAlgn="base">
              <a:spcBef>
                <a:spcPts val="600"/>
              </a:spcBef>
              <a:buClr>
                <a:schemeClr val="accent1"/>
              </a:buClr>
              <a:buFont typeface="Wingdings" panose="05000000000000000000" pitchFamily="2" charset="2"/>
              <a:buChar char="l"/>
            </a:pPr>
            <a:r>
              <a:rPr lang="en-US" altLang="zh-CN" sz="1800" dirty="0"/>
              <a:t>When Memcached receives the data sent from the client</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it will first select the most appropriate Slab Class according to the data size</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query the idle chunk list containing the Slab Class in the Memcached to locate a chunk for storing the data.</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 When a piece of data expires or is obsolete, and therefore discarded, it is possible to recycle the chunk originally occupied by the record and restore it to the idle list.</a:t>
            </a:r>
            <a:endParaRPr lang="zh-CN" altLang="en-US" sz="1400" dirty="0"/>
          </a:p>
        </p:txBody>
      </p:sp>
    </p:spTree>
    <p:extLst>
      <p:ext uri="{BB962C8B-B14F-4D97-AF65-F5344CB8AC3E}">
        <p14:creationId xmlns:p14="http://schemas.microsoft.com/office/powerpoint/2010/main" val="108776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Reference</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85508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Reference</a:t>
            </a:r>
          </a:p>
        </p:txBody>
      </p:sp>
      <p:sp>
        <p:nvSpPr>
          <p:cNvPr id="2" name="文本框 1">
            <a:extLst>
              <a:ext uri="{FF2B5EF4-FFF2-40B4-BE49-F238E27FC236}">
                <a16:creationId xmlns:a16="http://schemas.microsoft.com/office/drawing/2014/main" id="{B08CF93C-6FF0-472E-B321-7F30BF69BB67}"/>
              </a:ext>
            </a:extLst>
          </p:cNvPr>
          <p:cNvSpPr txBox="1"/>
          <p:nvPr/>
        </p:nvSpPr>
        <p:spPr>
          <a:xfrm>
            <a:off x="1179634" y="1740821"/>
            <a:ext cx="9908931"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Redis’s Documentation</a:t>
            </a:r>
            <a:r>
              <a:rPr lang="en-US" altLang="zh-CN" sz="1800" kern="0" dirty="0">
                <a:ea typeface="Arial Unicode MS" pitchFamily="34" charset="-128"/>
                <a:cs typeface="Arial Unicode MS" pitchFamily="34" charset="-128"/>
              </a:rPr>
              <a:t> which is about Redis(open source)</a:t>
            </a:r>
            <a:endParaRPr lang="en-US" altLang="zh-CN" sz="1800" dirty="0">
              <a:hlinkClick r:id="rId3"/>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3"/>
              </a:rPr>
              <a:t>Redislabs-Home of Redis</a:t>
            </a:r>
            <a:r>
              <a:rPr lang="en-US" altLang="zh-CN" sz="1800" dirty="0"/>
              <a:t> which is about Redis Enterprise Software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4"/>
              </a:rPr>
              <a:t>Overview of Redis in Amazon</a:t>
            </a:r>
            <a:endParaRPr lang="en-US" altLang="zh-CN" sz="1800" dirty="0"/>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5"/>
              </a:rPr>
              <a:t>Overview Of Redis Architecture</a:t>
            </a:r>
            <a:r>
              <a:rPr lang="en-US" altLang="zh-CN" sz="1800" dirty="0"/>
              <a:t> which is about Redis’s Architecture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6"/>
              </a:rPr>
              <a:t>Redis vs. Memcached: In-Memory Data Storage Systems</a:t>
            </a:r>
            <a:endParaRPr lang="en-US" altLang="zh-CN" sz="1800" dirty="0"/>
          </a:p>
        </p:txBody>
      </p:sp>
    </p:spTree>
    <p:extLst>
      <p:ext uri="{BB962C8B-B14F-4D97-AF65-F5344CB8AC3E}">
        <p14:creationId xmlns:p14="http://schemas.microsoft.com/office/powerpoint/2010/main" val="360274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altLang="zh-CN" b="1" dirty="0"/>
              <a:t>Keith Wang</a:t>
            </a:r>
            <a:endParaRPr lang="en-US" b="1" dirty="0"/>
          </a:p>
          <a:p>
            <a:pPr lvl="1"/>
            <a:r>
              <a:rPr lang="en-US" dirty="0"/>
              <a:t>Intern</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373877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What’s </a:t>
            </a:r>
            <a:r>
              <a:rPr lang="en-US" dirty="0">
                <a:solidFill>
                  <a:schemeClr val="accent1"/>
                </a:solidFill>
              </a:rPr>
              <a:t>Redis?</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82526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Quick Overview</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823082" y="1860632"/>
            <a:ext cx="10549011" cy="433162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Bef>
                <a:spcPct val="50000"/>
              </a:spcBef>
              <a:spcAft>
                <a:spcPct val="0"/>
              </a:spcAft>
              <a:buClr>
                <a:srgbClr val="F0AB00"/>
              </a:buClr>
            </a:pPr>
            <a:r>
              <a:rPr lang="en-US" altLang="zh-CN" kern="0" dirty="0">
                <a:ea typeface="Arial Unicode MS" pitchFamily="34" charset="-128"/>
                <a:cs typeface="Arial Unicode MS" pitchFamily="34" charset="-128"/>
              </a:rPr>
              <a:t>Redis, which stands for </a:t>
            </a:r>
            <a:r>
              <a:rPr lang="en-US" altLang="zh-CN" b="1" kern="0" dirty="0">
                <a:ea typeface="Arial Unicode MS" pitchFamily="34" charset="-128"/>
                <a:cs typeface="Arial Unicode MS" pitchFamily="34" charset="-128"/>
              </a:rPr>
              <a:t>Re</a:t>
            </a:r>
            <a:r>
              <a:rPr lang="en-US" altLang="zh-CN" kern="0" dirty="0">
                <a:ea typeface="Arial Unicode MS" pitchFamily="34" charset="-128"/>
                <a:cs typeface="Arial Unicode MS" pitchFamily="34" charset="-128"/>
              </a:rPr>
              <a:t>mote </a:t>
            </a:r>
            <a:r>
              <a:rPr lang="en-US" altLang="zh-CN" b="1" kern="0" dirty="0">
                <a:ea typeface="Arial Unicode MS" pitchFamily="34" charset="-128"/>
                <a:cs typeface="Arial Unicode MS" pitchFamily="34" charset="-128"/>
              </a:rPr>
              <a:t>Di</a:t>
            </a:r>
            <a:r>
              <a:rPr lang="en-US" altLang="zh-CN" kern="0" dirty="0">
                <a:ea typeface="Arial Unicode MS" pitchFamily="34" charset="-128"/>
                <a:cs typeface="Arial Unicode MS" pitchFamily="34" charset="-128"/>
              </a:rPr>
              <a:t>ctionary </a:t>
            </a:r>
            <a:r>
              <a:rPr lang="en-US" altLang="zh-CN" b="1" kern="0" dirty="0">
                <a:ea typeface="Arial Unicode MS" pitchFamily="34" charset="-128"/>
                <a:cs typeface="Arial Unicode MS" pitchFamily="34" charset="-128"/>
              </a:rPr>
              <a:t>S</a:t>
            </a:r>
            <a:r>
              <a:rPr lang="en-US" altLang="zh-CN" kern="0" dirty="0">
                <a:ea typeface="Arial Unicode MS" pitchFamily="34" charset="-128"/>
                <a:cs typeface="Arial Unicode MS" pitchFamily="34" charset="-128"/>
              </a:rPr>
              <a:t>erver, is a fast, open-source, </a:t>
            </a:r>
            <a:r>
              <a:rPr lang="en-US" altLang="zh-CN" b="1" i="1" kern="0" dirty="0">
                <a:ea typeface="Arial Unicode MS" pitchFamily="34" charset="-128"/>
                <a:cs typeface="Arial Unicode MS" pitchFamily="34" charset="-128"/>
              </a:rPr>
              <a:t>in-memory key-value data store</a:t>
            </a:r>
            <a:r>
              <a:rPr lang="en-US" altLang="zh-CN" kern="0" dirty="0">
                <a:ea typeface="Arial Unicode MS" pitchFamily="34" charset="-128"/>
                <a:cs typeface="Arial Unicode MS" pitchFamily="34" charset="-128"/>
              </a:rPr>
              <a:t> for use as a database, cache, message broker, and queue. So we can say that Redis stored data in RAM in form of key-value pairs.</a:t>
            </a:r>
          </a:p>
          <a:p>
            <a:pPr fontAlgn="base">
              <a:spcBef>
                <a:spcPct val="50000"/>
              </a:spcBef>
              <a:spcAft>
                <a:spcPct val="0"/>
              </a:spcAft>
              <a:buClr>
                <a:srgbClr val="F0AB00"/>
              </a:buClr>
            </a:pPr>
            <a:r>
              <a:rPr lang="en-US" altLang="zh-CN" dirty="0"/>
              <a:t>In Redis, key has to be a string but value can be a </a:t>
            </a:r>
            <a:r>
              <a:rPr lang="en-US" altLang="zh-CN" b="1" dirty="0"/>
              <a:t>string, list, set, sorted set or hash.</a:t>
            </a:r>
          </a:p>
          <a:p>
            <a:pPr fontAlgn="base">
              <a:spcBef>
                <a:spcPct val="50000"/>
              </a:spcBef>
              <a:spcAft>
                <a:spcPct val="0"/>
              </a:spcAft>
              <a:buClr>
                <a:srgbClr val="F0AB00"/>
              </a:buClr>
            </a:pPr>
            <a:endParaRPr lang="en-US" altLang="zh-CN" b="1" dirty="0"/>
          </a:p>
          <a:p>
            <a:pPr fontAlgn="base">
              <a:spcBef>
                <a:spcPct val="50000"/>
              </a:spcBef>
              <a:spcAft>
                <a:spcPct val="0"/>
              </a:spcAft>
              <a:buClr>
                <a:srgbClr val="F0AB00"/>
              </a:buClr>
            </a:pPr>
            <a:r>
              <a:rPr lang="en-US" altLang="zh-CN" dirty="0"/>
              <a:t>These are some example of Redis Key-values pairs:</a:t>
            </a:r>
          </a:p>
          <a:p>
            <a:pPr fontAlgn="base">
              <a:spcBef>
                <a:spcPct val="50000"/>
              </a:spcBef>
              <a:spcAft>
                <a:spcPct val="0"/>
              </a:spcAft>
              <a:buClr>
                <a:srgbClr val="F0AB00"/>
              </a:buClr>
            </a:pPr>
            <a:endParaRPr lang="en-US" altLang="zh-CN" dirty="0"/>
          </a:p>
          <a:p>
            <a:pPr fontAlgn="base">
              <a:spcBef>
                <a:spcPct val="50000"/>
              </a:spcBef>
              <a:spcAft>
                <a:spcPct val="0"/>
              </a:spcAft>
              <a:buClr>
                <a:srgbClr val="F0AB00"/>
              </a:buClr>
            </a:pPr>
            <a:endParaRPr lang="en-US" altLang="zh-CN" dirty="0"/>
          </a:p>
          <a:p>
            <a:pPr fontAlgn="base">
              <a:spcBef>
                <a:spcPct val="50000"/>
              </a:spcBef>
              <a:spcAft>
                <a:spcPct val="0"/>
              </a:spcAft>
              <a:buClr>
                <a:srgbClr val="F0AB00"/>
              </a:buClr>
            </a:pPr>
            <a:r>
              <a:rPr lang="en-US" altLang="zh-CN" dirty="0"/>
              <a:t>Here Name and profession are keys, and we have their respective values on right.</a:t>
            </a:r>
          </a:p>
          <a:p>
            <a:pPr fontAlgn="base">
              <a:spcBef>
                <a:spcPct val="50000"/>
              </a:spcBef>
              <a:spcAft>
                <a:spcPct val="0"/>
              </a:spcAft>
              <a:buClr>
                <a:srgbClr val="F0AB00"/>
              </a:buClr>
            </a:pPr>
            <a:endParaRPr lang="en-US" altLang="zh-CN" dirty="0"/>
          </a:p>
          <a:p>
            <a:pPr fontAlgn="base">
              <a:spcBef>
                <a:spcPct val="50000"/>
              </a:spcBef>
              <a:spcAft>
                <a:spcPct val="0"/>
              </a:spcAft>
              <a:buClr>
                <a:srgbClr val="F0AB00"/>
              </a:buClr>
            </a:pPr>
            <a:endParaRPr lang="en-US" altLang="zh-CN" dirty="0"/>
          </a:p>
        </p:txBody>
      </p:sp>
      <p:sp>
        <p:nvSpPr>
          <p:cNvPr id="2" name="矩形 1">
            <a:extLst>
              <a:ext uri="{FF2B5EF4-FFF2-40B4-BE49-F238E27FC236}">
                <a16:creationId xmlns:a16="http://schemas.microsoft.com/office/drawing/2014/main" id="{7C21BD38-12FA-433D-A3E9-892BC9E94506}"/>
              </a:ext>
            </a:extLst>
          </p:cNvPr>
          <p:cNvSpPr/>
          <p:nvPr/>
        </p:nvSpPr>
        <p:spPr bwMode="gray">
          <a:xfrm>
            <a:off x="4050908" y="4315480"/>
            <a:ext cx="4093359" cy="8792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dirty="0">
                <a:ln>
                  <a:noFill/>
                </a:ln>
                <a:effectLst/>
                <a:uLnTx/>
                <a:uFillTx/>
                <a:ea typeface="Arial Unicode MS" pitchFamily="34" charset="-128"/>
                <a:cs typeface="Arial Unicode MS" pitchFamily="34" charset="-128"/>
              </a:rPr>
              <a:t>Name=“SAP”</a:t>
            </a:r>
          </a:p>
          <a:p>
            <a:pPr marR="0" algn="ctr" defTabSz="914400" eaLnBrk="1" fontAlgn="base" latinLnBrk="0" hangingPunct="1">
              <a:lnSpc>
                <a:spcPct val="100000"/>
              </a:lnSpc>
              <a:spcBef>
                <a:spcPct val="50000"/>
              </a:spcBef>
              <a:spcAft>
                <a:spcPct val="0"/>
              </a:spcAft>
              <a:buClr>
                <a:srgbClr val="F0AB00"/>
              </a:buClr>
              <a:buSzPct val="80000"/>
              <a:tabLst/>
            </a:pPr>
            <a:r>
              <a:rPr lang="en-US" altLang="zh-CN" sz="1800" kern="0" dirty="0">
                <a:ea typeface="Arial Unicode MS" pitchFamily="34" charset="-128"/>
                <a:cs typeface="Arial Unicode MS" pitchFamily="34" charset="-128"/>
              </a:rPr>
              <a:t>Profession=[“web”, ”mobile”]</a:t>
            </a: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92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312272"/>
            <a:ext cx="11186477" cy="4716000"/>
          </a:xfrm>
        </p:spPr>
        <p:txBody>
          <a:bodyPr>
            <a:normAutofit/>
          </a:bodyPr>
          <a:lstStyle/>
          <a:p>
            <a:pPr lvl="0"/>
            <a:r>
              <a:rPr lang="en-US" dirty="0"/>
              <a:t>Use Cases</a:t>
            </a:r>
          </a:p>
          <a:p>
            <a:pPr lvl="1"/>
            <a:r>
              <a:rPr lang="en-US" altLang="zh-CN" b="1" dirty="0"/>
              <a:t>Mainly</a:t>
            </a:r>
            <a:r>
              <a:rPr lang="zh-CN" altLang="en-US" b="1" dirty="0"/>
              <a:t>：</a:t>
            </a:r>
            <a:r>
              <a:rPr lang="en-US" b="1" dirty="0"/>
              <a:t>Caching</a:t>
            </a:r>
          </a:p>
          <a:p>
            <a:pPr lvl="2"/>
            <a:r>
              <a:rPr lang="en-US" altLang="zh-CN" dirty="0"/>
              <a:t>Developers have turned to Redis when the volume of read and write operations exceed the capabilities of traditional databases. With Redis’s capability to </a:t>
            </a:r>
            <a:r>
              <a:rPr lang="en-US" altLang="zh-CN" b="1" dirty="0"/>
              <a:t>easily persist the data to disk</a:t>
            </a:r>
            <a:r>
              <a:rPr lang="en-US" altLang="zh-CN" dirty="0"/>
              <a:t>, it is a superior alternative to the traditional </a:t>
            </a:r>
            <a:r>
              <a:rPr lang="en-US" altLang="zh-CN" b="1" dirty="0"/>
              <a:t>memcached</a:t>
            </a:r>
            <a:r>
              <a:rPr lang="en-US" altLang="zh-CN" dirty="0"/>
              <a:t> solution for caching.</a:t>
            </a:r>
            <a:endParaRPr lang="en-US" dirty="0"/>
          </a:p>
          <a:p>
            <a:pPr lvl="1"/>
            <a:r>
              <a:rPr lang="en-US" altLang="zh-CN" dirty="0"/>
              <a:t>Other</a:t>
            </a:r>
            <a:r>
              <a:rPr lang="zh-CN" altLang="en-US" dirty="0"/>
              <a:t>：</a:t>
            </a:r>
            <a:endParaRPr lang="en-US" dirty="0"/>
          </a:p>
          <a:p>
            <a:pPr lvl="2"/>
            <a:r>
              <a:rPr lang="en-US" dirty="0"/>
              <a:t>Publish and Subscribe</a:t>
            </a:r>
          </a:p>
          <a:p>
            <a:pPr lvl="3"/>
            <a:r>
              <a:rPr lang="en-US" altLang="zh-CN" dirty="0"/>
              <a:t>Since version 2.0, Redis provides the capability to distribute data utilizing the Publish/Subscribe messaging paradigm. </a:t>
            </a:r>
            <a:r>
              <a:rPr lang="en-US" altLang="zh-CN" b="1" dirty="0"/>
              <a:t>Redis’s simplicity and performance</a:t>
            </a:r>
            <a:r>
              <a:rPr lang="en-US" altLang="zh-CN" dirty="0"/>
              <a:t> are better than other message queuing systems.</a:t>
            </a:r>
            <a:endParaRPr lang="en-US" dirty="0"/>
          </a:p>
          <a:p>
            <a:pPr lvl="2"/>
            <a:r>
              <a:rPr lang="en-US" dirty="0"/>
              <a:t>Queues</a:t>
            </a:r>
          </a:p>
          <a:p>
            <a:pPr lvl="3"/>
            <a:r>
              <a:rPr lang="en-US" altLang="zh-CN" dirty="0"/>
              <a:t>Use Redis as the </a:t>
            </a:r>
            <a:r>
              <a:rPr lang="en-US" altLang="zh-CN" b="1" dirty="0"/>
              <a:t>backend for queueing background jobs</a:t>
            </a:r>
            <a:r>
              <a:rPr lang="en-US" altLang="zh-CN" dirty="0"/>
              <a:t>.</a:t>
            </a:r>
            <a:endParaRPr lang="en-US" dirty="0"/>
          </a:p>
          <a:p>
            <a:pPr lvl="2"/>
            <a:r>
              <a:rPr lang="en-US" dirty="0"/>
              <a:t>Counters</a:t>
            </a:r>
          </a:p>
          <a:p>
            <a:pPr lvl="3"/>
            <a:r>
              <a:rPr lang="en-US" altLang="zh-CN" dirty="0"/>
              <a:t>Creating a counter is as simple as determining a name for a key and issuing the HINCRBY command. There is no need to read the data before incrementing, and there are no database schemas to update. Since these are atomic operations, the counters will maintain consistency when accessed from multiple application servers.</a:t>
            </a: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Redis’s Common Use Cases</a:t>
            </a:r>
            <a:endParaRPr lang="en-US" b="0" dirty="0"/>
          </a:p>
        </p:txBody>
      </p:sp>
    </p:spTree>
    <p:extLst>
      <p:ext uri="{BB962C8B-B14F-4D97-AF65-F5344CB8AC3E}">
        <p14:creationId xmlns:p14="http://schemas.microsoft.com/office/powerpoint/2010/main" val="34267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Key Features</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823082" y="1456187"/>
            <a:ext cx="10549011" cy="426760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b="1" dirty="0"/>
              <a:t>High-Level Data Structures</a:t>
            </a:r>
          </a:p>
          <a:p>
            <a:pPr lvl="2"/>
            <a:r>
              <a:rPr lang="en-US" altLang="zh-CN" dirty="0"/>
              <a:t>Provides five possible </a:t>
            </a:r>
            <a:r>
              <a:rPr lang="en-US" altLang="zh-CN" b="1" dirty="0"/>
              <a:t>data types for values.</a:t>
            </a:r>
            <a:r>
              <a:rPr lang="en-US" altLang="zh-CN" dirty="0"/>
              <a:t> Operations that are unique to those data types are provided and come with well </a:t>
            </a:r>
            <a:r>
              <a:rPr lang="en-US" altLang="zh-CN" b="1" dirty="0"/>
              <a:t>documented time-complexity (Big O notation)</a:t>
            </a:r>
            <a:r>
              <a:rPr lang="en-US" altLang="zh-CN" dirty="0"/>
              <a:t>.</a:t>
            </a:r>
          </a:p>
          <a:p>
            <a:pPr lvl="1"/>
            <a:r>
              <a:rPr lang="en-US" altLang="zh-CN" b="1" dirty="0"/>
              <a:t>High Performance</a:t>
            </a:r>
          </a:p>
          <a:p>
            <a:pPr lvl="2"/>
            <a:r>
              <a:rPr lang="en-US" altLang="zh-CN" dirty="0"/>
              <a:t>Due to its in-memory nature, the project maintainer’s commitment to keeping complexity at a minimum, and an </a:t>
            </a:r>
            <a:r>
              <a:rPr lang="en-US" altLang="zh-CN" b="1" dirty="0"/>
              <a:t>event-based programming model</a:t>
            </a:r>
            <a:r>
              <a:rPr lang="en-US" altLang="zh-CN" dirty="0"/>
              <a:t>, Redis boasts exceptional </a:t>
            </a:r>
            <a:r>
              <a:rPr lang="en-US" altLang="zh-CN" b="1" dirty="0"/>
              <a:t>performance for read and write operations</a:t>
            </a:r>
            <a:r>
              <a:rPr lang="en-US" altLang="zh-CN" dirty="0"/>
              <a:t>.</a:t>
            </a:r>
          </a:p>
          <a:p>
            <a:pPr lvl="1"/>
            <a:r>
              <a:rPr lang="en-US" altLang="zh-CN" b="1" dirty="0"/>
              <a:t>Lightweight With No Dependencies</a:t>
            </a:r>
          </a:p>
          <a:p>
            <a:pPr lvl="2"/>
            <a:r>
              <a:rPr lang="en-US" altLang="zh-CN" dirty="0"/>
              <a:t>Written in ANSIC, and </a:t>
            </a:r>
            <a:r>
              <a:rPr lang="en-US" altLang="zh-CN" b="1" dirty="0"/>
              <a:t>has no external dependencies</a:t>
            </a:r>
            <a:r>
              <a:rPr lang="en-US" altLang="zh-CN" dirty="0"/>
              <a:t>. Works well in all POSIX environments. Windows is not officially supported, but an experimental build is provided by Microsoft.</a:t>
            </a:r>
          </a:p>
          <a:p>
            <a:pPr lvl="1"/>
            <a:r>
              <a:rPr lang="en-US" altLang="zh-CN" b="1" dirty="0"/>
              <a:t>High Availability</a:t>
            </a:r>
          </a:p>
          <a:p>
            <a:pPr lvl="2"/>
            <a:r>
              <a:rPr lang="en-US" altLang="zh-CN" dirty="0"/>
              <a:t>Built-in support for asynchronous, non-blocking, master/slave replication to ensure high availability of data. </a:t>
            </a:r>
          </a:p>
        </p:txBody>
      </p:sp>
    </p:spTree>
    <p:extLst>
      <p:ext uri="{BB962C8B-B14F-4D97-AF65-F5344CB8AC3E}">
        <p14:creationId xmlns:p14="http://schemas.microsoft.com/office/powerpoint/2010/main" val="309561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Main Advantage and Disadvantage of Redis over DBMS</a:t>
            </a:r>
          </a:p>
        </p:txBody>
      </p:sp>
      <p:sp>
        <p:nvSpPr>
          <p:cNvPr id="3" name="Text Placeholder">
            <a:extLst>
              <a:ext uri="{FF2B5EF4-FFF2-40B4-BE49-F238E27FC236}">
                <a16:creationId xmlns:a16="http://schemas.microsoft.com/office/drawing/2014/main" id="{984F940A-86BA-4319-B35B-14501D96901A}"/>
              </a:ext>
            </a:extLst>
          </p:cNvPr>
          <p:cNvSpPr txBox="1">
            <a:spLocks/>
          </p:cNvSpPr>
          <p:nvPr/>
        </p:nvSpPr>
        <p:spPr bwMode="gray">
          <a:xfrm>
            <a:off x="823082" y="1767928"/>
            <a:ext cx="10549011" cy="30837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dirty="0"/>
              <a:t>DBMS store everything in second storage(disk or others) which makes read and write operations very slow. But Redis stores everything in primary memory which is </a:t>
            </a:r>
            <a:r>
              <a:rPr lang="en-US" altLang="zh-CN" b="1" dirty="0"/>
              <a:t>very fast in read and write of data</a:t>
            </a:r>
            <a:r>
              <a:rPr lang="en-US" altLang="zh-CN" dirty="0"/>
              <a:t>.</a:t>
            </a:r>
          </a:p>
          <a:p>
            <a:pPr lvl="1"/>
            <a:endParaRPr lang="en-US" altLang="zh-CN" dirty="0"/>
          </a:p>
          <a:p>
            <a:pPr lvl="1"/>
            <a:r>
              <a:rPr lang="en-US" altLang="zh-CN" dirty="0"/>
              <a:t>Primary memory is limited(much lesser size and expensive than secondary) therefore Redis </a:t>
            </a:r>
            <a:r>
              <a:rPr lang="en-US" altLang="zh-CN" b="1" dirty="0"/>
              <a:t>cannot store large files or binary data</a:t>
            </a:r>
            <a:r>
              <a:rPr lang="en-US" altLang="zh-CN" dirty="0"/>
              <a:t>. It can only store those small textual information which needs to be accessed, modified and inserted at a very fast rate. If we try to write more data than available memory then we will receive errors.</a:t>
            </a:r>
          </a:p>
          <a:p>
            <a:pPr lvl="1"/>
            <a:r>
              <a:rPr lang="en-US" altLang="zh-CN" dirty="0"/>
              <a:t>Redis </a:t>
            </a:r>
            <a:r>
              <a:rPr lang="en-US" altLang="zh-CN" b="1" dirty="0"/>
              <a:t>does not provide any mechanism for datastore backup and recovery</a:t>
            </a:r>
            <a:r>
              <a:rPr lang="en-US" altLang="zh-CN" dirty="0"/>
              <a:t>. Therefore if there is any hard disk crash or any other kind of disaster then all data will be lost. </a:t>
            </a:r>
          </a:p>
          <a:p>
            <a:pPr lvl="1"/>
            <a:endParaRPr lang="en-US" altLang="zh-CN" dirty="0"/>
          </a:p>
        </p:txBody>
      </p:sp>
    </p:spTree>
    <p:extLst>
      <p:ext uri="{BB962C8B-B14F-4D97-AF65-F5344CB8AC3E}">
        <p14:creationId xmlns:p14="http://schemas.microsoft.com/office/powerpoint/2010/main" val="182572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How Does </a:t>
            </a:r>
            <a:r>
              <a:rPr lang="en-US" dirty="0">
                <a:solidFill>
                  <a:schemeClr val="accent1"/>
                </a:solidFill>
              </a:rPr>
              <a:t>Redis Work?</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30020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Redis Single Instance Architecture</a:t>
            </a:r>
          </a:p>
        </p:txBody>
      </p:sp>
      <p:pic>
        <p:nvPicPr>
          <p:cNvPr id="2050" name="Picture 2" descr="redis-client-server">
            <a:extLst>
              <a:ext uri="{FF2B5EF4-FFF2-40B4-BE49-F238E27FC236}">
                <a16:creationId xmlns:a16="http://schemas.microsoft.com/office/drawing/2014/main" id="{F11F5F19-8F65-48A2-999A-41E11DED2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1615166"/>
            <a:ext cx="5630194" cy="244760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B24F472-75C4-41F5-8E00-9C0E53024694}"/>
              </a:ext>
            </a:extLst>
          </p:cNvPr>
          <p:cNvSpPr txBox="1"/>
          <p:nvPr/>
        </p:nvSpPr>
        <p:spPr>
          <a:xfrm>
            <a:off x="723133" y="1562269"/>
            <a:ext cx="5327566"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cs typeface="Arial Unicode MS" pitchFamily="34" charset="-128"/>
              </a:rPr>
              <a:t>Redis architecture contains two main processes : </a:t>
            </a:r>
            <a:r>
              <a:rPr lang="en-US" altLang="zh-CN" sz="1800" b="1" kern="0" dirty="0">
                <a:ea typeface="Arial Unicode MS" pitchFamily="34" charset="-128"/>
                <a:cs typeface="Arial Unicode MS" pitchFamily="34" charset="-128"/>
              </a:rPr>
              <a:t>Redis Client and Redis Server</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Redis server is responsible for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storing data in memory.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handling all kinds of management and forms the major part of architecture.</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 Redis client can be </a:t>
            </a:r>
            <a:r>
              <a:rPr lang="en-US" altLang="zh-CN" sz="1800" b="1" kern="0" dirty="0">
                <a:ea typeface="Arial Unicode MS" pitchFamily="34" charset="-128"/>
              </a:rPr>
              <a:t>Redis console client </a:t>
            </a:r>
            <a:r>
              <a:rPr lang="en-US" altLang="zh-CN" sz="1800" kern="0" dirty="0">
                <a:ea typeface="Arial Unicode MS" pitchFamily="34" charset="-128"/>
              </a:rPr>
              <a:t>or any other programming language’s Redis API.</a:t>
            </a:r>
            <a:endParaRPr lang="en-US" altLang="zh-CN" sz="1800" kern="0" dirty="0">
              <a:ea typeface="Arial Unicode MS" pitchFamily="34" charset="-128"/>
              <a:cs typeface="Arial Unicode MS" pitchFamily="34" charset="-128"/>
            </a:endParaRPr>
          </a:p>
        </p:txBody>
      </p:sp>
      <p:sp>
        <p:nvSpPr>
          <p:cNvPr id="3" name="文本框 2">
            <a:extLst>
              <a:ext uri="{FF2B5EF4-FFF2-40B4-BE49-F238E27FC236}">
                <a16:creationId xmlns:a16="http://schemas.microsoft.com/office/drawing/2014/main" id="{97955886-EE3C-4E35-A748-C0BD35707A32}"/>
              </a:ext>
            </a:extLst>
          </p:cNvPr>
          <p:cNvSpPr txBox="1"/>
          <p:nvPr/>
        </p:nvSpPr>
        <p:spPr>
          <a:xfrm>
            <a:off x="723133" y="4601741"/>
            <a:ext cx="10748211"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rPr>
              <a:t>As we saw that Redis stores everything in primary memory. Primary memory is volatile and therefore we will </a:t>
            </a:r>
            <a:r>
              <a:rPr lang="en-US" altLang="zh-CN" sz="1800" b="1" kern="0" dirty="0">
                <a:ea typeface="Arial Unicode MS" pitchFamily="34" charset="-128"/>
              </a:rPr>
              <a:t>loose all stored data once we restart our Redis server </a:t>
            </a:r>
            <a:r>
              <a:rPr lang="en-US" altLang="zh-CN" sz="1800" kern="0" dirty="0">
                <a:ea typeface="Arial Unicode MS" pitchFamily="34" charset="-128"/>
              </a:rPr>
              <a:t>or computer. </a:t>
            </a:r>
          </a:p>
          <a:p>
            <a:pPr fontAlgn="base">
              <a:spcBef>
                <a:spcPct val="50000"/>
              </a:spcBef>
              <a:spcAft>
                <a:spcPct val="0"/>
              </a:spcAft>
              <a:buClr>
                <a:srgbClr val="F0AB00"/>
              </a:buClr>
              <a:buSzPct val="80000"/>
            </a:pPr>
            <a:r>
              <a:rPr lang="en-US" altLang="zh-CN" sz="1800" kern="0" dirty="0">
                <a:ea typeface="Arial Unicode MS" pitchFamily="34" charset="-128"/>
              </a:rPr>
              <a:t>Therefore </a:t>
            </a:r>
            <a:r>
              <a:rPr lang="en-US" altLang="zh-CN" sz="1800" b="1" kern="0" dirty="0">
                <a:ea typeface="Arial Unicode MS" pitchFamily="34" charset="-128"/>
              </a:rPr>
              <a:t>we need a way for datastore persistence </a:t>
            </a:r>
            <a:r>
              <a:rPr lang="en-US" altLang="zh-CN" sz="1800" kern="0" dirty="0">
                <a:ea typeface="Arial Unicode MS" pitchFamily="34" charset="-128"/>
              </a:rPr>
              <a:t>.</a:t>
            </a:r>
          </a:p>
        </p:txBody>
      </p:sp>
    </p:spTree>
    <p:extLst>
      <p:ext uri="{BB962C8B-B14F-4D97-AF65-F5344CB8AC3E}">
        <p14:creationId xmlns:p14="http://schemas.microsoft.com/office/powerpoint/2010/main" val="3003040571"/>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680</TotalTime>
  <Words>2096</Words>
  <Application>Microsoft Office PowerPoint</Application>
  <PresentationFormat>自定义</PresentationFormat>
  <Paragraphs>167</Paragraphs>
  <Slides>24</Slides>
  <Notes>4</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Arial</vt:lpstr>
      <vt:lpstr>Courier New</vt:lpstr>
      <vt:lpstr>Symbol</vt:lpstr>
      <vt:lpstr>Wingdings</vt:lpstr>
      <vt:lpstr>Wingdings</vt:lpstr>
      <vt:lpstr>SAP 2020 16x9 white</vt:lpstr>
      <vt:lpstr>SAP 2020 16x9 blue</vt:lpstr>
      <vt:lpstr>The Survey On Redis Redis: A fast, open source in-memory data source</vt:lpstr>
      <vt:lpstr>Content</vt:lpstr>
      <vt:lpstr>What’s Redis?</vt:lpstr>
      <vt:lpstr>Redis’s Quick Overview</vt:lpstr>
      <vt:lpstr>Redis’s Common Use Cases</vt:lpstr>
      <vt:lpstr>Redis’s Key Features</vt:lpstr>
      <vt:lpstr>Main Advantage and Disadvantage of Redis over DBMS</vt:lpstr>
      <vt:lpstr>How Does Redis Work?</vt:lpstr>
      <vt:lpstr>Redis Single Instance Architecture</vt:lpstr>
      <vt:lpstr>Persistence of Redis</vt:lpstr>
      <vt:lpstr>Replication of Redis</vt:lpstr>
      <vt:lpstr>Replication of Redis</vt:lpstr>
      <vt:lpstr>Clustering In Redis</vt:lpstr>
      <vt:lpstr>Clustering and Replication</vt:lpstr>
      <vt:lpstr>Memory management scheme</vt:lpstr>
      <vt:lpstr>Redis VS Memcached</vt:lpstr>
      <vt:lpstr>The Feature Comparison</vt:lpstr>
      <vt:lpstr>Different Data Types Supported</vt:lpstr>
      <vt:lpstr>Different Data Types Supported(Take String and Hash as Examples)</vt:lpstr>
      <vt:lpstr>Two different memory management mechanisms</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62</cp:revision>
  <dcterms:created xsi:type="dcterms:W3CDTF">2020-08-24T02:28:33Z</dcterms:created>
  <dcterms:modified xsi:type="dcterms:W3CDTF">2020-08-25T09:46:05Z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