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6" r:id="rId10"/>
    <p:sldId id="269" r:id="rId11"/>
    <p:sldId id="270" r:id="rId12"/>
    <p:sldId id="271" r:id="rId13"/>
    <p:sldId id="264" r:id="rId14"/>
    <p:sldId id="265" r:id="rId15"/>
    <p:sldId id="267" r:id="rId16"/>
    <p:sldId id="282" r:id="rId17"/>
    <p:sldId id="277" r:id="rId18"/>
    <p:sldId id="284" r:id="rId19"/>
    <p:sldId id="283" r:id="rId20"/>
    <p:sldId id="268" r:id="rId21"/>
    <p:sldId id="274" r:id="rId22"/>
    <p:sldId id="273" r:id="rId23"/>
    <p:sldId id="272" r:id="rId24"/>
    <p:sldId id="278" r:id="rId25"/>
    <p:sldId id="279" r:id="rId26"/>
    <p:sldId id="280" r:id="rId27"/>
    <p:sldId id="281" r:id="rId28"/>
    <p:sldId id="285" r:id="rId29"/>
    <p:sldId id="286" r:id="rId30"/>
    <p:sldId id="287" r:id="rId31"/>
    <p:sldId id="288" r:id="rId32"/>
    <p:sldId id="289" r:id="rId33"/>
    <p:sldId id="275" r:id="rId34"/>
    <p:sldId id="27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28F"/>
    <a:srgbClr val="4472C4"/>
    <a:srgbClr val="E9EBF5"/>
    <a:srgbClr val="AEA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58" autoAdjust="0"/>
  </p:normalViewPr>
  <p:slideViewPr>
    <p:cSldViewPr snapToGrid="0">
      <p:cViewPr varScale="1">
        <p:scale>
          <a:sx n="82" d="100"/>
          <a:sy n="82" d="100"/>
        </p:scale>
        <p:origin x="974" y="67"/>
      </p:cViewPr>
      <p:guideLst/>
    </p:cSldViewPr>
  </p:slideViewPr>
  <p:outlineViewPr>
    <p:cViewPr>
      <p:scale>
        <a:sx n="33" d="100"/>
        <a:sy n="33" d="100"/>
      </p:scale>
      <p:origin x="0" y="-229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F99DB-9439-4F5E-8CCF-65D519DE9582}" type="datetimeFigureOut">
              <a:rPr lang="zh-CN" altLang="en-US" smtClean="0"/>
              <a:t>2020/8/21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B3A5-2CA8-46BA-9585-F6A7839AC5DE}" type="slidenum">
              <a:rPr lang="zh-CN" altLang="en-US" smtClean="0"/>
              <a:t>‹#›</a:t>
            </a:fld>
            <a:endParaRPr lang="zh-CN" altLang="en-US"/>
          </a:p>
        </p:txBody>
      </p:sp>
    </p:spTree>
    <p:extLst>
      <p:ext uri="{BB962C8B-B14F-4D97-AF65-F5344CB8AC3E}">
        <p14:creationId xmlns:p14="http://schemas.microsoft.com/office/powerpoint/2010/main" val="143040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16B3A5-2CA8-46BA-9585-F6A7839AC5DE}" type="slidenum">
              <a:rPr lang="zh-CN" altLang="en-US" smtClean="0"/>
              <a:t>17</a:t>
            </a:fld>
            <a:endParaRPr lang="zh-CN" altLang="en-US"/>
          </a:p>
        </p:txBody>
      </p:sp>
    </p:spTree>
    <p:extLst>
      <p:ext uri="{BB962C8B-B14F-4D97-AF65-F5344CB8AC3E}">
        <p14:creationId xmlns:p14="http://schemas.microsoft.com/office/powerpoint/2010/main" val="332536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16B3A5-2CA8-46BA-9585-F6A7839AC5DE}" type="slidenum">
              <a:rPr lang="zh-CN" altLang="en-US" smtClean="0"/>
              <a:t>29</a:t>
            </a:fld>
            <a:endParaRPr lang="zh-CN" altLang="en-US"/>
          </a:p>
        </p:txBody>
      </p:sp>
    </p:spTree>
    <p:extLst>
      <p:ext uri="{BB962C8B-B14F-4D97-AF65-F5344CB8AC3E}">
        <p14:creationId xmlns:p14="http://schemas.microsoft.com/office/powerpoint/2010/main" val="163259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A0241-9CD4-4B2C-97B3-90C1E8DC25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5672DC-0A00-4D72-A100-DA97FA8D7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CE41F4-4B38-4692-86B7-4F85147910A9}"/>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5" name="页脚占位符 4">
            <a:extLst>
              <a:ext uri="{FF2B5EF4-FFF2-40B4-BE49-F238E27FC236}">
                <a16:creationId xmlns:a16="http://schemas.microsoft.com/office/drawing/2014/main" id="{BC24AB0B-AF93-401C-B823-96FED53B82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DC971C-90D7-45E9-AAC4-029E8FB495E3}"/>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175546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9B585-CC23-4C68-8319-C3C7CC2F6B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4BBA9A-E966-43DB-B422-EDE1DCB2A61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EFCD62-2523-4621-B43A-B0D6A908B739}"/>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5" name="页脚占位符 4">
            <a:extLst>
              <a:ext uri="{FF2B5EF4-FFF2-40B4-BE49-F238E27FC236}">
                <a16:creationId xmlns:a16="http://schemas.microsoft.com/office/drawing/2014/main" id="{733E3B79-339F-435D-B856-7E19B45E8D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5BFC2F-CD58-4340-8DF5-99A43BF6C9BE}"/>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200261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BED03A-175B-48EB-BD8E-8CB76B2959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778151-F9E0-4843-8D88-25F0D2CF86B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6CE85-926F-4BE0-9AF5-6B6D7A1902EB}"/>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5" name="页脚占位符 4">
            <a:extLst>
              <a:ext uri="{FF2B5EF4-FFF2-40B4-BE49-F238E27FC236}">
                <a16:creationId xmlns:a16="http://schemas.microsoft.com/office/drawing/2014/main" id="{0B6D8F10-AEC5-4B63-AD9D-7EAA551EC0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A1B334-D732-4AB8-B681-2696E6EC2CBD}"/>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381329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1BA5F-B2FB-4BEB-873A-F85D1A7D63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29C2C3-5029-4F85-8359-01C04842BDB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2910E9-A1C2-4B83-95DD-44C5C7D1364A}"/>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5" name="页脚占位符 4">
            <a:extLst>
              <a:ext uri="{FF2B5EF4-FFF2-40B4-BE49-F238E27FC236}">
                <a16:creationId xmlns:a16="http://schemas.microsoft.com/office/drawing/2014/main" id="{473ED36E-8E61-42DA-8EAE-D341EBD64C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2BCDB9-E5F3-4B7C-A808-75F4D7D27164}"/>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151505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8F95-FAD2-46E6-817F-70E954C6EB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4E70EB-2206-48FD-98C5-C3DFC50B9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A984FB-FA78-4515-A711-B1481F681919}"/>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5" name="页脚占位符 4">
            <a:extLst>
              <a:ext uri="{FF2B5EF4-FFF2-40B4-BE49-F238E27FC236}">
                <a16:creationId xmlns:a16="http://schemas.microsoft.com/office/drawing/2014/main" id="{FAD98C7D-9D13-444E-B053-2091EC55CE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B36013-7352-433E-A133-24AEA01DBE34}"/>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103350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80846-461A-4DC5-9473-0C13094919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0D1251-7A2B-4BB1-A21C-616543712C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D4DA1B-6840-4469-83BE-F3A5B18684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D3C1E01-0748-440D-AF4C-E8F3FAB7D918}"/>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6" name="页脚占位符 5">
            <a:extLst>
              <a:ext uri="{FF2B5EF4-FFF2-40B4-BE49-F238E27FC236}">
                <a16:creationId xmlns:a16="http://schemas.microsoft.com/office/drawing/2014/main" id="{274C219B-4F32-4F7F-A10C-44849AF588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EE668E-D910-4E49-A8C3-BA7E11EE31FA}"/>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33802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B3614-13FA-4CD5-9631-3F8CCA9D3AA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73A44C-FA4B-4A57-BBCF-011D4D53C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762082-7210-4C50-9940-E8F08A1C17E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14B151-DBDA-41D2-8AF1-C91268CBB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5EEB49-D68B-4C2E-94FE-2A03F20E6FE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67A4CAE-B447-4922-9A83-FFE0FDEF2561}"/>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8" name="页脚占位符 7">
            <a:extLst>
              <a:ext uri="{FF2B5EF4-FFF2-40B4-BE49-F238E27FC236}">
                <a16:creationId xmlns:a16="http://schemas.microsoft.com/office/drawing/2014/main" id="{FCC19441-77E7-4741-9C19-081E0FFC9A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EAEBDD-8C5D-4FA2-B354-07FDEA6AE4CB}"/>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401483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12C5B-CB2D-4A62-B30C-99977395BE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9DDBAD-1579-4E77-BCDB-1694B026B87D}"/>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4" name="页脚占位符 3">
            <a:extLst>
              <a:ext uri="{FF2B5EF4-FFF2-40B4-BE49-F238E27FC236}">
                <a16:creationId xmlns:a16="http://schemas.microsoft.com/office/drawing/2014/main" id="{359230D8-D3DE-4424-AD77-13BE42F75A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4E0CD4-052B-43AA-A2B2-1B42D8918978}"/>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53233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320DC7-0142-49B3-9A09-A6F0B18780D4}"/>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3" name="页脚占位符 2">
            <a:extLst>
              <a:ext uri="{FF2B5EF4-FFF2-40B4-BE49-F238E27FC236}">
                <a16:creationId xmlns:a16="http://schemas.microsoft.com/office/drawing/2014/main" id="{4B5939A3-DCA5-4F2E-8B6B-D56737E5E9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631798-0CFE-4E2B-8611-3D9EBCAE6C5A}"/>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237053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28212-B1F3-4112-BE54-E79308F96F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54EE5B-9607-44BE-97C5-4E5F67FAD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2DE771-B484-4F0E-8EA2-4F9A035D4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5982B5-2149-4FE7-847F-DFA571EF4992}"/>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6" name="页脚占位符 5">
            <a:extLst>
              <a:ext uri="{FF2B5EF4-FFF2-40B4-BE49-F238E27FC236}">
                <a16:creationId xmlns:a16="http://schemas.microsoft.com/office/drawing/2014/main" id="{2D8F46CB-F494-42DE-9281-D9CCFE8F53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58322D-E611-4F1A-8F0F-08D72DCA36F3}"/>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87229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5F233-AF95-4B4C-917D-D20B623BD1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23F560-3528-4F3F-A1D2-1DFB10211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EE32A9-ADAB-4845-90BF-E07D36A4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1E52D4-C280-4015-9E09-75B112A86057}"/>
              </a:ext>
            </a:extLst>
          </p:cNvPr>
          <p:cNvSpPr>
            <a:spLocks noGrp="1"/>
          </p:cNvSpPr>
          <p:nvPr>
            <p:ph type="dt" sz="half" idx="10"/>
          </p:nvPr>
        </p:nvSpPr>
        <p:spPr/>
        <p:txBody>
          <a:bodyPr/>
          <a:lstStyle/>
          <a:p>
            <a:fld id="{DD4DF921-02AD-455F-BAE9-43D0E68A1268}" type="datetimeFigureOut">
              <a:rPr lang="zh-CN" altLang="en-US" smtClean="0"/>
              <a:t>2020/8/21</a:t>
            </a:fld>
            <a:endParaRPr lang="zh-CN" altLang="en-US"/>
          </a:p>
        </p:txBody>
      </p:sp>
      <p:sp>
        <p:nvSpPr>
          <p:cNvPr id="6" name="页脚占位符 5">
            <a:extLst>
              <a:ext uri="{FF2B5EF4-FFF2-40B4-BE49-F238E27FC236}">
                <a16:creationId xmlns:a16="http://schemas.microsoft.com/office/drawing/2014/main" id="{3152F3EC-3F8B-4E5F-9FAE-111F3CECC6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695D4F-9EB2-47EA-B72E-A22F3C31D77B}"/>
              </a:ext>
            </a:extLst>
          </p:cNvPr>
          <p:cNvSpPr>
            <a:spLocks noGrp="1"/>
          </p:cNvSpPr>
          <p:nvPr>
            <p:ph type="sldNum" sz="quarter" idx="12"/>
          </p:nvPr>
        </p:nvSpPr>
        <p:spPr/>
        <p:txBody>
          <a:body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191128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E737FF-55E1-4C90-8876-6046AF1BA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1A2F2D-1E9C-4159-A023-93BD5B757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8DD744-FC3B-49CF-A05C-0C2CE7315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DF921-02AD-455F-BAE9-43D0E68A1268}" type="datetimeFigureOut">
              <a:rPr lang="zh-CN" altLang="en-US" smtClean="0"/>
              <a:t>2020/8/21</a:t>
            </a:fld>
            <a:endParaRPr lang="zh-CN" altLang="en-US"/>
          </a:p>
        </p:txBody>
      </p:sp>
      <p:sp>
        <p:nvSpPr>
          <p:cNvPr id="5" name="页脚占位符 4">
            <a:extLst>
              <a:ext uri="{FF2B5EF4-FFF2-40B4-BE49-F238E27FC236}">
                <a16:creationId xmlns:a16="http://schemas.microsoft.com/office/drawing/2014/main" id="{D4C18B4B-517D-420C-B915-B0AD76C0D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17568C-AC93-44F2-AE56-2C385BF11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11B68-BDEA-4C80-9E57-5E2D505DEF18}" type="slidenum">
              <a:rPr lang="zh-CN" altLang="en-US" smtClean="0"/>
              <a:t>‹#›</a:t>
            </a:fld>
            <a:endParaRPr lang="zh-CN" altLang="en-US"/>
          </a:p>
        </p:txBody>
      </p:sp>
    </p:spTree>
    <p:extLst>
      <p:ext uri="{BB962C8B-B14F-4D97-AF65-F5344CB8AC3E}">
        <p14:creationId xmlns:p14="http://schemas.microsoft.com/office/powerpoint/2010/main" val="396561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3A9AC-A8DF-4D6D-8B7A-4688B41469F9}"/>
              </a:ext>
            </a:extLst>
          </p:cNvPr>
          <p:cNvSpPr>
            <a:spLocks noGrp="1"/>
          </p:cNvSpPr>
          <p:nvPr>
            <p:ph type="ctrTitle"/>
          </p:nvPr>
        </p:nvSpPr>
        <p:spPr/>
        <p:txBody>
          <a:bodyPr/>
          <a:lstStyle/>
          <a:p>
            <a:r>
              <a:rPr lang="zh-CN" altLang="en-US" b="1" dirty="0"/>
              <a:t>数据库存储模式综述</a:t>
            </a:r>
          </a:p>
        </p:txBody>
      </p:sp>
      <p:sp>
        <p:nvSpPr>
          <p:cNvPr id="3" name="副标题 2">
            <a:extLst>
              <a:ext uri="{FF2B5EF4-FFF2-40B4-BE49-F238E27FC236}">
                <a16:creationId xmlns:a16="http://schemas.microsoft.com/office/drawing/2014/main" id="{38EF0DA1-C56C-47EB-B965-FCC97544AD5D}"/>
              </a:ext>
            </a:extLst>
          </p:cNvPr>
          <p:cNvSpPr>
            <a:spLocks noGrp="1"/>
          </p:cNvSpPr>
          <p:nvPr>
            <p:ph type="subTitle" idx="1"/>
          </p:nvPr>
        </p:nvSpPr>
        <p:spPr/>
        <p:txBody>
          <a:bodyPr/>
          <a:lstStyle/>
          <a:p>
            <a:r>
              <a:rPr lang="en-US" altLang="zh-CN" dirty="0"/>
              <a:t>Survey On The Database Storage Scheme</a:t>
            </a:r>
            <a:endParaRPr lang="zh-CN" altLang="en-US" dirty="0"/>
          </a:p>
        </p:txBody>
      </p:sp>
    </p:spTree>
    <p:extLst>
      <p:ext uri="{BB962C8B-B14F-4D97-AF65-F5344CB8AC3E}">
        <p14:creationId xmlns:p14="http://schemas.microsoft.com/office/powerpoint/2010/main" val="421835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8CE0B-AE96-46B9-9298-E760307B1163}"/>
              </a:ext>
            </a:extLst>
          </p:cNvPr>
          <p:cNvSpPr>
            <a:spLocks noGrp="1"/>
          </p:cNvSpPr>
          <p:nvPr>
            <p:ph type="title"/>
          </p:nvPr>
        </p:nvSpPr>
        <p:spPr/>
        <p:txBody>
          <a:bodyPr/>
          <a:lstStyle/>
          <a:p>
            <a:r>
              <a:rPr lang="zh-CN" altLang="en-US" b="1" dirty="0"/>
              <a:t>提前物化</a:t>
            </a:r>
            <a:r>
              <a:rPr lang="en-US" altLang="zh-CN" b="1" dirty="0"/>
              <a:t>(Early materialization)</a:t>
            </a:r>
            <a:endParaRPr lang="zh-CN" altLang="en-US" b="1" dirty="0"/>
          </a:p>
        </p:txBody>
      </p:sp>
      <p:graphicFrame>
        <p:nvGraphicFramePr>
          <p:cNvPr id="3" name="表格 5">
            <a:extLst>
              <a:ext uri="{FF2B5EF4-FFF2-40B4-BE49-F238E27FC236}">
                <a16:creationId xmlns:a16="http://schemas.microsoft.com/office/drawing/2014/main" id="{C651BD60-FDBF-4E38-BD3E-3C433201F6B9}"/>
              </a:ext>
            </a:extLst>
          </p:cNvPr>
          <p:cNvGraphicFramePr>
            <a:graphicFrameLocks noGrp="1"/>
          </p:cNvGraphicFramePr>
          <p:nvPr>
            <p:extLst>
              <p:ext uri="{D42A27DB-BD31-4B8C-83A1-F6EECF244321}">
                <p14:modId xmlns:p14="http://schemas.microsoft.com/office/powerpoint/2010/main" val="3723264765"/>
              </p:ext>
            </p:extLst>
          </p:nvPr>
        </p:nvGraphicFramePr>
        <p:xfrm>
          <a:off x="421654" y="3061787"/>
          <a:ext cx="4861559" cy="3212253"/>
        </p:xfrm>
        <a:graphic>
          <a:graphicData uri="http://schemas.openxmlformats.org/drawingml/2006/table">
            <a:tbl>
              <a:tblPr firstRow="1" bandRow="1">
                <a:tableStyleId>{5C22544A-7EE6-4342-B048-85BDC9FD1C3A}</a:tableStyleId>
              </a:tblPr>
              <a:tblGrid>
                <a:gridCol w="765861">
                  <a:extLst>
                    <a:ext uri="{9D8B030D-6E8A-4147-A177-3AD203B41FA5}">
                      <a16:colId xmlns:a16="http://schemas.microsoft.com/office/drawing/2014/main" val="1839634517"/>
                    </a:ext>
                  </a:extLst>
                </a:gridCol>
                <a:gridCol w="868751">
                  <a:extLst>
                    <a:ext uri="{9D8B030D-6E8A-4147-A177-3AD203B41FA5}">
                      <a16:colId xmlns:a16="http://schemas.microsoft.com/office/drawing/2014/main" val="4150443189"/>
                    </a:ext>
                  </a:extLst>
                </a:gridCol>
                <a:gridCol w="1229045">
                  <a:extLst>
                    <a:ext uri="{9D8B030D-6E8A-4147-A177-3AD203B41FA5}">
                      <a16:colId xmlns:a16="http://schemas.microsoft.com/office/drawing/2014/main" val="1214063294"/>
                    </a:ext>
                  </a:extLst>
                </a:gridCol>
                <a:gridCol w="824422">
                  <a:extLst>
                    <a:ext uri="{9D8B030D-6E8A-4147-A177-3AD203B41FA5}">
                      <a16:colId xmlns:a16="http://schemas.microsoft.com/office/drawing/2014/main" val="2405328359"/>
                    </a:ext>
                  </a:extLst>
                </a:gridCol>
                <a:gridCol w="1173480">
                  <a:extLst>
                    <a:ext uri="{9D8B030D-6E8A-4147-A177-3AD203B41FA5}">
                      <a16:colId xmlns:a16="http://schemas.microsoft.com/office/drawing/2014/main" val="3091620578"/>
                    </a:ext>
                  </a:extLst>
                </a:gridCol>
              </a:tblGrid>
              <a:tr h="651933">
                <a:tc>
                  <a:txBody>
                    <a:bodyPr/>
                    <a:lstStyle/>
                    <a:p>
                      <a:pPr algn="ctr"/>
                      <a:r>
                        <a:rPr lang="en-US" altLang="zh-CN" dirty="0"/>
                        <a:t>Row ID</a:t>
                      </a:r>
                      <a:endParaRPr lang="zh-CN" altLang="en-US" dirty="0"/>
                    </a:p>
                  </a:txBody>
                  <a:tcPr/>
                </a:tc>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tc>
                  <a:txBody>
                    <a:bodyPr/>
                    <a:lstStyle/>
                    <a:p>
                      <a:pPr algn="ctr"/>
                      <a:r>
                        <a:rPr lang="en-US" altLang="zh-CN" dirty="0"/>
                        <a:t>Quantity</a:t>
                      </a:r>
                      <a:endParaRPr lang="zh-CN" altLang="en-US" dirty="0"/>
                    </a:p>
                  </a:txBody>
                  <a:tcPr/>
                </a:tc>
                <a:extLst>
                  <a:ext uri="{0D108BD9-81ED-4DB2-BD59-A6C34878D82A}">
                    <a16:rowId xmlns:a16="http://schemas.microsoft.com/office/drawing/2014/main" val="890698760"/>
                  </a:ext>
                </a:extLst>
              </a:tr>
              <a:tr h="363631">
                <a:tc>
                  <a:txBody>
                    <a:bodyPr/>
                    <a:lstStyle/>
                    <a:p>
                      <a:pPr algn="ctr"/>
                      <a:r>
                        <a:rPr lang="en-US" altLang="zh-CN" dirty="0"/>
                        <a:t>1</a:t>
                      </a:r>
                      <a:endParaRPr lang="zh-CN" altLang="en-US" dirty="0"/>
                    </a:p>
                  </a:txBody>
                  <a:tcPr>
                    <a:solidFill>
                      <a:schemeClr val="accent6">
                        <a:lumMod val="20000"/>
                        <a:lumOff val="80000"/>
                      </a:schemeClr>
                    </a:solidFill>
                  </a:tcPr>
                </a:tc>
                <a:tc>
                  <a:txBody>
                    <a:bodyPr/>
                    <a:lstStyle/>
                    <a:p>
                      <a:pPr algn="ctr"/>
                      <a:r>
                        <a:rPr lang="en-US" altLang="zh-CN" dirty="0"/>
                        <a:t>845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1920933168"/>
                  </a:ext>
                </a:extLst>
              </a:tr>
              <a:tr h="363631">
                <a:tc>
                  <a:txBody>
                    <a:bodyPr/>
                    <a:lstStyle/>
                    <a:p>
                      <a:pPr algn="ctr"/>
                      <a:r>
                        <a:rPr lang="en-US" altLang="zh-CN" dirty="0"/>
                        <a:t>2</a:t>
                      </a:r>
                      <a:endParaRPr lang="zh-CN" altLang="en-US" dirty="0"/>
                    </a:p>
                  </a:txBody>
                  <a:tcPr>
                    <a:solidFill>
                      <a:schemeClr val="accent6">
                        <a:lumMod val="20000"/>
                        <a:lumOff val="80000"/>
                      </a:schemeClr>
                    </a:solidFill>
                  </a:tcPr>
                </a:tc>
                <a:tc>
                  <a:txBody>
                    <a:bodyPr/>
                    <a:lstStyle/>
                    <a:p>
                      <a:pPr algn="ctr"/>
                      <a:r>
                        <a:rPr lang="en-US" altLang="zh-CN" dirty="0"/>
                        <a:t>851</a:t>
                      </a:r>
                      <a:endParaRPr lang="zh-CN" altLang="en-US" dirty="0"/>
                    </a:p>
                  </a:txBody>
                  <a:tcPr>
                    <a:solidFill>
                      <a:schemeClr val="accent5">
                        <a:lumMod val="40000"/>
                        <a:lumOff val="60000"/>
                      </a:schemeClr>
                    </a:solidFill>
                  </a:tcPr>
                </a:tc>
                <a:tc>
                  <a:txBody>
                    <a:bodyPr/>
                    <a:lstStyle/>
                    <a:p>
                      <a:pPr algn="ctr"/>
                      <a:r>
                        <a:rPr lang="en-US" altLang="zh-CN" dirty="0"/>
                        <a:t>5</a:t>
                      </a:r>
                      <a:endParaRPr lang="zh-CN" altLang="en-US" dirty="0"/>
                    </a:p>
                  </a:txBody>
                  <a:tcPr>
                    <a:solidFill>
                      <a:schemeClr val="accent4">
                        <a:lumMod val="40000"/>
                        <a:lumOff val="60000"/>
                      </a:schemeClr>
                    </a:solidFill>
                  </a:tcPr>
                </a:tc>
                <a:tc>
                  <a:txBody>
                    <a:bodyPr/>
                    <a:lstStyle/>
                    <a:p>
                      <a:pPr algn="ctr"/>
                      <a:r>
                        <a:rPr lang="en-US" altLang="zh-CN" dirty="0"/>
                        <a:t>2</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extLst>
                  <a:ext uri="{0D108BD9-81ED-4DB2-BD59-A6C34878D82A}">
                    <a16:rowId xmlns:a16="http://schemas.microsoft.com/office/drawing/2014/main" val="2574201760"/>
                  </a:ext>
                </a:extLst>
              </a:tr>
              <a:tr h="363631">
                <a:tc>
                  <a:txBody>
                    <a:bodyPr/>
                    <a:lstStyle/>
                    <a:p>
                      <a:pPr algn="ctr"/>
                      <a:r>
                        <a:rPr lang="en-US" altLang="zh-CN" dirty="0"/>
                        <a:t>3</a:t>
                      </a:r>
                      <a:endParaRPr lang="zh-CN" altLang="en-US" dirty="0"/>
                    </a:p>
                  </a:txBody>
                  <a:tcPr>
                    <a:solidFill>
                      <a:schemeClr val="accent6">
                        <a:lumMod val="20000"/>
                        <a:lumOff val="80000"/>
                      </a:schemeClr>
                    </a:solidFill>
                  </a:tcPr>
                </a:tc>
                <a:tc>
                  <a:txBody>
                    <a:bodyPr/>
                    <a:lstStyle/>
                    <a:p>
                      <a:pPr algn="ctr"/>
                      <a:r>
                        <a:rPr lang="en-US" altLang="zh-CN" dirty="0"/>
                        <a:t>872</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1789334368"/>
                  </a:ext>
                </a:extLst>
              </a:tr>
              <a:tr h="363631">
                <a:tc>
                  <a:txBody>
                    <a:bodyPr/>
                    <a:lstStyle/>
                    <a:p>
                      <a:pPr algn="ctr"/>
                      <a:r>
                        <a:rPr lang="en-US" altLang="zh-CN" dirty="0"/>
                        <a:t>4</a:t>
                      </a:r>
                      <a:endParaRPr lang="zh-CN" altLang="en-US" dirty="0"/>
                    </a:p>
                  </a:txBody>
                  <a:tcPr>
                    <a:solidFill>
                      <a:schemeClr val="accent6">
                        <a:lumMod val="20000"/>
                        <a:lumOff val="80000"/>
                      </a:schemeClr>
                    </a:solidFill>
                  </a:tcPr>
                </a:tc>
                <a:tc>
                  <a:txBody>
                    <a:bodyPr/>
                    <a:lstStyle/>
                    <a:p>
                      <a:pPr algn="ctr"/>
                      <a:r>
                        <a:rPr lang="en-US" altLang="zh-CN" dirty="0"/>
                        <a:t>878</a:t>
                      </a:r>
                      <a:endParaRPr lang="zh-CN" altLang="en-US" dirty="0"/>
                    </a:p>
                  </a:txBody>
                  <a:tcPr>
                    <a:solidFill>
                      <a:schemeClr val="accent5">
                        <a:lumMod val="40000"/>
                        <a:lumOff val="60000"/>
                      </a:schemeClr>
                    </a:solidFill>
                  </a:tcPr>
                </a:tc>
                <a:tc>
                  <a:txBody>
                    <a:bodyPr/>
                    <a:lstStyle/>
                    <a:p>
                      <a:pPr algn="ctr"/>
                      <a:r>
                        <a:rPr lang="en-US" altLang="zh-CN" dirty="0"/>
                        <a:t>1</a:t>
                      </a:r>
                      <a:endParaRPr lang="zh-CN" altLang="en-US" dirty="0"/>
                    </a:p>
                  </a:txBody>
                  <a:tcPr>
                    <a:solidFill>
                      <a:schemeClr val="accent4">
                        <a:lumMod val="40000"/>
                        <a:lumOff val="60000"/>
                      </a:schemeClr>
                    </a:solidFill>
                  </a:tcPr>
                </a:tc>
                <a:tc>
                  <a:txBody>
                    <a:bodyPr/>
                    <a:lstStyle/>
                    <a:p>
                      <a:pPr algn="ctr"/>
                      <a:r>
                        <a:rPr lang="en-US" altLang="zh-CN" dirty="0"/>
                        <a:t>5</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extLst>
                  <a:ext uri="{0D108BD9-81ED-4DB2-BD59-A6C34878D82A}">
                    <a16:rowId xmlns:a16="http://schemas.microsoft.com/office/drawing/2014/main" val="3798236508"/>
                  </a:ext>
                </a:extLst>
              </a:tr>
              <a:tr h="363631">
                <a:tc>
                  <a:txBody>
                    <a:bodyPr/>
                    <a:lstStyle/>
                    <a:p>
                      <a:pPr algn="ctr"/>
                      <a:r>
                        <a:rPr lang="en-US" altLang="zh-CN" dirty="0"/>
                        <a:t>5</a:t>
                      </a:r>
                      <a:endParaRPr lang="zh-CN" altLang="en-US" dirty="0"/>
                    </a:p>
                  </a:txBody>
                  <a:tcPr>
                    <a:solidFill>
                      <a:schemeClr val="accent6">
                        <a:lumMod val="20000"/>
                        <a:lumOff val="80000"/>
                      </a:schemeClr>
                    </a:solidFill>
                  </a:tcPr>
                </a:tc>
                <a:tc>
                  <a:txBody>
                    <a:bodyPr/>
                    <a:lstStyle/>
                    <a:p>
                      <a:pPr algn="ctr"/>
                      <a:r>
                        <a:rPr lang="en-US" altLang="zh-CN" dirty="0"/>
                        <a:t>888</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3</a:t>
                      </a:r>
                      <a:endParaRPr lang="zh-CN" altLang="en-US" dirty="0"/>
                    </a:p>
                  </a:txBody>
                  <a:tcPr>
                    <a:solidFill>
                      <a:schemeClr val="accent2">
                        <a:lumMod val="40000"/>
                        <a:lumOff val="60000"/>
                      </a:schemeClr>
                    </a:solidFill>
                  </a:tcPr>
                </a:tc>
                <a:extLst>
                  <a:ext uri="{0D108BD9-81ED-4DB2-BD59-A6C34878D82A}">
                    <a16:rowId xmlns:a16="http://schemas.microsoft.com/office/drawing/2014/main" val="2490902040"/>
                  </a:ext>
                </a:extLst>
              </a:tr>
              <a:tr h="363631">
                <a:tc>
                  <a:txBody>
                    <a:bodyPr/>
                    <a:lstStyle/>
                    <a:p>
                      <a:pPr algn="ctr"/>
                      <a:r>
                        <a:rPr lang="en-US" altLang="zh-CN" dirty="0"/>
                        <a:t>6</a:t>
                      </a:r>
                      <a:endParaRPr lang="zh-CN" altLang="en-US" dirty="0"/>
                    </a:p>
                  </a:txBody>
                  <a:tcPr>
                    <a:solidFill>
                      <a:schemeClr val="accent6">
                        <a:lumMod val="20000"/>
                        <a:lumOff val="80000"/>
                      </a:schemeClr>
                    </a:solidFill>
                  </a:tcPr>
                </a:tc>
                <a:tc>
                  <a:txBody>
                    <a:bodyPr/>
                    <a:lstStyle/>
                    <a:p>
                      <a:pPr algn="ctr"/>
                      <a:r>
                        <a:rPr lang="en-US" altLang="zh-CN" dirty="0"/>
                        <a:t>895</a:t>
                      </a:r>
                      <a:endParaRPr lang="zh-CN" altLang="en-US" dirty="0"/>
                    </a:p>
                  </a:txBody>
                  <a:tcPr>
                    <a:solidFill>
                      <a:schemeClr val="accent5">
                        <a:lumMod val="40000"/>
                        <a:lumOff val="60000"/>
                      </a:schemeClr>
                    </a:solidFill>
                  </a:tcPr>
                </a:tc>
                <a:tc>
                  <a:txBody>
                    <a:bodyPr/>
                    <a:lstStyle/>
                    <a:p>
                      <a:pPr algn="ctr"/>
                      <a:r>
                        <a:rPr lang="en-US" altLang="zh-CN" dirty="0"/>
                        <a:t>3</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2479539586"/>
                  </a:ext>
                </a:extLst>
              </a:tr>
              <a:tr h="363631">
                <a:tc>
                  <a:txBody>
                    <a:bodyPr/>
                    <a:lstStyle/>
                    <a:p>
                      <a:pPr algn="ctr"/>
                      <a:r>
                        <a:rPr lang="en-US" altLang="zh-CN" dirty="0"/>
                        <a:t>7</a:t>
                      </a:r>
                      <a:endParaRPr lang="zh-CN" altLang="en-US" dirty="0"/>
                    </a:p>
                  </a:txBody>
                  <a:tcPr>
                    <a:solidFill>
                      <a:schemeClr val="accent6">
                        <a:lumMod val="20000"/>
                        <a:lumOff val="80000"/>
                      </a:schemeClr>
                    </a:solidFill>
                  </a:tcPr>
                </a:tc>
                <a:tc>
                  <a:txBody>
                    <a:bodyPr/>
                    <a:lstStyle/>
                    <a:p>
                      <a:pPr algn="ctr"/>
                      <a:r>
                        <a:rPr lang="en-US" altLang="zh-CN" dirty="0"/>
                        <a:t>901</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1</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358747590"/>
                  </a:ext>
                </a:extLst>
              </a:tr>
            </a:tbl>
          </a:graphicData>
        </a:graphic>
      </p:graphicFrame>
      <p:sp>
        <p:nvSpPr>
          <p:cNvPr id="4" name="文本框 3">
            <a:extLst>
              <a:ext uri="{FF2B5EF4-FFF2-40B4-BE49-F238E27FC236}">
                <a16:creationId xmlns:a16="http://schemas.microsoft.com/office/drawing/2014/main" id="{474F010D-0CAD-47AE-A6B8-0126F29C7CCC}"/>
              </a:ext>
            </a:extLst>
          </p:cNvPr>
          <p:cNvSpPr txBox="1"/>
          <p:nvPr/>
        </p:nvSpPr>
        <p:spPr>
          <a:xfrm>
            <a:off x="1427203" y="2430975"/>
            <a:ext cx="2850460" cy="584775"/>
          </a:xfrm>
          <a:prstGeom prst="rect">
            <a:avLst/>
          </a:prstGeom>
          <a:noFill/>
        </p:spPr>
        <p:txBody>
          <a:bodyPr wrap="none" rtlCol="0">
            <a:spAutoFit/>
          </a:bodyPr>
          <a:lstStyle/>
          <a:p>
            <a:r>
              <a:rPr lang="en-US" altLang="zh-CN" sz="3200" b="1" dirty="0"/>
              <a:t>Column Based</a:t>
            </a:r>
            <a:endParaRPr lang="zh-CN" altLang="en-US" sz="3200" b="1" dirty="0"/>
          </a:p>
        </p:txBody>
      </p:sp>
      <p:sp>
        <p:nvSpPr>
          <p:cNvPr id="5" name="文本框 4">
            <a:extLst>
              <a:ext uri="{FF2B5EF4-FFF2-40B4-BE49-F238E27FC236}">
                <a16:creationId xmlns:a16="http://schemas.microsoft.com/office/drawing/2014/main" id="{E83D3FC1-4B98-4F67-A47D-5FACE3CE318C}"/>
              </a:ext>
            </a:extLst>
          </p:cNvPr>
          <p:cNvSpPr txBox="1"/>
          <p:nvPr/>
        </p:nvSpPr>
        <p:spPr>
          <a:xfrm>
            <a:off x="1015482" y="1493343"/>
            <a:ext cx="10161036" cy="830997"/>
          </a:xfrm>
          <a:prstGeom prst="rect">
            <a:avLst/>
          </a:prstGeom>
          <a:noFill/>
        </p:spPr>
        <p:txBody>
          <a:bodyPr wrap="square" rtlCol="0">
            <a:spAutoFit/>
          </a:bodyPr>
          <a:lstStyle/>
          <a:p>
            <a:r>
              <a:rPr lang="en-US" altLang="zh-CN" sz="2400" b="1" dirty="0"/>
              <a:t>SELECT </a:t>
            </a:r>
            <a:r>
              <a:rPr lang="en-US" altLang="zh-CN" sz="2400" b="1" dirty="0" err="1">
                <a:solidFill>
                  <a:schemeClr val="accent5">
                    <a:lumMod val="50000"/>
                  </a:schemeClr>
                </a:solidFill>
              </a:rPr>
              <a:t>R.Data</a:t>
            </a:r>
            <a:r>
              <a:rPr lang="en-US" altLang="zh-CN" sz="2400" b="1" dirty="0"/>
              <a:t>, </a:t>
            </a:r>
            <a:r>
              <a:rPr lang="en-US" altLang="zh-CN" sz="2400" b="1" dirty="0" err="1">
                <a:solidFill>
                  <a:schemeClr val="accent2">
                    <a:lumMod val="50000"/>
                  </a:schemeClr>
                </a:solidFill>
              </a:rPr>
              <a:t>R.Material</a:t>
            </a:r>
            <a:r>
              <a:rPr lang="en-US" altLang="zh-CN" sz="2400" b="1" dirty="0"/>
              <a:t>, </a:t>
            </a:r>
            <a:r>
              <a:rPr lang="en-US" altLang="zh-CN" sz="2400" b="1" dirty="0">
                <a:solidFill>
                  <a:schemeClr val="accent3">
                    <a:lumMod val="50000"/>
                  </a:schemeClr>
                </a:solidFill>
              </a:rPr>
              <a:t>R.name </a:t>
            </a:r>
            <a:r>
              <a:rPr lang="en-US" altLang="zh-CN" sz="2400" b="1" dirty="0"/>
              <a:t>FROM R </a:t>
            </a:r>
          </a:p>
          <a:p>
            <a:r>
              <a:rPr lang="en-US" altLang="zh-CN" sz="2400" b="1" dirty="0"/>
              <a:t>WHERE </a:t>
            </a:r>
            <a:r>
              <a:rPr lang="en-US" altLang="zh-CN" sz="2400" b="1" dirty="0" err="1"/>
              <a:t>R.Material</a:t>
            </a:r>
            <a:r>
              <a:rPr lang="en-US" altLang="zh-CN" sz="2400" b="1" dirty="0"/>
              <a:t> = 2 AND </a:t>
            </a:r>
            <a:r>
              <a:rPr lang="en-US" altLang="zh-CN" sz="2400" b="1" dirty="0" err="1"/>
              <a:t>R.Name</a:t>
            </a:r>
            <a:r>
              <a:rPr lang="en-US" altLang="zh-CN" sz="2400" b="1" dirty="0"/>
              <a:t> = 3;</a:t>
            </a:r>
            <a:endParaRPr lang="zh-CN" altLang="en-US" sz="2400" b="1" dirty="0"/>
          </a:p>
        </p:txBody>
      </p:sp>
      <p:graphicFrame>
        <p:nvGraphicFramePr>
          <p:cNvPr id="6" name="表格 5">
            <a:extLst>
              <a:ext uri="{FF2B5EF4-FFF2-40B4-BE49-F238E27FC236}">
                <a16:creationId xmlns:a16="http://schemas.microsoft.com/office/drawing/2014/main" id="{305FAD3F-9A29-4AF4-B8BA-F47CB4536566}"/>
              </a:ext>
            </a:extLst>
          </p:cNvPr>
          <p:cNvGraphicFramePr>
            <a:graphicFrameLocks noGrp="1"/>
          </p:cNvGraphicFramePr>
          <p:nvPr>
            <p:extLst>
              <p:ext uri="{D42A27DB-BD31-4B8C-83A1-F6EECF244321}">
                <p14:modId xmlns:p14="http://schemas.microsoft.com/office/powerpoint/2010/main" val="4141546965"/>
              </p:ext>
            </p:extLst>
          </p:nvPr>
        </p:nvGraphicFramePr>
        <p:xfrm>
          <a:off x="5652705" y="3061787"/>
          <a:ext cx="2922218" cy="3212253"/>
        </p:xfrm>
        <a:graphic>
          <a:graphicData uri="http://schemas.openxmlformats.org/drawingml/2006/table">
            <a:tbl>
              <a:tblPr firstRow="1" bandRow="1">
                <a:tableStyleId>{5C22544A-7EE6-4342-B048-85BDC9FD1C3A}</a:tableStyleId>
              </a:tblPr>
              <a:tblGrid>
                <a:gridCol w="868751">
                  <a:extLst>
                    <a:ext uri="{9D8B030D-6E8A-4147-A177-3AD203B41FA5}">
                      <a16:colId xmlns:a16="http://schemas.microsoft.com/office/drawing/2014/main" val="1053341138"/>
                    </a:ext>
                  </a:extLst>
                </a:gridCol>
                <a:gridCol w="1229045">
                  <a:extLst>
                    <a:ext uri="{9D8B030D-6E8A-4147-A177-3AD203B41FA5}">
                      <a16:colId xmlns:a16="http://schemas.microsoft.com/office/drawing/2014/main" val="523896263"/>
                    </a:ext>
                  </a:extLst>
                </a:gridCol>
                <a:gridCol w="824422">
                  <a:extLst>
                    <a:ext uri="{9D8B030D-6E8A-4147-A177-3AD203B41FA5}">
                      <a16:colId xmlns:a16="http://schemas.microsoft.com/office/drawing/2014/main" val="3621839978"/>
                    </a:ext>
                  </a:extLst>
                </a:gridCol>
              </a:tblGrid>
              <a:tr h="651933">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extLst>
                  <a:ext uri="{0D108BD9-81ED-4DB2-BD59-A6C34878D82A}">
                    <a16:rowId xmlns:a16="http://schemas.microsoft.com/office/drawing/2014/main" val="3560111158"/>
                  </a:ext>
                </a:extLst>
              </a:tr>
              <a:tr h="363631">
                <a:tc>
                  <a:txBody>
                    <a:bodyPr/>
                    <a:lstStyle/>
                    <a:p>
                      <a:pPr algn="ctr"/>
                      <a:r>
                        <a:rPr lang="en-US" altLang="zh-CN" dirty="0"/>
                        <a:t>845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4179456536"/>
                  </a:ext>
                </a:extLst>
              </a:tr>
              <a:tr h="363631">
                <a:tc>
                  <a:txBody>
                    <a:bodyPr/>
                    <a:lstStyle/>
                    <a:p>
                      <a:pPr algn="ctr"/>
                      <a:r>
                        <a:rPr lang="en-US" altLang="zh-CN" dirty="0"/>
                        <a:t>851</a:t>
                      </a:r>
                      <a:endParaRPr lang="zh-CN" altLang="en-US" dirty="0"/>
                    </a:p>
                  </a:txBody>
                  <a:tcPr>
                    <a:solidFill>
                      <a:schemeClr val="accent5">
                        <a:lumMod val="40000"/>
                        <a:lumOff val="60000"/>
                      </a:schemeClr>
                    </a:solidFill>
                  </a:tcPr>
                </a:tc>
                <a:tc>
                  <a:txBody>
                    <a:bodyPr/>
                    <a:lstStyle/>
                    <a:p>
                      <a:pPr algn="ctr"/>
                      <a:r>
                        <a:rPr lang="en-US" altLang="zh-CN" dirty="0"/>
                        <a:t>5</a:t>
                      </a:r>
                      <a:endParaRPr lang="zh-CN" altLang="en-US" dirty="0"/>
                    </a:p>
                  </a:txBody>
                  <a:tcPr>
                    <a:solidFill>
                      <a:schemeClr val="accent4">
                        <a:lumMod val="40000"/>
                        <a:lumOff val="60000"/>
                      </a:schemeClr>
                    </a:solidFill>
                  </a:tcPr>
                </a:tc>
                <a:tc>
                  <a:txBody>
                    <a:bodyPr/>
                    <a:lstStyle/>
                    <a:p>
                      <a:pPr algn="ctr"/>
                      <a:r>
                        <a:rPr lang="en-US" altLang="zh-CN" dirty="0"/>
                        <a:t>2</a:t>
                      </a:r>
                      <a:endParaRPr lang="zh-CN" altLang="en-US" dirty="0"/>
                    </a:p>
                  </a:txBody>
                  <a:tcPr>
                    <a:solidFill>
                      <a:schemeClr val="accent3">
                        <a:lumMod val="40000"/>
                        <a:lumOff val="60000"/>
                      </a:schemeClr>
                    </a:solidFill>
                  </a:tcPr>
                </a:tc>
                <a:extLst>
                  <a:ext uri="{0D108BD9-81ED-4DB2-BD59-A6C34878D82A}">
                    <a16:rowId xmlns:a16="http://schemas.microsoft.com/office/drawing/2014/main" val="263465438"/>
                  </a:ext>
                </a:extLst>
              </a:tr>
              <a:tr h="363631">
                <a:tc>
                  <a:txBody>
                    <a:bodyPr/>
                    <a:lstStyle/>
                    <a:p>
                      <a:pPr algn="ctr"/>
                      <a:r>
                        <a:rPr lang="en-US" altLang="zh-CN" dirty="0"/>
                        <a:t>872</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extLst>
                  <a:ext uri="{0D108BD9-81ED-4DB2-BD59-A6C34878D82A}">
                    <a16:rowId xmlns:a16="http://schemas.microsoft.com/office/drawing/2014/main" val="291792848"/>
                  </a:ext>
                </a:extLst>
              </a:tr>
              <a:tr h="363631">
                <a:tc>
                  <a:txBody>
                    <a:bodyPr/>
                    <a:lstStyle/>
                    <a:p>
                      <a:pPr algn="ctr"/>
                      <a:r>
                        <a:rPr lang="en-US" altLang="zh-CN" dirty="0"/>
                        <a:t>878</a:t>
                      </a:r>
                      <a:endParaRPr lang="zh-CN" altLang="en-US" dirty="0"/>
                    </a:p>
                  </a:txBody>
                  <a:tcPr>
                    <a:solidFill>
                      <a:schemeClr val="accent5">
                        <a:lumMod val="40000"/>
                        <a:lumOff val="60000"/>
                      </a:schemeClr>
                    </a:solidFill>
                  </a:tcPr>
                </a:tc>
                <a:tc>
                  <a:txBody>
                    <a:bodyPr/>
                    <a:lstStyle/>
                    <a:p>
                      <a:pPr algn="ctr"/>
                      <a:r>
                        <a:rPr lang="en-US" altLang="zh-CN" dirty="0"/>
                        <a:t>1</a:t>
                      </a:r>
                      <a:endParaRPr lang="zh-CN" altLang="en-US" dirty="0"/>
                    </a:p>
                  </a:txBody>
                  <a:tcPr>
                    <a:solidFill>
                      <a:schemeClr val="accent4">
                        <a:lumMod val="40000"/>
                        <a:lumOff val="60000"/>
                      </a:schemeClr>
                    </a:solidFill>
                  </a:tcPr>
                </a:tc>
                <a:tc>
                  <a:txBody>
                    <a:bodyPr/>
                    <a:lstStyle/>
                    <a:p>
                      <a:pPr algn="ctr"/>
                      <a:r>
                        <a:rPr lang="en-US" altLang="zh-CN" dirty="0"/>
                        <a:t>5</a:t>
                      </a:r>
                      <a:endParaRPr lang="zh-CN" altLang="en-US" dirty="0"/>
                    </a:p>
                  </a:txBody>
                  <a:tcPr>
                    <a:solidFill>
                      <a:schemeClr val="accent3">
                        <a:lumMod val="40000"/>
                        <a:lumOff val="60000"/>
                      </a:schemeClr>
                    </a:solidFill>
                  </a:tcPr>
                </a:tc>
                <a:extLst>
                  <a:ext uri="{0D108BD9-81ED-4DB2-BD59-A6C34878D82A}">
                    <a16:rowId xmlns:a16="http://schemas.microsoft.com/office/drawing/2014/main" val="2742613526"/>
                  </a:ext>
                </a:extLst>
              </a:tr>
              <a:tr h="363631">
                <a:tc>
                  <a:txBody>
                    <a:bodyPr/>
                    <a:lstStyle/>
                    <a:p>
                      <a:pPr algn="ctr"/>
                      <a:r>
                        <a:rPr lang="en-US" altLang="zh-CN" dirty="0"/>
                        <a:t>888</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652985263"/>
                  </a:ext>
                </a:extLst>
              </a:tr>
              <a:tr h="363631">
                <a:tc>
                  <a:txBody>
                    <a:bodyPr/>
                    <a:lstStyle/>
                    <a:p>
                      <a:pPr algn="ctr"/>
                      <a:r>
                        <a:rPr lang="en-US" altLang="zh-CN" dirty="0"/>
                        <a:t>895</a:t>
                      </a:r>
                      <a:endParaRPr lang="zh-CN" altLang="en-US" dirty="0"/>
                    </a:p>
                  </a:txBody>
                  <a:tcPr>
                    <a:solidFill>
                      <a:schemeClr val="accent5">
                        <a:lumMod val="40000"/>
                        <a:lumOff val="60000"/>
                      </a:schemeClr>
                    </a:solidFill>
                  </a:tcPr>
                </a:tc>
                <a:tc>
                  <a:txBody>
                    <a:bodyPr/>
                    <a:lstStyle/>
                    <a:p>
                      <a:pPr algn="ctr"/>
                      <a:r>
                        <a:rPr lang="en-US" altLang="zh-CN" dirty="0"/>
                        <a:t>3</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extLst>
                  <a:ext uri="{0D108BD9-81ED-4DB2-BD59-A6C34878D82A}">
                    <a16:rowId xmlns:a16="http://schemas.microsoft.com/office/drawing/2014/main" val="1790944503"/>
                  </a:ext>
                </a:extLst>
              </a:tr>
              <a:tr h="363631">
                <a:tc>
                  <a:txBody>
                    <a:bodyPr/>
                    <a:lstStyle/>
                    <a:p>
                      <a:pPr algn="ctr"/>
                      <a:r>
                        <a:rPr lang="en-US" altLang="zh-CN" dirty="0"/>
                        <a:t>901</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1</a:t>
                      </a:r>
                      <a:endParaRPr lang="zh-CN" altLang="en-US" dirty="0"/>
                    </a:p>
                  </a:txBody>
                  <a:tcPr>
                    <a:solidFill>
                      <a:schemeClr val="accent3">
                        <a:lumMod val="40000"/>
                        <a:lumOff val="60000"/>
                      </a:schemeClr>
                    </a:solidFill>
                  </a:tcPr>
                </a:tc>
                <a:extLst>
                  <a:ext uri="{0D108BD9-81ED-4DB2-BD59-A6C34878D82A}">
                    <a16:rowId xmlns:a16="http://schemas.microsoft.com/office/drawing/2014/main" val="1681255916"/>
                  </a:ext>
                </a:extLst>
              </a:tr>
            </a:tbl>
          </a:graphicData>
        </a:graphic>
      </p:graphicFrame>
      <p:graphicFrame>
        <p:nvGraphicFramePr>
          <p:cNvPr id="7" name="表格 6">
            <a:extLst>
              <a:ext uri="{FF2B5EF4-FFF2-40B4-BE49-F238E27FC236}">
                <a16:creationId xmlns:a16="http://schemas.microsoft.com/office/drawing/2014/main" id="{42450AF2-7FC1-4570-891A-DACA212E7D10}"/>
              </a:ext>
            </a:extLst>
          </p:cNvPr>
          <p:cNvGraphicFramePr>
            <a:graphicFrameLocks noGrp="1"/>
          </p:cNvGraphicFramePr>
          <p:nvPr>
            <p:extLst>
              <p:ext uri="{D42A27DB-BD31-4B8C-83A1-F6EECF244321}">
                <p14:modId xmlns:p14="http://schemas.microsoft.com/office/powerpoint/2010/main" val="3182521166"/>
              </p:ext>
            </p:extLst>
          </p:nvPr>
        </p:nvGraphicFramePr>
        <p:xfrm>
          <a:off x="9068643" y="3938715"/>
          <a:ext cx="2922218" cy="1383453"/>
        </p:xfrm>
        <a:graphic>
          <a:graphicData uri="http://schemas.openxmlformats.org/drawingml/2006/table">
            <a:tbl>
              <a:tblPr firstRow="1" bandRow="1">
                <a:tableStyleId>{5C22544A-7EE6-4342-B048-85BDC9FD1C3A}</a:tableStyleId>
              </a:tblPr>
              <a:tblGrid>
                <a:gridCol w="868751">
                  <a:extLst>
                    <a:ext uri="{9D8B030D-6E8A-4147-A177-3AD203B41FA5}">
                      <a16:colId xmlns:a16="http://schemas.microsoft.com/office/drawing/2014/main" val="1053341138"/>
                    </a:ext>
                  </a:extLst>
                </a:gridCol>
                <a:gridCol w="1229045">
                  <a:extLst>
                    <a:ext uri="{9D8B030D-6E8A-4147-A177-3AD203B41FA5}">
                      <a16:colId xmlns:a16="http://schemas.microsoft.com/office/drawing/2014/main" val="523896263"/>
                    </a:ext>
                  </a:extLst>
                </a:gridCol>
                <a:gridCol w="824422">
                  <a:extLst>
                    <a:ext uri="{9D8B030D-6E8A-4147-A177-3AD203B41FA5}">
                      <a16:colId xmlns:a16="http://schemas.microsoft.com/office/drawing/2014/main" val="3621839978"/>
                    </a:ext>
                  </a:extLst>
                </a:gridCol>
              </a:tblGrid>
              <a:tr h="651933">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extLst>
                  <a:ext uri="{0D108BD9-81ED-4DB2-BD59-A6C34878D82A}">
                    <a16:rowId xmlns:a16="http://schemas.microsoft.com/office/drawing/2014/main" val="3560111158"/>
                  </a:ext>
                </a:extLst>
              </a:tr>
              <a:tr h="363631">
                <a:tc>
                  <a:txBody>
                    <a:bodyPr/>
                    <a:lstStyle/>
                    <a:p>
                      <a:pPr algn="ctr"/>
                      <a:r>
                        <a:rPr lang="en-US" altLang="zh-CN" dirty="0"/>
                        <a:t>845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4179456536"/>
                  </a:ext>
                </a:extLst>
              </a:tr>
              <a:tr h="363631">
                <a:tc>
                  <a:txBody>
                    <a:bodyPr/>
                    <a:lstStyle/>
                    <a:p>
                      <a:pPr algn="ctr"/>
                      <a:r>
                        <a:rPr lang="en-US" altLang="zh-CN" dirty="0"/>
                        <a:t>888</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652985263"/>
                  </a:ext>
                </a:extLst>
              </a:tr>
            </a:tbl>
          </a:graphicData>
        </a:graphic>
      </p:graphicFrame>
      <p:sp>
        <p:nvSpPr>
          <p:cNvPr id="9" name="矩形 8">
            <a:extLst>
              <a:ext uri="{FF2B5EF4-FFF2-40B4-BE49-F238E27FC236}">
                <a16:creationId xmlns:a16="http://schemas.microsoft.com/office/drawing/2014/main" id="{37CB7806-DEC0-46B1-AE17-1048A8B7C581}"/>
              </a:ext>
            </a:extLst>
          </p:cNvPr>
          <p:cNvSpPr/>
          <p:nvPr/>
        </p:nvSpPr>
        <p:spPr>
          <a:xfrm>
            <a:off x="5536073" y="3682930"/>
            <a:ext cx="3163078"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E4CA275-9941-4760-9886-8D73F4C9A619}"/>
              </a:ext>
            </a:extLst>
          </p:cNvPr>
          <p:cNvSpPr/>
          <p:nvPr/>
        </p:nvSpPr>
        <p:spPr>
          <a:xfrm>
            <a:off x="5536073" y="5181705"/>
            <a:ext cx="3163078"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EB91DD81-38B6-4A57-A57A-42D0611A1531}"/>
              </a:ext>
            </a:extLst>
          </p:cNvPr>
          <p:cNvSpPr/>
          <p:nvPr/>
        </p:nvSpPr>
        <p:spPr>
          <a:xfrm>
            <a:off x="5283213" y="4536681"/>
            <a:ext cx="369491" cy="4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D9B764C-6FA0-41A2-8BEF-117569B94CDC}"/>
              </a:ext>
            </a:extLst>
          </p:cNvPr>
          <p:cNvSpPr/>
          <p:nvPr/>
        </p:nvSpPr>
        <p:spPr>
          <a:xfrm>
            <a:off x="8641701" y="4546785"/>
            <a:ext cx="369491" cy="4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A2016B9-1E34-402A-9F46-DB4F03D46220}"/>
              </a:ext>
            </a:extLst>
          </p:cNvPr>
          <p:cNvSpPr/>
          <p:nvPr/>
        </p:nvSpPr>
        <p:spPr>
          <a:xfrm>
            <a:off x="1151908" y="3038280"/>
            <a:ext cx="947480" cy="3258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5D73E3D-76F2-4918-AD27-766795ABAA6B}"/>
              </a:ext>
            </a:extLst>
          </p:cNvPr>
          <p:cNvSpPr/>
          <p:nvPr/>
        </p:nvSpPr>
        <p:spPr>
          <a:xfrm>
            <a:off x="2216020" y="3061787"/>
            <a:ext cx="947480" cy="3258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6F78757-7867-4746-8B94-C208488CF4D0}"/>
              </a:ext>
            </a:extLst>
          </p:cNvPr>
          <p:cNvSpPr/>
          <p:nvPr/>
        </p:nvSpPr>
        <p:spPr>
          <a:xfrm>
            <a:off x="3331321" y="3061787"/>
            <a:ext cx="719958" cy="3258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A3FB7B92-A76F-4B5E-96E5-3D9A694EEA12}"/>
              </a:ext>
            </a:extLst>
          </p:cNvPr>
          <p:cNvCxnSpPr>
            <a:cxnSpLocks/>
          </p:cNvCxnSpPr>
          <p:nvPr/>
        </p:nvCxnSpPr>
        <p:spPr>
          <a:xfrm flipH="1">
            <a:off x="5467958" y="2035197"/>
            <a:ext cx="3032230" cy="2331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BD5115C-0EE8-457D-9671-A9D8DCBE42B9}"/>
              </a:ext>
            </a:extLst>
          </p:cNvPr>
          <p:cNvSpPr txBox="1"/>
          <p:nvPr/>
        </p:nvSpPr>
        <p:spPr>
          <a:xfrm>
            <a:off x="8619017" y="1638182"/>
            <a:ext cx="2313992" cy="369332"/>
          </a:xfrm>
          <a:prstGeom prst="rect">
            <a:avLst/>
          </a:prstGeom>
          <a:noFill/>
        </p:spPr>
        <p:txBody>
          <a:bodyPr wrap="square" rtlCol="0">
            <a:spAutoFit/>
          </a:bodyPr>
          <a:lstStyle/>
          <a:p>
            <a:r>
              <a:rPr lang="zh-CN" altLang="en-US" b="1" dirty="0"/>
              <a:t>物化</a:t>
            </a:r>
            <a:r>
              <a:rPr lang="en-US" altLang="zh-CN" b="1" dirty="0"/>
              <a:t>(Materialization)</a:t>
            </a:r>
            <a:endParaRPr lang="zh-CN" altLang="en-US" b="1" dirty="0"/>
          </a:p>
        </p:txBody>
      </p:sp>
    </p:spTree>
    <p:extLst>
      <p:ext uri="{BB962C8B-B14F-4D97-AF65-F5344CB8AC3E}">
        <p14:creationId xmlns:p14="http://schemas.microsoft.com/office/powerpoint/2010/main" val="85256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P spid="10" grpId="0" animBg="1"/>
      <p:bldP spid="11" grpId="0" animBg="1"/>
      <p:bldP spid="12" grpId="0" animBg="1"/>
      <p:bldP spid="14" grpId="0" animBg="1"/>
      <p:bldP spid="15" grpId="0" animBg="1"/>
      <p:bldP spid="16"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93D21-628C-40F9-9EB2-B69E0618586F}"/>
              </a:ext>
            </a:extLst>
          </p:cNvPr>
          <p:cNvSpPr>
            <a:spLocks noGrp="1"/>
          </p:cNvSpPr>
          <p:nvPr>
            <p:ph type="title"/>
          </p:nvPr>
        </p:nvSpPr>
        <p:spPr/>
        <p:txBody>
          <a:bodyPr/>
          <a:lstStyle/>
          <a:p>
            <a:r>
              <a:rPr lang="zh-CN" altLang="en-US" b="1" dirty="0"/>
              <a:t>延迟物化</a:t>
            </a:r>
            <a:r>
              <a:rPr lang="en-US" altLang="zh-CN" b="1" dirty="0"/>
              <a:t>(Late Materialization)</a:t>
            </a:r>
            <a:endParaRPr lang="zh-CN" altLang="en-US" b="1" dirty="0"/>
          </a:p>
        </p:txBody>
      </p:sp>
      <p:sp>
        <p:nvSpPr>
          <p:cNvPr id="3" name="文本框 2">
            <a:extLst>
              <a:ext uri="{FF2B5EF4-FFF2-40B4-BE49-F238E27FC236}">
                <a16:creationId xmlns:a16="http://schemas.microsoft.com/office/drawing/2014/main" id="{1E6BEEEA-5078-42AA-820B-A439EAAB7DD7}"/>
              </a:ext>
            </a:extLst>
          </p:cNvPr>
          <p:cNvSpPr txBox="1"/>
          <p:nvPr/>
        </p:nvSpPr>
        <p:spPr>
          <a:xfrm>
            <a:off x="1015482" y="1493343"/>
            <a:ext cx="10161036" cy="830997"/>
          </a:xfrm>
          <a:prstGeom prst="rect">
            <a:avLst/>
          </a:prstGeom>
          <a:noFill/>
        </p:spPr>
        <p:txBody>
          <a:bodyPr wrap="square" rtlCol="0">
            <a:spAutoFit/>
          </a:bodyPr>
          <a:lstStyle/>
          <a:p>
            <a:r>
              <a:rPr lang="en-US" altLang="zh-CN" sz="2400" b="1" dirty="0"/>
              <a:t>SELECT </a:t>
            </a:r>
            <a:r>
              <a:rPr lang="en-US" altLang="zh-CN" sz="2400" b="1" dirty="0" err="1">
                <a:solidFill>
                  <a:schemeClr val="accent5">
                    <a:lumMod val="50000"/>
                  </a:schemeClr>
                </a:solidFill>
              </a:rPr>
              <a:t>R.Data</a:t>
            </a:r>
            <a:r>
              <a:rPr lang="en-US" altLang="zh-CN" sz="2400" b="1" dirty="0"/>
              <a:t>, </a:t>
            </a:r>
            <a:r>
              <a:rPr lang="en-US" altLang="zh-CN" sz="2400" b="1" dirty="0" err="1">
                <a:solidFill>
                  <a:schemeClr val="accent2">
                    <a:lumMod val="50000"/>
                  </a:schemeClr>
                </a:solidFill>
              </a:rPr>
              <a:t>R.Material</a:t>
            </a:r>
            <a:r>
              <a:rPr lang="en-US" altLang="zh-CN" sz="2400" b="1" dirty="0"/>
              <a:t>, </a:t>
            </a:r>
            <a:r>
              <a:rPr lang="en-US" altLang="zh-CN" sz="2400" b="1" dirty="0">
                <a:solidFill>
                  <a:schemeClr val="accent3">
                    <a:lumMod val="50000"/>
                  </a:schemeClr>
                </a:solidFill>
              </a:rPr>
              <a:t>R.name </a:t>
            </a:r>
            <a:r>
              <a:rPr lang="en-US" altLang="zh-CN" sz="2400" b="1" dirty="0"/>
              <a:t>FROM R </a:t>
            </a:r>
          </a:p>
          <a:p>
            <a:r>
              <a:rPr lang="en-US" altLang="zh-CN" sz="2400" b="1" dirty="0"/>
              <a:t>WHERE </a:t>
            </a:r>
            <a:r>
              <a:rPr lang="en-US" altLang="zh-CN" sz="2400" b="1" dirty="0" err="1"/>
              <a:t>R.Material</a:t>
            </a:r>
            <a:r>
              <a:rPr lang="en-US" altLang="zh-CN" sz="2400" b="1" dirty="0"/>
              <a:t> = 2 AND </a:t>
            </a:r>
            <a:r>
              <a:rPr lang="en-US" altLang="zh-CN" sz="2400" b="1" dirty="0" err="1"/>
              <a:t>R.Name</a:t>
            </a:r>
            <a:r>
              <a:rPr lang="en-US" altLang="zh-CN" sz="2400" b="1" dirty="0"/>
              <a:t> = 3;</a:t>
            </a:r>
            <a:endParaRPr lang="zh-CN" altLang="en-US" sz="2400" b="1" dirty="0"/>
          </a:p>
        </p:txBody>
      </p:sp>
      <p:graphicFrame>
        <p:nvGraphicFramePr>
          <p:cNvPr id="4" name="表格 5">
            <a:extLst>
              <a:ext uri="{FF2B5EF4-FFF2-40B4-BE49-F238E27FC236}">
                <a16:creationId xmlns:a16="http://schemas.microsoft.com/office/drawing/2014/main" id="{93D718A5-FE8D-4602-9DBA-C8436A03261C}"/>
              </a:ext>
            </a:extLst>
          </p:cNvPr>
          <p:cNvGraphicFramePr>
            <a:graphicFrameLocks noGrp="1"/>
          </p:cNvGraphicFramePr>
          <p:nvPr>
            <p:extLst>
              <p:ext uri="{D42A27DB-BD31-4B8C-83A1-F6EECF244321}">
                <p14:modId xmlns:p14="http://schemas.microsoft.com/office/powerpoint/2010/main" val="1419791298"/>
              </p:ext>
            </p:extLst>
          </p:nvPr>
        </p:nvGraphicFramePr>
        <p:xfrm>
          <a:off x="281696" y="2864944"/>
          <a:ext cx="3226615" cy="3479870"/>
        </p:xfrm>
        <a:graphic>
          <a:graphicData uri="http://schemas.openxmlformats.org/drawingml/2006/table">
            <a:tbl>
              <a:tblPr firstRow="1" bandRow="1">
                <a:tableStyleId>{5C22544A-7EE6-4342-B048-85BDC9FD1C3A}</a:tableStyleId>
              </a:tblPr>
              <a:tblGrid>
                <a:gridCol w="508302">
                  <a:extLst>
                    <a:ext uri="{9D8B030D-6E8A-4147-A177-3AD203B41FA5}">
                      <a16:colId xmlns:a16="http://schemas.microsoft.com/office/drawing/2014/main" val="1839634517"/>
                    </a:ext>
                  </a:extLst>
                </a:gridCol>
                <a:gridCol w="576590">
                  <a:extLst>
                    <a:ext uri="{9D8B030D-6E8A-4147-A177-3AD203B41FA5}">
                      <a16:colId xmlns:a16="http://schemas.microsoft.com/office/drawing/2014/main" val="4150443189"/>
                    </a:ext>
                  </a:extLst>
                </a:gridCol>
                <a:gridCol w="815717">
                  <a:extLst>
                    <a:ext uri="{9D8B030D-6E8A-4147-A177-3AD203B41FA5}">
                      <a16:colId xmlns:a16="http://schemas.microsoft.com/office/drawing/2014/main" val="1214063294"/>
                    </a:ext>
                  </a:extLst>
                </a:gridCol>
                <a:gridCol w="547168">
                  <a:extLst>
                    <a:ext uri="{9D8B030D-6E8A-4147-A177-3AD203B41FA5}">
                      <a16:colId xmlns:a16="http://schemas.microsoft.com/office/drawing/2014/main" val="2405328359"/>
                    </a:ext>
                  </a:extLst>
                </a:gridCol>
                <a:gridCol w="778838">
                  <a:extLst>
                    <a:ext uri="{9D8B030D-6E8A-4147-A177-3AD203B41FA5}">
                      <a16:colId xmlns:a16="http://schemas.microsoft.com/office/drawing/2014/main" val="3091620578"/>
                    </a:ext>
                  </a:extLst>
                </a:gridCol>
              </a:tblGrid>
              <a:tr h="915756">
                <a:tc>
                  <a:txBody>
                    <a:bodyPr/>
                    <a:lstStyle/>
                    <a:p>
                      <a:pPr algn="ctr"/>
                      <a:r>
                        <a:rPr lang="en-US" altLang="zh-CN" dirty="0"/>
                        <a:t>Row ID</a:t>
                      </a:r>
                      <a:endParaRPr lang="zh-CN" altLang="en-US" dirty="0"/>
                    </a:p>
                  </a:txBody>
                  <a:tcPr/>
                </a:tc>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tc>
                  <a:txBody>
                    <a:bodyPr/>
                    <a:lstStyle/>
                    <a:p>
                      <a:pPr algn="ctr"/>
                      <a:r>
                        <a:rPr lang="en-US" altLang="zh-CN" dirty="0"/>
                        <a:t>Quantity</a:t>
                      </a:r>
                      <a:endParaRPr lang="zh-CN" altLang="en-US" dirty="0"/>
                    </a:p>
                  </a:txBody>
                  <a:tcPr/>
                </a:tc>
                <a:extLst>
                  <a:ext uri="{0D108BD9-81ED-4DB2-BD59-A6C34878D82A}">
                    <a16:rowId xmlns:a16="http://schemas.microsoft.com/office/drawing/2014/main" val="890698760"/>
                  </a:ext>
                </a:extLst>
              </a:tr>
              <a:tr h="366302">
                <a:tc>
                  <a:txBody>
                    <a:bodyPr/>
                    <a:lstStyle/>
                    <a:p>
                      <a:pPr algn="ctr"/>
                      <a:r>
                        <a:rPr lang="en-US" altLang="zh-CN" dirty="0"/>
                        <a:t>1</a:t>
                      </a:r>
                      <a:endParaRPr lang="zh-CN" altLang="en-US" dirty="0"/>
                    </a:p>
                  </a:txBody>
                  <a:tcPr>
                    <a:solidFill>
                      <a:schemeClr val="accent6">
                        <a:lumMod val="20000"/>
                        <a:lumOff val="80000"/>
                      </a:schemeClr>
                    </a:solidFill>
                  </a:tcPr>
                </a:tc>
                <a:tc>
                  <a:txBody>
                    <a:bodyPr/>
                    <a:lstStyle/>
                    <a:p>
                      <a:pPr algn="ctr"/>
                      <a:r>
                        <a:rPr lang="en-US" altLang="zh-CN" dirty="0"/>
                        <a:t>845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1920933168"/>
                  </a:ext>
                </a:extLst>
              </a:tr>
              <a:tr h="366302">
                <a:tc>
                  <a:txBody>
                    <a:bodyPr/>
                    <a:lstStyle/>
                    <a:p>
                      <a:pPr algn="ctr"/>
                      <a:r>
                        <a:rPr lang="en-US" altLang="zh-CN" dirty="0"/>
                        <a:t>2</a:t>
                      </a:r>
                      <a:endParaRPr lang="zh-CN" altLang="en-US" dirty="0"/>
                    </a:p>
                  </a:txBody>
                  <a:tcPr>
                    <a:solidFill>
                      <a:schemeClr val="accent6">
                        <a:lumMod val="20000"/>
                        <a:lumOff val="80000"/>
                      </a:schemeClr>
                    </a:solidFill>
                  </a:tcPr>
                </a:tc>
                <a:tc>
                  <a:txBody>
                    <a:bodyPr/>
                    <a:lstStyle/>
                    <a:p>
                      <a:pPr algn="ctr"/>
                      <a:r>
                        <a:rPr lang="en-US" altLang="zh-CN" dirty="0"/>
                        <a:t>851</a:t>
                      </a:r>
                      <a:endParaRPr lang="zh-CN" altLang="en-US" dirty="0"/>
                    </a:p>
                  </a:txBody>
                  <a:tcPr>
                    <a:solidFill>
                      <a:schemeClr val="accent5">
                        <a:lumMod val="40000"/>
                        <a:lumOff val="60000"/>
                      </a:schemeClr>
                    </a:solidFill>
                  </a:tcPr>
                </a:tc>
                <a:tc>
                  <a:txBody>
                    <a:bodyPr/>
                    <a:lstStyle/>
                    <a:p>
                      <a:pPr algn="ctr"/>
                      <a:r>
                        <a:rPr lang="en-US" altLang="zh-CN" dirty="0"/>
                        <a:t>5</a:t>
                      </a:r>
                      <a:endParaRPr lang="zh-CN" altLang="en-US" dirty="0"/>
                    </a:p>
                  </a:txBody>
                  <a:tcPr>
                    <a:solidFill>
                      <a:schemeClr val="accent4">
                        <a:lumMod val="40000"/>
                        <a:lumOff val="60000"/>
                      </a:schemeClr>
                    </a:solidFill>
                  </a:tcPr>
                </a:tc>
                <a:tc>
                  <a:txBody>
                    <a:bodyPr/>
                    <a:lstStyle/>
                    <a:p>
                      <a:pPr algn="ctr"/>
                      <a:r>
                        <a:rPr lang="en-US" altLang="zh-CN" dirty="0"/>
                        <a:t>2</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extLst>
                  <a:ext uri="{0D108BD9-81ED-4DB2-BD59-A6C34878D82A}">
                    <a16:rowId xmlns:a16="http://schemas.microsoft.com/office/drawing/2014/main" val="2574201760"/>
                  </a:ext>
                </a:extLst>
              </a:tr>
              <a:tr h="366302">
                <a:tc>
                  <a:txBody>
                    <a:bodyPr/>
                    <a:lstStyle/>
                    <a:p>
                      <a:pPr algn="ctr"/>
                      <a:r>
                        <a:rPr lang="en-US" altLang="zh-CN" dirty="0"/>
                        <a:t>3</a:t>
                      </a:r>
                      <a:endParaRPr lang="zh-CN" altLang="en-US" dirty="0"/>
                    </a:p>
                  </a:txBody>
                  <a:tcPr>
                    <a:solidFill>
                      <a:schemeClr val="accent6">
                        <a:lumMod val="20000"/>
                        <a:lumOff val="80000"/>
                      </a:schemeClr>
                    </a:solidFill>
                  </a:tcPr>
                </a:tc>
                <a:tc>
                  <a:txBody>
                    <a:bodyPr/>
                    <a:lstStyle/>
                    <a:p>
                      <a:pPr algn="ctr"/>
                      <a:r>
                        <a:rPr lang="en-US" altLang="zh-CN" dirty="0"/>
                        <a:t>872</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1789334368"/>
                  </a:ext>
                </a:extLst>
              </a:tr>
              <a:tr h="366302">
                <a:tc>
                  <a:txBody>
                    <a:bodyPr/>
                    <a:lstStyle/>
                    <a:p>
                      <a:pPr algn="ctr"/>
                      <a:r>
                        <a:rPr lang="en-US" altLang="zh-CN" dirty="0"/>
                        <a:t>4</a:t>
                      </a:r>
                      <a:endParaRPr lang="zh-CN" altLang="en-US" dirty="0"/>
                    </a:p>
                  </a:txBody>
                  <a:tcPr>
                    <a:solidFill>
                      <a:schemeClr val="accent6">
                        <a:lumMod val="20000"/>
                        <a:lumOff val="80000"/>
                      </a:schemeClr>
                    </a:solidFill>
                  </a:tcPr>
                </a:tc>
                <a:tc>
                  <a:txBody>
                    <a:bodyPr/>
                    <a:lstStyle/>
                    <a:p>
                      <a:pPr algn="ctr"/>
                      <a:r>
                        <a:rPr lang="en-US" altLang="zh-CN" dirty="0"/>
                        <a:t>878</a:t>
                      </a:r>
                      <a:endParaRPr lang="zh-CN" altLang="en-US" dirty="0"/>
                    </a:p>
                  </a:txBody>
                  <a:tcPr>
                    <a:solidFill>
                      <a:schemeClr val="accent5">
                        <a:lumMod val="40000"/>
                        <a:lumOff val="60000"/>
                      </a:schemeClr>
                    </a:solidFill>
                  </a:tcPr>
                </a:tc>
                <a:tc>
                  <a:txBody>
                    <a:bodyPr/>
                    <a:lstStyle/>
                    <a:p>
                      <a:pPr algn="ctr"/>
                      <a:r>
                        <a:rPr lang="en-US" altLang="zh-CN" dirty="0"/>
                        <a:t>1</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extLst>
                  <a:ext uri="{0D108BD9-81ED-4DB2-BD59-A6C34878D82A}">
                    <a16:rowId xmlns:a16="http://schemas.microsoft.com/office/drawing/2014/main" val="3798236508"/>
                  </a:ext>
                </a:extLst>
              </a:tr>
              <a:tr h="366302">
                <a:tc>
                  <a:txBody>
                    <a:bodyPr/>
                    <a:lstStyle/>
                    <a:p>
                      <a:pPr algn="ctr"/>
                      <a:r>
                        <a:rPr lang="en-US" altLang="zh-CN" dirty="0"/>
                        <a:t>5</a:t>
                      </a:r>
                      <a:endParaRPr lang="zh-CN" altLang="en-US" dirty="0"/>
                    </a:p>
                  </a:txBody>
                  <a:tcPr>
                    <a:solidFill>
                      <a:schemeClr val="accent6">
                        <a:lumMod val="20000"/>
                        <a:lumOff val="80000"/>
                      </a:schemeClr>
                    </a:solidFill>
                  </a:tcPr>
                </a:tc>
                <a:tc>
                  <a:txBody>
                    <a:bodyPr/>
                    <a:lstStyle/>
                    <a:p>
                      <a:pPr algn="ctr"/>
                      <a:r>
                        <a:rPr lang="en-US" altLang="zh-CN" dirty="0"/>
                        <a:t>888</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3</a:t>
                      </a:r>
                      <a:endParaRPr lang="zh-CN" altLang="en-US" dirty="0"/>
                    </a:p>
                  </a:txBody>
                  <a:tcPr>
                    <a:solidFill>
                      <a:schemeClr val="accent2">
                        <a:lumMod val="40000"/>
                        <a:lumOff val="60000"/>
                      </a:schemeClr>
                    </a:solidFill>
                  </a:tcPr>
                </a:tc>
                <a:extLst>
                  <a:ext uri="{0D108BD9-81ED-4DB2-BD59-A6C34878D82A}">
                    <a16:rowId xmlns:a16="http://schemas.microsoft.com/office/drawing/2014/main" val="2490902040"/>
                  </a:ext>
                </a:extLst>
              </a:tr>
              <a:tr h="366302">
                <a:tc>
                  <a:txBody>
                    <a:bodyPr/>
                    <a:lstStyle/>
                    <a:p>
                      <a:pPr algn="ctr"/>
                      <a:r>
                        <a:rPr lang="en-US" altLang="zh-CN" dirty="0"/>
                        <a:t>6</a:t>
                      </a:r>
                      <a:endParaRPr lang="zh-CN" altLang="en-US" dirty="0"/>
                    </a:p>
                  </a:txBody>
                  <a:tcPr>
                    <a:solidFill>
                      <a:schemeClr val="accent6">
                        <a:lumMod val="20000"/>
                        <a:lumOff val="80000"/>
                      </a:schemeClr>
                    </a:solidFill>
                  </a:tcPr>
                </a:tc>
                <a:tc>
                  <a:txBody>
                    <a:bodyPr/>
                    <a:lstStyle/>
                    <a:p>
                      <a:pPr algn="ctr"/>
                      <a:r>
                        <a:rPr lang="en-US" altLang="zh-CN" dirty="0"/>
                        <a:t>895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2479539586"/>
                  </a:ext>
                </a:extLst>
              </a:tr>
              <a:tr h="366302">
                <a:tc>
                  <a:txBody>
                    <a:bodyPr/>
                    <a:lstStyle/>
                    <a:p>
                      <a:pPr algn="ctr"/>
                      <a:r>
                        <a:rPr lang="en-US" altLang="zh-CN" dirty="0"/>
                        <a:t>7</a:t>
                      </a:r>
                      <a:endParaRPr lang="zh-CN" altLang="en-US" dirty="0"/>
                    </a:p>
                  </a:txBody>
                  <a:tcPr>
                    <a:solidFill>
                      <a:schemeClr val="accent6">
                        <a:lumMod val="20000"/>
                        <a:lumOff val="80000"/>
                      </a:schemeClr>
                    </a:solidFill>
                  </a:tcPr>
                </a:tc>
                <a:tc>
                  <a:txBody>
                    <a:bodyPr/>
                    <a:lstStyle/>
                    <a:p>
                      <a:pPr algn="ctr"/>
                      <a:r>
                        <a:rPr lang="en-US" altLang="zh-CN" dirty="0"/>
                        <a:t>901</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1</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358747590"/>
                  </a:ext>
                </a:extLst>
              </a:tr>
            </a:tbl>
          </a:graphicData>
        </a:graphic>
      </p:graphicFrame>
      <p:sp>
        <p:nvSpPr>
          <p:cNvPr id="5" name="文本框 4">
            <a:extLst>
              <a:ext uri="{FF2B5EF4-FFF2-40B4-BE49-F238E27FC236}">
                <a16:creationId xmlns:a16="http://schemas.microsoft.com/office/drawing/2014/main" id="{4EAACF72-9415-406E-9CA1-12296D0EB069}"/>
              </a:ext>
            </a:extLst>
          </p:cNvPr>
          <p:cNvSpPr txBox="1"/>
          <p:nvPr/>
        </p:nvSpPr>
        <p:spPr>
          <a:xfrm>
            <a:off x="398763" y="2231292"/>
            <a:ext cx="2992480" cy="584775"/>
          </a:xfrm>
          <a:prstGeom prst="rect">
            <a:avLst/>
          </a:prstGeom>
          <a:noFill/>
        </p:spPr>
        <p:txBody>
          <a:bodyPr wrap="square" rtlCol="0">
            <a:spAutoFit/>
          </a:bodyPr>
          <a:lstStyle/>
          <a:p>
            <a:r>
              <a:rPr lang="en-US" altLang="zh-CN" sz="3200" b="1" dirty="0"/>
              <a:t>Column Based</a:t>
            </a:r>
            <a:endParaRPr lang="zh-CN" altLang="en-US" sz="3200" b="1" dirty="0"/>
          </a:p>
        </p:txBody>
      </p:sp>
      <p:sp>
        <p:nvSpPr>
          <p:cNvPr id="6" name="矩形 5">
            <a:extLst>
              <a:ext uri="{FF2B5EF4-FFF2-40B4-BE49-F238E27FC236}">
                <a16:creationId xmlns:a16="http://schemas.microsoft.com/office/drawing/2014/main" id="{654816C9-D767-4245-829C-5F3212AF7499}"/>
              </a:ext>
            </a:extLst>
          </p:cNvPr>
          <p:cNvSpPr/>
          <p:nvPr/>
        </p:nvSpPr>
        <p:spPr>
          <a:xfrm>
            <a:off x="838200" y="2864943"/>
            <a:ext cx="1867678" cy="3479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a:extLst>
              <a:ext uri="{FF2B5EF4-FFF2-40B4-BE49-F238E27FC236}">
                <a16:creationId xmlns:a16="http://schemas.microsoft.com/office/drawing/2014/main" id="{59DBE5D9-E251-40A6-BA92-D1AB643043E1}"/>
              </a:ext>
            </a:extLst>
          </p:cNvPr>
          <p:cNvGraphicFramePr>
            <a:graphicFrameLocks noGrp="1"/>
          </p:cNvGraphicFramePr>
          <p:nvPr>
            <p:extLst>
              <p:ext uri="{D42A27DB-BD31-4B8C-83A1-F6EECF244321}">
                <p14:modId xmlns:p14="http://schemas.microsoft.com/office/powerpoint/2010/main" val="1473541648"/>
              </p:ext>
            </p:extLst>
          </p:nvPr>
        </p:nvGraphicFramePr>
        <p:xfrm>
          <a:off x="6201914" y="3013004"/>
          <a:ext cx="576590" cy="3479870"/>
        </p:xfrm>
        <a:graphic>
          <a:graphicData uri="http://schemas.openxmlformats.org/drawingml/2006/table">
            <a:tbl>
              <a:tblPr firstRow="1" bandRow="1">
                <a:tableStyleId>{5C22544A-7EE6-4342-B048-85BDC9FD1C3A}</a:tableStyleId>
              </a:tblPr>
              <a:tblGrid>
                <a:gridCol w="576590">
                  <a:extLst>
                    <a:ext uri="{9D8B030D-6E8A-4147-A177-3AD203B41FA5}">
                      <a16:colId xmlns:a16="http://schemas.microsoft.com/office/drawing/2014/main" val="1535611197"/>
                    </a:ext>
                  </a:extLst>
                </a:gridCol>
              </a:tblGrid>
              <a:tr h="915756">
                <a:tc>
                  <a:txBody>
                    <a:bodyPr/>
                    <a:lstStyle/>
                    <a:p>
                      <a:pPr algn="ctr"/>
                      <a:r>
                        <a:rPr lang="en-US" altLang="zh-CN" dirty="0"/>
                        <a:t>Material</a:t>
                      </a:r>
                      <a:endParaRPr lang="zh-CN" altLang="en-US" dirty="0"/>
                    </a:p>
                  </a:txBody>
                  <a:tcPr/>
                </a:tc>
                <a:extLst>
                  <a:ext uri="{0D108BD9-81ED-4DB2-BD59-A6C34878D82A}">
                    <a16:rowId xmlns:a16="http://schemas.microsoft.com/office/drawing/2014/main" val="2367510001"/>
                  </a:ext>
                </a:extLst>
              </a:tr>
              <a:tr h="366302">
                <a:tc>
                  <a:txBody>
                    <a:bodyPr/>
                    <a:lstStyle/>
                    <a:p>
                      <a:pPr algn="ctr"/>
                      <a:r>
                        <a:rPr lang="en-US" altLang="zh-CN" dirty="0"/>
                        <a:t>2</a:t>
                      </a:r>
                      <a:endParaRPr lang="zh-CN" altLang="en-US" dirty="0"/>
                    </a:p>
                  </a:txBody>
                  <a:tcPr>
                    <a:solidFill>
                      <a:schemeClr val="accent4">
                        <a:lumMod val="40000"/>
                        <a:lumOff val="60000"/>
                      </a:schemeClr>
                    </a:solidFill>
                  </a:tcPr>
                </a:tc>
                <a:extLst>
                  <a:ext uri="{0D108BD9-81ED-4DB2-BD59-A6C34878D82A}">
                    <a16:rowId xmlns:a16="http://schemas.microsoft.com/office/drawing/2014/main" val="2968412037"/>
                  </a:ext>
                </a:extLst>
              </a:tr>
              <a:tr h="366302">
                <a:tc>
                  <a:txBody>
                    <a:bodyPr/>
                    <a:lstStyle/>
                    <a:p>
                      <a:pPr algn="ctr"/>
                      <a:r>
                        <a:rPr lang="en-US" altLang="zh-CN" dirty="0"/>
                        <a:t>5</a:t>
                      </a:r>
                      <a:endParaRPr lang="zh-CN" altLang="en-US" dirty="0"/>
                    </a:p>
                  </a:txBody>
                  <a:tcPr>
                    <a:solidFill>
                      <a:schemeClr val="accent4">
                        <a:lumMod val="40000"/>
                        <a:lumOff val="60000"/>
                      </a:schemeClr>
                    </a:solidFill>
                  </a:tcPr>
                </a:tc>
                <a:extLst>
                  <a:ext uri="{0D108BD9-81ED-4DB2-BD59-A6C34878D82A}">
                    <a16:rowId xmlns:a16="http://schemas.microsoft.com/office/drawing/2014/main" val="3849052384"/>
                  </a:ext>
                </a:extLst>
              </a:tr>
              <a:tr h="366302">
                <a:tc>
                  <a:txBody>
                    <a:bodyPr/>
                    <a:lstStyle/>
                    <a:p>
                      <a:pPr algn="ctr"/>
                      <a:r>
                        <a:rPr lang="en-US" altLang="zh-CN" dirty="0"/>
                        <a:t>4</a:t>
                      </a:r>
                      <a:endParaRPr lang="zh-CN" altLang="en-US" dirty="0"/>
                    </a:p>
                  </a:txBody>
                  <a:tcPr>
                    <a:solidFill>
                      <a:schemeClr val="accent4">
                        <a:lumMod val="40000"/>
                        <a:lumOff val="60000"/>
                      </a:schemeClr>
                    </a:solidFill>
                  </a:tcPr>
                </a:tc>
                <a:extLst>
                  <a:ext uri="{0D108BD9-81ED-4DB2-BD59-A6C34878D82A}">
                    <a16:rowId xmlns:a16="http://schemas.microsoft.com/office/drawing/2014/main" val="289184915"/>
                  </a:ext>
                </a:extLst>
              </a:tr>
              <a:tr h="366302">
                <a:tc>
                  <a:txBody>
                    <a:bodyPr/>
                    <a:lstStyle/>
                    <a:p>
                      <a:pPr algn="ctr"/>
                      <a:r>
                        <a:rPr lang="en-US" altLang="zh-CN" dirty="0"/>
                        <a:t>1</a:t>
                      </a:r>
                      <a:endParaRPr lang="zh-CN" altLang="en-US" dirty="0"/>
                    </a:p>
                  </a:txBody>
                  <a:tcPr>
                    <a:solidFill>
                      <a:schemeClr val="accent4">
                        <a:lumMod val="40000"/>
                        <a:lumOff val="60000"/>
                      </a:schemeClr>
                    </a:solidFill>
                  </a:tcPr>
                </a:tc>
                <a:extLst>
                  <a:ext uri="{0D108BD9-81ED-4DB2-BD59-A6C34878D82A}">
                    <a16:rowId xmlns:a16="http://schemas.microsoft.com/office/drawing/2014/main" val="1895930182"/>
                  </a:ext>
                </a:extLst>
              </a:tr>
              <a:tr h="366302">
                <a:tc>
                  <a:txBody>
                    <a:bodyPr/>
                    <a:lstStyle/>
                    <a:p>
                      <a:pPr algn="ctr"/>
                      <a:r>
                        <a:rPr lang="en-US" altLang="zh-CN" dirty="0"/>
                        <a:t>2</a:t>
                      </a:r>
                      <a:endParaRPr lang="zh-CN" altLang="en-US" dirty="0"/>
                    </a:p>
                  </a:txBody>
                  <a:tcPr>
                    <a:solidFill>
                      <a:schemeClr val="accent4">
                        <a:lumMod val="40000"/>
                        <a:lumOff val="60000"/>
                      </a:schemeClr>
                    </a:solidFill>
                  </a:tcPr>
                </a:tc>
                <a:extLst>
                  <a:ext uri="{0D108BD9-81ED-4DB2-BD59-A6C34878D82A}">
                    <a16:rowId xmlns:a16="http://schemas.microsoft.com/office/drawing/2014/main" val="1081916736"/>
                  </a:ext>
                </a:extLst>
              </a:tr>
              <a:tr h="366302">
                <a:tc>
                  <a:txBody>
                    <a:bodyPr/>
                    <a:lstStyle/>
                    <a:p>
                      <a:pPr algn="ctr"/>
                      <a:r>
                        <a:rPr lang="en-US" altLang="zh-CN" dirty="0"/>
                        <a:t>3</a:t>
                      </a:r>
                      <a:endParaRPr lang="zh-CN" altLang="en-US" dirty="0"/>
                    </a:p>
                  </a:txBody>
                  <a:tcPr>
                    <a:solidFill>
                      <a:schemeClr val="accent4">
                        <a:lumMod val="40000"/>
                        <a:lumOff val="60000"/>
                      </a:schemeClr>
                    </a:solidFill>
                  </a:tcPr>
                </a:tc>
                <a:extLst>
                  <a:ext uri="{0D108BD9-81ED-4DB2-BD59-A6C34878D82A}">
                    <a16:rowId xmlns:a16="http://schemas.microsoft.com/office/drawing/2014/main" val="2845957792"/>
                  </a:ext>
                </a:extLst>
              </a:tr>
              <a:tr h="366302">
                <a:tc>
                  <a:txBody>
                    <a:bodyPr/>
                    <a:lstStyle/>
                    <a:p>
                      <a:pPr algn="ctr"/>
                      <a:r>
                        <a:rPr lang="en-US" altLang="zh-CN" dirty="0"/>
                        <a:t>4</a:t>
                      </a:r>
                      <a:endParaRPr lang="zh-CN" altLang="en-US" dirty="0"/>
                    </a:p>
                  </a:txBody>
                  <a:tcPr>
                    <a:solidFill>
                      <a:schemeClr val="accent4">
                        <a:lumMod val="40000"/>
                        <a:lumOff val="60000"/>
                      </a:schemeClr>
                    </a:solidFill>
                  </a:tcPr>
                </a:tc>
                <a:extLst>
                  <a:ext uri="{0D108BD9-81ED-4DB2-BD59-A6C34878D82A}">
                    <a16:rowId xmlns:a16="http://schemas.microsoft.com/office/drawing/2014/main" val="657618774"/>
                  </a:ext>
                </a:extLst>
              </a:tr>
            </a:tbl>
          </a:graphicData>
        </a:graphic>
      </p:graphicFrame>
      <p:graphicFrame>
        <p:nvGraphicFramePr>
          <p:cNvPr id="9" name="表格 8">
            <a:extLst>
              <a:ext uri="{FF2B5EF4-FFF2-40B4-BE49-F238E27FC236}">
                <a16:creationId xmlns:a16="http://schemas.microsoft.com/office/drawing/2014/main" id="{8EA73BEC-F4CD-4D1F-B109-D2AFF0852F38}"/>
              </a:ext>
            </a:extLst>
          </p:cNvPr>
          <p:cNvGraphicFramePr>
            <a:graphicFrameLocks noGrp="1"/>
          </p:cNvGraphicFramePr>
          <p:nvPr>
            <p:extLst>
              <p:ext uri="{D42A27DB-BD31-4B8C-83A1-F6EECF244321}">
                <p14:modId xmlns:p14="http://schemas.microsoft.com/office/powerpoint/2010/main" val="3675976576"/>
              </p:ext>
            </p:extLst>
          </p:nvPr>
        </p:nvGraphicFramePr>
        <p:xfrm>
          <a:off x="3701038" y="2340772"/>
          <a:ext cx="576590" cy="3479870"/>
        </p:xfrm>
        <a:graphic>
          <a:graphicData uri="http://schemas.openxmlformats.org/drawingml/2006/table">
            <a:tbl>
              <a:tblPr firstRow="1" bandRow="1">
                <a:tableStyleId>{5C22544A-7EE6-4342-B048-85BDC9FD1C3A}</a:tableStyleId>
              </a:tblPr>
              <a:tblGrid>
                <a:gridCol w="576590">
                  <a:extLst>
                    <a:ext uri="{9D8B030D-6E8A-4147-A177-3AD203B41FA5}">
                      <a16:colId xmlns:a16="http://schemas.microsoft.com/office/drawing/2014/main" val="2351606237"/>
                    </a:ext>
                  </a:extLst>
                </a:gridCol>
              </a:tblGrid>
              <a:tr h="915756">
                <a:tc>
                  <a:txBody>
                    <a:bodyPr/>
                    <a:lstStyle/>
                    <a:p>
                      <a:pPr algn="ctr"/>
                      <a:r>
                        <a:rPr lang="en-US" altLang="zh-CN" dirty="0"/>
                        <a:t>Data</a:t>
                      </a:r>
                      <a:endParaRPr lang="zh-CN" altLang="en-US" dirty="0"/>
                    </a:p>
                  </a:txBody>
                  <a:tcPr/>
                </a:tc>
                <a:extLst>
                  <a:ext uri="{0D108BD9-81ED-4DB2-BD59-A6C34878D82A}">
                    <a16:rowId xmlns:a16="http://schemas.microsoft.com/office/drawing/2014/main" val="3740277268"/>
                  </a:ext>
                </a:extLst>
              </a:tr>
              <a:tr h="366302">
                <a:tc>
                  <a:txBody>
                    <a:bodyPr/>
                    <a:lstStyle/>
                    <a:p>
                      <a:pPr algn="ctr"/>
                      <a:r>
                        <a:rPr lang="en-US" altLang="zh-CN" dirty="0"/>
                        <a:t>845</a:t>
                      </a:r>
                      <a:endParaRPr lang="zh-CN" altLang="en-US" dirty="0"/>
                    </a:p>
                  </a:txBody>
                  <a:tcPr>
                    <a:solidFill>
                      <a:schemeClr val="accent5">
                        <a:lumMod val="40000"/>
                        <a:lumOff val="60000"/>
                      </a:schemeClr>
                    </a:solidFill>
                  </a:tcPr>
                </a:tc>
                <a:extLst>
                  <a:ext uri="{0D108BD9-81ED-4DB2-BD59-A6C34878D82A}">
                    <a16:rowId xmlns:a16="http://schemas.microsoft.com/office/drawing/2014/main" val="1037562004"/>
                  </a:ext>
                </a:extLst>
              </a:tr>
              <a:tr h="366302">
                <a:tc>
                  <a:txBody>
                    <a:bodyPr/>
                    <a:lstStyle/>
                    <a:p>
                      <a:pPr algn="ctr"/>
                      <a:r>
                        <a:rPr lang="en-US" altLang="zh-CN" dirty="0"/>
                        <a:t>851</a:t>
                      </a:r>
                      <a:endParaRPr lang="zh-CN" altLang="en-US" dirty="0"/>
                    </a:p>
                  </a:txBody>
                  <a:tcPr>
                    <a:solidFill>
                      <a:schemeClr val="accent5">
                        <a:lumMod val="40000"/>
                        <a:lumOff val="60000"/>
                      </a:schemeClr>
                    </a:solidFill>
                  </a:tcPr>
                </a:tc>
                <a:extLst>
                  <a:ext uri="{0D108BD9-81ED-4DB2-BD59-A6C34878D82A}">
                    <a16:rowId xmlns:a16="http://schemas.microsoft.com/office/drawing/2014/main" val="1211737768"/>
                  </a:ext>
                </a:extLst>
              </a:tr>
              <a:tr h="366302">
                <a:tc>
                  <a:txBody>
                    <a:bodyPr/>
                    <a:lstStyle/>
                    <a:p>
                      <a:pPr algn="ctr"/>
                      <a:r>
                        <a:rPr lang="en-US" altLang="zh-CN" dirty="0"/>
                        <a:t>872</a:t>
                      </a:r>
                      <a:endParaRPr lang="zh-CN" altLang="en-US" dirty="0"/>
                    </a:p>
                  </a:txBody>
                  <a:tcPr>
                    <a:solidFill>
                      <a:schemeClr val="accent5">
                        <a:lumMod val="40000"/>
                        <a:lumOff val="60000"/>
                      </a:schemeClr>
                    </a:solidFill>
                  </a:tcPr>
                </a:tc>
                <a:extLst>
                  <a:ext uri="{0D108BD9-81ED-4DB2-BD59-A6C34878D82A}">
                    <a16:rowId xmlns:a16="http://schemas.microsoft.com/office/drawing/2014/main" val="1332474036"/>
                  </a:ext>
                </a:extLst>
              </a:tr>
              <a:tr h="366302">
                <a:tc>
                  <a:txBody>
                    <a:bodyPr/>
                    <a:lstStyle/>
                    <a:p>
                      <a:pPr algn="ctr"/>
                      <a:r>
                        <a:rPr lang="en-US" altLang="zh-CN" dirty="0"/>
                        <a:t>878</a:t>
                      </a:r>
                      <a:endParaRPr lang="zh-CN" altLang="en-US" dirty="0"/>
                    </a:p>
                  </a:txBody>
                  <a:tcPr>
                    <a:solidFill>
                      <a:schemeClr val="accent5">
                        <a:lumMod val="40000"/>
                        <a:lumOff val="60000"/>
                      </a:schemeClr>
                    </a:solidFill>
                  </a:tcPr>
                </a:tc>
                <a:extLst>
                  <a:ext uri="{0D108BD9-81ED-4DB2-BD59-A6C34878D82A}">
                    <a16:rowId xmlns:a16="http://schemas.microsoft.com/office/drawing/2014/main" val="49972575"/>
                  </a:ext>
                </a:extLst>
              </a:tr>
              <a:tr h="366302">
                <a:tc>
                  <a:txBody>
                    <a:bodyPr/>
                    <a:lstStyle/>
                    <a:p>
                      <a:pPr algn="ctr"/>
                      <a:r>
                        <a:rPr lang="en-US" altLang="zh-CN" dirty="0"/>
                        <a:t>888</a:t>
                      </a:r>
                      <a:endParaRPr lang="zh-CN" altLang="en-US" dirty="0"/>
                    </a:p>
                  </a:txBody>
                  <a:tcPr>
                    <a:solidFill>
                      <a:schemeClr val="accent5">
                        <a:lumMod val="40000"/>
                        <a:lumOff val="60000"/>
                      </a:schemeClr>
                    </a:solidFill>
                  </a:tcPr>
                </a:tc>
                <a:extLst>
                  <a:ext uri="{0D108BD9-81ED-4DB2-BD59-A6C34878D82A}">
                    <a16:rowId xmlns:a16="http://schemas.microsoft.com/office/drawing/2014/main" val="3735172318"/>
                  </a:ext>
                </a:extLst>
              </a:tr>
              <a:tr h="366302">
                <a:tc>
                  <a:txBody>
                    <a:bodyPr/>
                    <a:lstStyle/>
                    <a:p>
                      <a:pPr algn="ctr"/>
                      <a:r>
                        <a:rPr lang="en-US" altLang="zh-CN" dirty="0"/>
                        <a:t>895</a:t>
                      </a:r>
                      <a:endParaRPr lang="zh-CN" altLang="en-US" dirty="0"/>
                    </a:p>
                  </a:txBody>
                  <a:tcPr>
                    <a:solidFill>
                      <a:schemeClr val="accent5">
                        <a:lumMod val="40000"/>
                        <a:lumOff val="60000"/>
                      </a:schemeClr>
                    </a:solidFill>
                  </a:tcPr>
                </a:tc>
                <a:extLst>
                  <a:ext uri="{0D108BD9-81ED-4DB2-BD59-A6C34878D82A}">
                    <a16:rowId xmlns:a16="http://schemas.microsoft.com/office/drawing/2014/main" val="1824278910"/>
                  </a:ext>
                </a:extLst>
              </a:tr>
              <a:tr h="366302">
                <a:tc>
                  <a:txBody>
                    <a:bodyPr/>
                    <a:lstStyle/>
                    <a:p>
                      <a:pPr algn="ctr"/>
                      <a:r>
                        <a:rPr lang="en-US" altLang="zh-CN" dirty="0"/>
                        <a:t>901</a:t>
                      </a:r>
                      <a:endParaRPr lang="zh-CN" altLang="en-US" dirty="0"/>
                    </a:p>
                  </a:txBody>
                  <a:tcPr>
                    <a:solidFill>
                      <a:schemeClr val="accent5">
                        <a:lumMod val="40000"/>
                        <a:lumOff val="60000"/>
                      </a:schemeClr>
                    </a:solidFill>
                  </a:tcPr>
                </a:tc>
                <a:extLst>
                  <a:ext uri="{0D108BD9-81ED-4DB2-BD59-A6C34878D82A}">
                    <a16:rowId xmlns:a16="http://schemas.microsoft.com/office/drawing/2014/main" val="146704279"/>
                  </a:ext>
                </a:extLst>
              </a:tr>
            </a:tbl>
          </a:graphicData>
        </a:graphic>
      </p:graphicFrame>
      <p:graphicFrame>
        <p:nvGraphicFramePr>
          <p:cNvPr id="10" name="表格 9">
            <a:extLst>
              <a:ext uri="{FF2B5EF4-FFF2-40B4-BE49-F238E27FC236}">
                <a16:creationId xmlns:a16="http://schemas.microsoft.com/office/drawing/2014/main" id="{0FD75970-CAAD-4246-AEB5-C8608EAA7888}"/>
              </a:ext>
            </a:extLst>
          </p:cNvPr>
          <p:cNvGraphicFramePr>
            <a:graphicFrameLocks noGrp="1"/>
          </p:cNvGraphicFramePr>
          <p:nvPr>
            <p:extLst>
              <p:ext uri="{D42A27DB-BD31-4B8C-83A1-F6EECF244321}">
                <p14:modId xmlns:p14="http://schemas.microsoft.com/office/powerpoint/2010/main" val="60567929"/>
              </p:ext>
            </p:extLst>
          </p:nvPr>
        </p:nvGraphicFramePr>
        <p:xfrm>
          <a:off x="4420583" y="2609177"/>
          <a:ext cx="547168" cy="3479870"/>
        </p:xfrm>
        <a:graphic>
          <a:graphicData uri="http://schemas.openxmlformats.org/drawingml/2006/table">
            <a:tbl>
              <a:tblPr firstRow="1" bandRow="1">
                <a:tableStyleId>{5C22544A-7EE6-4342-B048-85BDC9FD1C3A}</a:tableStyleId>
              </a:tblPr>
              <a:tblGrid>
                <a:gridCol w="547168">
                  <a:extLst>
                    <a:ext uri="{9D8B030D-6E8A-4147-A177-3AD203B41FA5}">
                      <a16:colId xmlns:a16="http://schemas.microsoft.com/office/drawing/2014/main" val="483071164"/>
                    </a:ext>
                  </a:extLst>
                </a:gridCol>
              </a:tblGrid>
              <a:tr h="915756">
                <a:tc>
                  <a:txBody>
                    <a:bodyPr/>
                    <a:lstStyle/>
                    <a:p>
                      <a:pPr algn="ctr"/>
                      <a:r>
                        <a:rPr lang="en-US" altLang="zh-CN" dirty="0"/>
                        <a:t>Name</a:t>
                      </a:r>
                      <a:endParaRPr lang="zh-CN" altLang="en-US" dirty="0"/>
                    </a:p>
                  </a:txBody>
                  <a:tcPr/>
                </a:tc>
                <a:extLst>
                  <a:ext uri="{0D108BD9-81ED-4DB2-BD59-A6C34878D82A}">
                    <a16:rowId xmlns:a16="http://schemas.microsoft.com/office/drawing/2014/main" val="2853895483"/>
                  </a:ext>
                </a:extLst>
              </a:tr>
              <a:tr h="366302">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2613666645"/>
                  </a:ext>
                </a:extLst>
              </a:tr>
              <a:tr h="366302">
                <a:tc>
                  <a:txBody>
                    <a:bodyPr/>
                    <a:lstStyle/>
                    <a:p>
                      <a:pPr algn="ctr"/>
                      <a:r>
                        <a:rPr lang="en-US" altLang="zh-CN" dirty="0"/>
                        <a:t>2</a:t>
                      </a:r>
                      <a:endParaRPr lang="zh-CN" altLang="en-US" dirty="0"/>
                    </a:p>
                  </a:txBody>
                  <a:tcPr>
                    <a:solidFill>
                      <a:schemeClr val="accent3">
                        <a:lumMod val="40000"/>
                        <a:lumOff val="60000"/>
                      </a:schemeClr>
                    </a:solidFill>
                  </a:tcPr>
                </a:tc>
                <a:extLst>
                  <a:ext uri="{0D108BD9-81ED-4DB2-BD59-A6C34878D82A}">
                    <a16:rowId xmlns:a16="http://schemas.microsoft.com/office/drawing/2014/main" val="3166405442"/>
                  </a:ext>
                </a:extLst>
              </a:tr>
              <a:tr h="366302">
                <a:tc>
                  <a:txBody>
                    <a:bodyPr/>
                    <a:lstStyle/>
                    <a:p>
                      <a:pPr algn="ctr"/>
                      <a:r>
                        <a:rPr lang="en-US" altLang="zh-CN" dirty="0"/>
                        <a:t>4</a:t>
                      </a:r>
                      <a:endParaRPr lang="zh-CN" altLang="en-US" dirty="0"/>
                    </a:p>
                  </a:txBody>
                  <a:tcPr>
                    <a:solidFill>
                      <a:schemeClr val="accent3">
                        <a:lumMod val="40000"/>
                        <a:lumOff val="60000"/>
                      </a:schemeClr>
                    </a:solidFill>
                  </a:tcPr>
                </a:tc>
                <a:extLst>
                  <a:ext uri="{0D108BD9-81ED-4DB2-BD59-A6C34878D82A}">
                    <a16:rowId xmlns:a16="http://schemas.microsoft.com/office/drawing/2014/main" val="1889164007"/>
                  </a:ext>
                </a:extLst>
              </a:tr>
              <a:tr h="366302">
                <a:tc>
                  <a:txBody>
                    <a:bodyPr/>
                    <a:lstStyle/>
                    <a:p>
                      <a:pPr algn="ctr"/>
                      <a:r>
                        <a:rPr lang="en-US" altLang="zh-CN" dirty="0"/>
                        <a:t>5</a:t>
                      </a:r>
                      <a:endParaRPr lang="zh-CN" altLang="en-US" dirty="0"/>
                    </a:p>
                  </a:txBody>
                  <a:tcPr>
                    <a:solidFill>
                      <a:schemeClr val="accent3">
                        <a:lumMod val="40000"/>
                        <a:lumOff val="60000"/>
                      </a:schemeClr>
                    </a:solidFill>
                  </a:tcPr>
                </a:tc>
                <a:extLst>
                  <a:ext uri="{0D108BD9-81ED-4DB2-BD59-A6C34878D82A}">
                    <a16:rowId xmlns:a16="http://schemas.microsoft.com/office/drawing/2014/main" val="2579357484"/>
                  </a:ext>
                </a:extLst>
              </a:tr>
              <a:tr h="366302">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1629377472"/>
                  </a:ext>
                </a:extLst>
              </a:tr>
              <a:tr h="366302">
                <a:tc>
                  <a:txBody>
                    <a:bodyPr/>
                    <a:lstStyle/>
                    <a:p>
                      <a:pPr algn="ctr"/>
                      <a:r>
                        <a:rPr lang="en-US" altLang="zh-CN" dirty="0"/>
                        <a:t>4</a:t>
                      </a:r>
                      <a:endParaRPr lang="zh-CN" altLang="en-US" dirty="0"/>
                    </a:p>
                  </a:txBody>
                  <a:tcPr>
                    <a:solidFill>
                      <a:schemeClr val="accent3">
                        <a:lumMod val="40000"/>
                        <a:lumOff val="60000"/>
                      </a:schemeClr>
                    </a:solidFill>
                  </a:tcPr>
                </a:tc>
                <a:extLst>
                  <a:ext uri="{0D108BD9-81ED-4DB2-BD59-A6C34878D82A}">
                    <a16:rowId xmlns:a16="http://schemas.microsoft.com/office/drawing/2014/main" val="3356623682"/>
                  </a:ext>
                </a:extLst>
              </a:tr>
              <a:tr h="366302">
                <a:tc>
                  <a:txBody>
                    <a:bodyPr/>
                    <a:lstStyle/>
                    <a:p>
                      <a:pPr algn="ctr"/>
                      <a:r>
                        <a:rPr lang="en-US" altLang="zh-CN" dirty="0"/>
                        <a:t>1</a:t>
                      </a:r>
                      <a:endParaRPr lang="zh-CN" altLang="en-US" dirty="0"/>
                    </a:p>
                  </a:txBody>
                  <a:tcPr>
                    <a:solidFill>
                      <a:schemeClr val="accent3">
                        <a:lumMod val="40000"/>
                        <a:lumOff val="60000"/>
                      </a:schemeClr>
                    </a:solidFill>
                  </a:tcPr>
                </a:tc>
                <a:extLst>
                  <a:ext uri="{0D108BD9-81ED-4DB2-BD59-A6C34878D82A}">
                    <a16:rowId xmlns:a16="http://schemas.microsoft.com/office/drawing/2014/main" val="3611885176"/>
                  </a:ext>
                </a:extLst>
              </a:tr>
            </a:tbl>
          </a:graphicData>
        </a:graphic>
      </p:graphicFrame>
      <p:graphicFrame>
        <p:nvGraphicFramePr>
          <p:cNvPr id="11" name="表格 10">
            <a:extLst>
              <a:ext uri="{FF2B5EF4-FFF2-40B4-BE49-F238E27FC236}">
                <a16:creationId xmlns:a16="http://schemas.microsoft.com/office/drawing/2014/main" id="{A9C2068C-1982-44F2-992B-D523659150E1}"/>
              </a:ext>
            </a:extLst>
          </p:cNvPr>
          <p:cNvGraphicFramePr>
            <a:graphicFrameLocks noGrp="1"/>
          </p:cNvGraphicFramePr>
          <p:nvPr>
            <p:extLst>
              <p:ext uri="{D42A27DB-BD31-4B8C-83A1-F6EECF244321}">
                <p14:modId xmlns:p14="http://schemas.microsoft.com/office/powerpoint/2010/main" val="1208405185"/>
              </p:ext>
            </p:extLst>
          </p:nvPr>
        </p:nvGraphicFramePr>
        <p:xfrm>
          <a:off x="6869327" y="3265019"/>
          <a:ext cx="998209" cy="2955045"/>
        </p:xfrm>
        <a:graphic>
          <a:graphicData uri="http://schemas.openxmlformats.org/drawingml/2006/table">
            <a:tbl>
              <a:tblPr firstRow="1" bandRow="1">
                <a:tableStyleId>{5C22544A-7EE6-4342-B048-85BDC9FD1C3A}</a:tableStyleId>
              </a:tblPr>
              <a:tblGrid>
                <a:gridCol w="998209">
                  <a:extLst>
                    <a:ext uri="{9D8B030D-6E8A-4147-A177-3AD203B41FA5}">
                      <a16:colId xmlns:a16="http://schemas.microsoft.com/office/drawing/2014/main" val="1535611197"/>
                    </a:ext>
                  </a:extLst>
                </a:gridCol>
              </a:tblGrid>
              <a:tr h="390931">
                <a:tc>
                  <a:txBody>
                    <a:bodyPr/>
                    <a:lstStyle/>
                    <a:p>
                      <a:pPr algn="ctr"/>
                      <a:r>
                        <a:rPr lang="en-US" altLang="zh-CN" dirty="0" err="1"/>
                        <a:t>BitMap</a:t>
                      </a:r>
                      <a:endParaRPr lang="zh-CN" altLang="en-US" dirty="0"/>
                    </a:p>
                  </a:txBody>
                  <a:tcPr/>
                </a:tc>
                <a:extLst>
                  <a:ext uri="{0D108BD9-81ED-4DB2-BD59-A6C34878D82A}">
                    <a16:rowId xmlns:a16="http://schemas.microsoft.com/office/drawing/2014/main" val="2367510001"/>
                  </a:ext>
                </a:extLst>
              </a:tr>
              <a:tr h="366302">
                <a:tc>
                  <a:txBody>
                    <a:bodyPr/>
                    <a:lstStyle/>
                    <a:p>
                      <a:pPr algn="ctr"/>
                      <a:r>
                        <a:rPr lang="en-US" altLang="zh-CN" dirty="0"/>
                        <a:t>1</a:t>
                      </a:r>
                      <a:endParaRPr lang="zh-CN" altLang="en-US" dirty="0"/>
                    </a:p>
                  </a:txBody>
                  <a:tcPr>
                    <a:solidFill>
                      <a:schemeClr val="accent4">
                        <a:lumMod val="40000"/>
                        <a:lumOff val="60000"/>
                      </a:schemeClr>
                    </a:solidFill>
                  </a:tcPr>
                </a:tc>
                <a:extLst>
                  <a:ext uri="{0D108BD9-81ED-4DB2-BD59-A6C34878D82A}">
                    <a16:rowId xmlns:a16="http://schemas.microsoft.com/office/drawing/2014/main" val="2968412037"/>
                  </a:ext>
                </a:extLst>
              </a:tr>
              <a:tr h="366302">
                <a:tc>
                  <a:txBody>
                    <a:bodyPr/>
                    <a:lstStyle/>
                    <a:p>
                      <a:pPr algn="ctr"/>
                      <a:r>
                        <a:rPr lang="en-US" altLang="zh-CN" dirty="0"/>
                        <a:t>0</a:t>
                      </a:r>
                      <a:endParaRPr lang="zh-CN" altLang="en-US" dirty="0"/>
                    </a:p>
                  </a:txBody>
                  <a:tcPr>
                    <a:solidFill>
                      <a:schemeClr val="accent4">
                        <a:lumMod val="40000"/>
                        <a:lumOff val="60000"/>
                      </a:schemeClr>
                    </a:solidFill>
                  </a:tcPr>
                </a:tc>
                <a:extLst>
                  <a:ext uri="{0D108BD9-81ED-4DB2-BD59-A6C34878D82A}">
                    <a16:rowId xmlns:a16="http://schemas.microsoft.com/office/drawing/2014/main" val="3849052384"/>
                  </a:ext>
                </a:extLst>
              </a:tr>
              <a:tr h="366302">
                <a:tc>
                  <a:txBody>
                    <a:bodyPr/>
                    <a:lstStyle/>
                    <a:p>
                      <a:pPr algn="ctr"/>
                      <a:r>
                        <a:rPr lang="en-US" altLang="zh-CN" dirty="0"/>
                        <a:t>0</a:t>
                      </a:r>
                      <a:endParaRPr lang="zh-CN" altLang="en-US" dirty="0"/>
                    </a:p>
                  </a:txBody>
                  <a:tcPr>
                    <a:solidFill>
                      <a:schemeClr val="accent4">
                        <a:lumMod val="40000"/>
                        <a:lumOff val="60000"/>
                      </a:schemeClr>
                    </a:solidFill>
                  </a:tcPr>
                </a:tc>
                <a:extLst>
                  <a:ext uri="{0D108BD9-81ED-4DB2-BD59-A6C34878D82A}">
                    <a16:rowId xmlns:a16="http://schemas.microsoft.com/office/drawing/2014/main" val="289184915"/>
                  </a:ext>
                </a:extLst>
              </a:tr>
              <a:tr h="366302">
                <a:tc>
                  <a:txBody>
                    <a:bodyPr/>
                    <a:lstStyle/>
                    <a:p>
                      <a:pPr algn="ctr"/>
                      <a:r>
                        <a:rPr lang="en-US" altLang="zh-CN" dirty="0"/>
                        <a:t>0</a:t>
                      </a:r>
                      <a:endParaRPr lang="zh-CN" altLang="en-US" dirty="0"/>
                    </a:p>
                  </a:txBody>
                  <a:tcPr>
                    <a:solidFill>
                      <a:schemeClr val="accent4">
                        <a:lumMod val="40000"/>
                        <a:lumOff val="60000"/>
                      </a:schemeClr>
                    </a:solidFill>
                  </a:tcPr>
                </a:tc>
                <a:extLst>
                  <a:ext uri="{0D108BD9-81ED-4DB2-BD59-A6C34878D82A}">
                    <a16:rowId xmlns:a16="http://schemas.microsoft.com/office/drawing/2014/main" val="1895930182"/>
                  </a:ext>
                </a:extLst>
              </a:tr>
              <a:tr h="366302">
                <a:tc>
                  <a:txBody>
                    <a:bodyPr/>
                    <a:lstStyle/>
                    <a:p>
                      <a:pPr algn="ctr"/>
                      <a:r>
                        <a:rPr lang="en-US" altLang="zh-CN" dirty="0"/>
                        <a:t>1</a:t>
                      </a:r>
                      <a:endParaRPr lang="zh-CN" altLang="en-US" dirty="0"/>
                    </a:p>
                  </a:txBody>
                  <a:tcPr>
                    <a:solidFill>
                      <a:schemeClr val="accent4">
                        <a:lumMod val="40000"/>
                        <a:lumOff val="60000"/>
                      </a:schemeClr>
                    </a:solidFill>
                  </a:tcPr>
                </a:tc>
                <a:extLst>
                  <a:ext uri="{0D108BD9-81ED-4DB2-BD59-A6C34878D82A}">
                    <a16:rowId xmlns:a16="http://schemas.microsoft.com/office/drawing/2014/main" val="1081916736"/>
                  </a:ext>
                </a:extLst>
              </a:tr>
              <a:tr h="366302">
                <a:tc>
                  <a:txBody>
                    <a:bodyPr/>
                    <a:lstStyle/>
                    <a:p>
                      <a:pPr algn="ctr"/>
                      <a:r>
                        <a:rPr lang="en-US" altLang="zh-CN" dirty="0"/>
                        <a:t>1</a:t>
                      </a:r>
                      <a:endParaRPr lang="zh-CN" altLang="en-US" dirty="0"/>
                    </a:p>
                  </a:txBody>
                  <a:tcPr>
                    <a:solidFill>
                      <a:schemeClr val="accent4">
                        <a:lumMod val="40000"/>
                        <a:lumOff val="60000"/>
                      </a:schemeClr>
                    </a:solidFill>
                  </a:tcPr>
                </a:tc>
                <a:extLst>
                  <a:ext uri="{0D108BD9-81ED-4DB2-BD59-A6C34878D82A}">
                    <a16:rowId xmlns:a16="http://schemas.microsoft.com/office/drawing/2014/main" val="2845957792"/>
                  </a:ext>
                </a:extLst>
              </a:tr>
              <a:tr h="366302">
                <a:tc>
                  <a:txBody>
                    <a:bodyPr/>
                    <a:lstStyle/>
                    <a:p>
                      <a:pPr algn="ctr"/>
                      <a:r>
                        <a:rPr lang="en-US" altLang="zh-CN" dirty="0"/>
                        <a:t>0</a:t>
                      </a:r>
                      <a:endParaRPr lang="zh-CN" altLang="en-US" dirty="0"/>
                    </a:p>
                  </a:txBody>
                  <a:tcPr>
                    <a:solidFill>
                      <a:schemeClr val="accent4">
                        <a:lumMod val="40000"/>
                        <a:lumOff val="60000"/>
                      </a:schemeClr>
                    </a:solidFill>
                  </a:tcPr>
                </a:tc>
                <a:extLst>
                  <a:ext uri="{0D108BD9-81ED-4DB2-BD59-A6C34878D82A}">
                    <a16:rowId xmlns:a16="http://schemas.microsoft.com/office/drawing/2014/main" val="657618774"/>
                  </a:ext>
                </a:extLst>
              </a:tr>
            </a:tbl>
          </a:graphicData>
        </a:graphic>
      </p:graphicFrame>
      <p:graphicFrame>
        <p:nvGraphicFramePr>
          <p:cNvPr id="12" name="表格 11">
            <a:extLst>
              <a:ext uri="{FF2B5EF4-FFF2-40B4-BE49-F238E27FC236}">
                <a16:creationId xmlns:a16="http://schemas.microsoft.com/office/drawing/2014/main" id="{1DF4CCCC-14F8-4687-AACD-E67A5AA68B9F}"/>
              </a:ext>
            </a:extLst>
          </p:cNvPr>
          <p:cNvGraphicFramePr>
            <a:graphicFrameLocks noGrp="1"/>
          </p:cNvGraphicFramePr>
          <p:nvPr>
            <p:extLst>
              <p:ext uri="{D42A27DB-BD31-4B8C-83A1-F6EECF244321}">
                <p14:modId xmlns:p14="http://schemas.microsoft.com/office/powerpoint/2010/main" val="854348686"/>
              </p:ext>
            </p:extLst>
          </p:nvPr>
        </p:nvGraphicFramePr>
        <p:xfrm>
          <a:off x="5059365" y="2816067"/>
          <a:ext cx="1038372" cy="2968339"/>
        </p:xfrm>
        <a:graphic>
          <a:graphicData uri="http://schemas.openxmlformats.org/drawingml/2006/table">
            <a:tbl>
              <a:tblPr firstRow="1" bandRow="1">
                <a:tableStyleId>{5C22544A-7EE6-4342-B048-85BDC9FD1C3A}</a:tableStyleId>
              </a:tblPr>
              <a:tblGrid>
                <a:gridCol w="1038372">
                  <a:extLst>
                    <a:ext uri="{9D8B030D-6E8A-4147-A177-3AD203B41FA5}">
                      <a16:colId xmlns:a16="http://schemas.microsoft.com/office/drawing/2014/main" val="483071164"/>
                    </a:ext>
                  </a:extLst>
                </a:gridCol>
              </a:tblGrid>
              <a:tr h="404225">
                <a:tc>
                  <a:txBody>
                    <a:bodyPr/>
                    <a:lstStyle/>
                    <a:p>
                      <a:pPr algn="ctr"/>
                      <a:r>
                        <a:rPr lang="en-US" altLang="zh-CN" dirty="0" err="1"/>
                        <a:t>BitMap</a:t>
                      </a:r>
                      <a:endParaRPr lang="zh-CN" altLang="en-US" dirty="0"/>
                    </a:p>
                  </a:txBody>
                  <a:tcPr/>
                </a:tc>
                <a:extLst>
                  <a:ext uri="{0D108BD9-81ED-4DB2-BD59-A6C34878D82A}">
                    <a16:rowId xmlns:a16="http://schemas.microsoft.com/office/drawing/2014/main" val="2853895483"/>
                  </a:ext>
                </a:extLst>
              </a:tr>
              <a:tr h="366302">
                <a:tc>
                  <a:txBody>
                    <a:bodyPr/>
                    <a:lstStyle/>
                    <a:p>
                      <a:pPr algn="ctr"/>
                      <a:r>
                        <a:rPr lang="en-US" altLang="zh-CN" dirty="0"/>
                        <a:t>1</a:t>
                      </a:r>
                      <a:endParaRPr lang="zh-CN" altLang="en-US" dirty="0"/>
                    </a:p>
                  </a:txBody>
                  <a:tcPr>
                    <a:solidFill>
                      <a:schemeClr val="accent3">
                        <a:lumMod val="40000"/>
                        <a:lumOff val="60000"/>
                      </a:schemeClr>
                    </a:solidFill>
                  </a:tcPr>
                </a:tc>
                <a:extLst>
                  <a:ext uri="{0D108BD9-81ED-4DB2-BD59-A6C34878D82A}">
                    <a16:rowId xmlns:a16="http://schemas.microsoft.com/office/drawing/2014/main" val="2613666645"/>
                  </a:ext>
                </a:extLst>
              </a:tr>
              <a:tr h="366302">
                <a:tc>
                  <a:txBody>
                    <a:bodyPr/>
                    <a:lstStyle/>
                    <a:p>
                      <a:pPr algn="ctr"/>
                      <a:r>
                        <a:rPr lang="en-US" altLang="zh-CN" dirty="0"/>
                        <a:t>0</a:t>
                      </a:r>
                      <a:endParaRPr lang="zh-CN" altLang="en-US" dirty="0"/>
                    </a:p>
                  </a:txBody>
                  <a:tcPr>
                    <a:solidFill>
                      <a:schemeClr val="accent3">
                        <a:lumMod val="40000"/>
                        <a:lumOff val="60000"/>
                      </a:schemeClr>
                    </a:solidFill>
                  </a:tcPr>
                </a:tc>
                <a:extLst>
                  <a:ext uri="{0D108BD9-81ED-4DB2-BD59-A6C34878D82A}">
                    <a16:rowId xmlns:a16="http://schemas.microsoft.com/office/drawing/2014/main" val="3166405442"/>
                  </a:ext>
                </a:extLst>
              </a:tr>
              <a:tr h="366302">
                <a:tc>
                  <a:txBody>
                    <a:bodyPr/>
                    <a:lstStyle/>
                    <a:p>
                      <a:pPr algn="ctr"/>
                      <a:r>
                        <a:rPr lang="en-US" altLang="zh-CN" dirty="0"/>
                        <a:t>0</a:t>
                      </a:r>
                      <a:endParaRPr lang="zh-CN" altLang="en-US" dirty="0"/>
                    </a:p>
                  </a:txBody>
                  <a:tcPr>
                    <a:solidFill>
                      <a:schemeClr val="accent3">
                        <a:lumMod val="40000"/>
                        <a:lumOff val="60000"/>
                      </a:schemeClr>
                    </a:solidFill>
                  </a:tcPr>
                </a:tc>
                <a:extLst>
                  <a:ext uri="{0D108BD9-81ED-4DB2-BD59-A6C34878D82A}">
                    <a16:rowId xmlns:a16="http://schemas.microsoft.com/office/drawing/2014/main" val="1889164007"/>
                  </a:ext>
                </a:extLst>
              </a:tr>
              <a:tr h="366302">
                <a:tc>
                  <a:txBody>
                    <a:bodyPr/>
                    <a:lstStyle/>
                    <a:p>
                      <a:pPr algn="ctr"/>
                      <a:r>
                        <a:rPr lang="en-US" altLang="zh-CN" dirty="0"/>
                        <a:t>1</a:t>
                      </a:r>
                      <a:endParaRPr lang="zh-CN" altLang="en-US" dirty="0"/>
                    </a:p>
                  </a:txBody>
                  <a:tcPr>
                    <a:solidFill>
                      <a:schemeClr val="accent3">
                        <a:lumMod val="40000"/>
                        <a:lumOff val="60000"/>
                      </a:schemeClr>
                    </a:solidFill>
                  </a:tcPr>
                </a:tc>
                <a:extLst>
                  <a:ext uri="{0D108BD9-81ED-4DB2-BD59-A6C34878D82A}">
                    <a16:rowId xmlns:a16="http://schemas.microsoft.com/office/drawing/2014/main" val="2579357484"/>
                  </a:ext>
                </a:extLst>
              </a:tr>
              <a:tr h="366302">
                <a:tc>
                  <a:txBody>
                    <a:bodyPr/>
                    <a:lstStyle/>
                    <a:p>
                      <a:pPr algn="ctr"/>
                      <a:r>
                        <a:rPr lang="en-US" altLang="zh-CN" dirty="0"/>
                        <a:t>1</a:t>
                      </a:r>
                      <a:endParaRPr lang="zh-CN" altLang="en-US" dirty="0"/>
                    </a:p>
                  </a:txBody>
                  <a:tcPr>
                    <a:solidFill>
                      <a:schemeClr val="accent3">
                        <a:lumMod val="40000"/>
                        <a:lumOff val="60000"/>
                      </a:schemeClr>
                    </a:solidFill>
                  </a:tcPr>
                </a:tc>
                <a:extLst>
                  <a:ext uri="{0D108BD9-81ED-4DB2-BD59-A6C34878D82A}">
                    <a16:rowId xmlns:a16="http://schemas.microsoft.com/office/drawing/2014/main" val="1629377472"/>
                  </a:ext>
                </a:extLst>
              </a:tr>
              <a:tr h="366302">
                <a:tc>
                  <a:txBody>
                    <a:bodyPr/>
                    <a:lstStyle/>
                    <a:p>
                      <a:pPr algn="ctr"/>
                      <a:r>
                        <a:rPr lang="en-US" altLang="zh-CN" dirty="0"/>
                        <a:t>0</a:t>
                      </a:r>
                      <a:endParaRPr lang="zh-CN" altLang="en-US" dirty="0"/>
                    </a:p>
                  </a:txBody>
                  <a:tcPr>
                    <a:solidFill>
                      <a:schemeClr val="accent3">
                        <a:lumMod val="40000"/>
                        <a:lumOff val="60000"/>
                      </a:schemeClr>
                    </a:solidFill>
                  </a:tcPr>
                </a:tc>
                <a:extLst>
                  <a:ext uri="{0D108BD9-81ED-4DB2-BD59-A6C34878D82A}">
                    <a16:rowId xmlns:a16="http://schemas.microsoft.com/office/drawing/2014/main" val="3356623682"/>
                  </a:ext>
                </a:extLst>
              </a:tr>
              <a:tr h="366302">
                <a:tc>
                  <a:txBody>
                    <a:bodyPr/>
                    <a:lstStyle/>
                    <a:p>
                      <a:pPr algn="ctr"/>
                      <a:r>
                        <a:rPr lang="en-US" altLang="zh-CN" dirty="0"/>
                        <a:t>0</a:t>
                      </a:r>
                      <a:endParaRPr lang="zh-CN" altLang="en-US" dirty="0"/>
                    </a:p>
                  </a:txBody>
                  <a:tcPr>
                    <a:solidFill>
                      <a:schemeClr val="accent3">
                        <a:lumMod val="40000"/>
                        <a:lumOff val="60000"/>
                      </a:schemeClr>
                    </a:solidFill>
                  </a:tcPr>
                </a:tc>
                <a:extLst>
                  <a:ext uri="{0D108BD9-81ED-4DB2-BD59-A6C34878D82A}">
                    <a16:rowId xmlns:a16="http://schemas.microsoft.com/office/drawing/2014/main" val="3611885176"/>
                  </a:ext>
                </a:extLst>
              </a:tr>
            </a:tbl>
          </a:graphicData>
        </a:graphic>
      </p:graphicFrame>
      <p:cxnSp>
        <p:nvCxnSpPr>
          <p:cNvPr id="18" name="直接箭头连接符 17">
            <a:extLst>
              <a:ext uri="{FF2B5EF4-FFF2-40B4-BE49-F238E27FC236}">
                <a16:creationId xmlns:a16="http://schemas.microsoft.com/office/drawing/2014/main" id="{812AB249-EE37-4EF8-B538-267292B99CDF}"/>
              </a:ext>
            </a:extLst>
          </p:cNvPr>
          <p:cNvCxnSpPr>
            <a:cxnSpLocks/>
          </p:cNvCxnSpPr>
          <p:nvPr/>
        </p:nvCxnSpPr>
        <p:spPr>
          <a:xfrm>
            <a:off x="6096000" y="2947083"/>
            <a:ext cx="222690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85CD2B7-BD53-4F0B-8E13-8ED41DA6D6E4}"/>
              </a:ext>
            </a:extLst>
          </p:cNvPr>
          <p:cNvCxnSpPr>
            <a:cxnSpLocks/>
          </p:cNvCxnSpPr>
          <p:nvPr/>
        </p:nvCxnSpPr>
        <p:spPr>
          <a:xfrm flipV="1">
            <a:off x="7867536" y="2989419"/>
            <a:ext cx="455370" cy="508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格 21">
            <a:extLst>
              <a:ext uri="{FF2B5EF4-FFF2-40B4-BE49-F238E27FC236}">
                <a16:creationId xmlns:a16="http://schemas.microsoft.com/office/drawing/2014/main" id="{CF1FD5CB-2445-444E-81C0-FDC42A8761C4}"/>
              </a:ext>
            </a:extLst>
          </p:cNvPr>
          <p:cNvGraphicFramePr>
            <a:graphicFrameLocks noGrp="1"/>
          </p:cNvGraphicFramePr>
          <p:nvPr>
            <p:extLst>
              <p:ext uri="{D42A27DB-BD31-4B8C-83A1-F6EECF244321}">
                <p14:modId xmlns:p14="http://schemas.microsoft.com/office/powerpoint/2010/main" val="1503332013"/>
              </p:ext>
            </p:extLst>
          </p:nvPr>
        </p:nvGraphicFramePr>
        <p:xfrm>
          <a:off x="8322906" y="2864369"/>
          <a:ext cx="998209" cy="2968339"/>
        </p:xfrm>
        <a:graphic>
          <a:graphicData uri="http://schemas.openxmlformats.org/drawingml/2006/table">
            <a:tbl>
              <a:tblPr firstRow="1" bandRow="1">
                <a:tableStyleId>{5C22544A-7EE6-4342-B048-85BDC9FD1C3A}</a:tableStyleId>
              </a:tblPr>
              <a:tblGrid>
                <a:gridCol w="998209">
                  <a:extLst>
                    <a:ext uri="{9D8B030D-6E8A-4147-A177-3AD203B41FA5}">
                      <a16:colId xmlns:a16="http://schemas.microsoft.com/office/drawing/2014/main" val="483071164"/>
                    </a:ext>
                  </a:extLst>
                </a:gridCol>
              </a:tblGrid>
              <a:tr h="404225">
                <a:tc>
                  <a:txBody>
                    <a:bodyPr/>
                    <a:lstStyle/>
                    <a:p>
                      <a:pPr algn="ctr"/>
                      <a:r>
                        <a:rPr lang="en-US" altLang="zh-CN" dirty="0" err="1"/>
                        <a:t>BitMap</a:t>
                      </a:r>
                      <a:endParaRPr lang="zh-CN" altLang="en-US" dirty="0"/>
                    </a:p>
                  </a:txBody>
                  <a:tcPr/>
                </a:tc>
                <a:extLst>
                  <a:ext uri="{0D108BD9-81ED-4DB2-BD59-A6C34878D82A}">
                    <a16:rowId xmlns:a16="http://schemas.microsoft.com/office/drawing/2014/main" val="2853895483"/>
                  </a:ext>
                </a:extLst>
              </a:tr>
              <a:tr h="366302">
                <a:tc>
                  <a:txBody>
                    <a:bodyPr/>
                    <a:lstStyle/>
                    <a:p>
                      <a:pPr algn="ctr"/>
                      <a:r>
                        <a:rPr lang="en-US" altLang="zh-CN" dirty="0"/>
                        <a:t>1</a:t>
                      </a:r>
                      <a:endParaRPr lang="zh-CN" altLang="en-US" dirty="0"/>
                    </a:p>
                  </a:txBody>
                  <a:tcPr>
                    <a:solidFill>
                      <a:schemeClr val="bg1"/>
                    </a:solidFill>
                  </a:tcPr>
                </a:tc>
                <a:extLst>
                  <a:ext uri="{0D108BD9-81ED-4DB2-BD59-A6C34878D82A}">
                    <a16:rowId xmlns:a16="http://schemas.microsoft.com/office/drawing/2014/main" val="2613666645"/>
                  </a:ext>
                </a:extLst>
              </a:tr>
              <a:tr h="366302">
                <a:tc>
                  <a:txBody>
                    <a:bodyPr/>
                    <a:lstStyle/>
                    <a:p>
                      <a:pPr algn="ctr"/>
                      <a:r>
                        <a:rPr lang="en-US" altLang="zh-CN" dirty="0"/>
                        <a:t>0</a:t>
                      </a:r>
                      <a:endParaRPr lang="zh-CN" altLang="en-US" dirty="0"/>
                    </a:p>
                  </a:txBody>
                  <a:tcPr>
                    <a:solidFill>
                      <a:schemeClr val="bg1"/>
                    </a:solidFill>
                  </a:tcPr>
                </a:tc>
                <a:extLst>
                  <a:ext uri="{0D108BD9-81ED-4DB2-BD59-A6C34878D82A}">
                    <a16:rowId xmlns:a16="http://schemas.microsoft.com/office/drawing/2014/main" val="3166405442"/>
                  </a:ext>
                </a:extLst>
              </a:tr>
              <a:tr h="366302">
                <a:tc>
                  <a:txBody>
                    <a:bodyPr/>
                    <a:lstStyle/>
                    <a:p>
                      <a:pPr algn="ctr"/>
                      <a:r>
                        <a:rPr lang="en-US" altLang="zh-CN" dirty="0"/>
                        <a:t>0</a:t>
                      </a:r>
                      <a:endParaRPr lang="zh-CN" altLang="en-US" dirty="0"/>
                    </a:p>
                  </a:txBody>
                  <a:tcPr>
                    <a:solidFill>
                      <a:schemeClr val="bg1"/>
                    </a:solidFill>
                  </a:tcPr>
                </a:tc>
                <a:extLst>
                  <a:ext uri="{0D108BD9-81ED-4DB2-BD59-A6C34878D82A}">
                    <a16:rowId xmlns:a16="http://schemas.microsoft.com/office/drawing/2014/main" val="1889164007"/>
                  </a:ext>
                </a:extLst>
              </a:tr>
              <a:tr h="366302">
                <a:tc>
                  <a:txBody>
                    <a:bodyPr/>
                    <a:lstStyle/>
                    <a:p>
                      <a:pPr algn="ctr"/>
                      <a:r>
                        <a:rPr lang="en-US" altLang="zh-CN" dirty="0"/>
                        <a:t>0</a:t>
                      </a:r>
                      <a:endParaRPr lang="zh-CN" altLang="en-US" dirty="0"/>
                    </a:p>
                  </a:txBody>
                  <a:tcPr>
                    <a:solidFill>
                      <a:schemeClr val="bg1"/>
                    </a:solidFill>
                  </a:tcPr>
                </a:tc>
                <a:extLst>
                  <a:ext uri="{0D108BD9-81ED-4DB2-BD59-A6C34878D82A}">
                    <a16:rowId xmlns:a16="http://schemas.microsoft.com/office/drawing/2014/main" val="2579357484"/>
                  </a:ext>
                </a:extLst>
              </a:tr>
              <a:tr h="366302">
                <a:tc>
                  <a:txBody>
                    <a:bodyPr/>
                    <a:lstStyle/>
                    <a:p>
                      <a:pPr algn="ctr"/>
                      <a:r>
                        <a:rPr lang="en-US" altLang="zh-CN" dirty="0"/>
                        <a:t>1</a:t>
                      </a:r>
                      <a:endParaRPr lang="zh-CN" altLang="en-US" dirty="0"/>
                    </a:p>
                  </a:txBody>
                  <a:tcPr>
                    <a:solidFill>
                      <a:schemeClr val="bg1"/>
                    </a:solidFill>
                  </a:tcPr>
                </a:tc>
                <a:extLst>
                  <a:ext uri="{0D108BD9-81ED-4DB2-BD59-A6C34878D82A}">
                    <a16:rowId xmlns:a16="http://schemas.microsoft.com/office/drawing/2014/main" val="1629377472"/>
                  </a:ext>
                </a:extLst>
              </a:tr>
              <a:tr h="366302">
                <a:tc>
                  <a:txBody>
                    <a:bodyPr/>
                    <a:lstStyle/>
                    <a:p>
                      <a:pPr algn="ctr"/>
                      <a:r>
                        <a:rPr lang="en-US" altLang="zh-CN" dirty="0"/>
                        <a:t>0</a:t>
                      </a:r>
                      <a:endParaRPr lang="zh-CN" altLang="en-US" dirty="0"/>
                    </a:p>
                  </a:txBody>
                  <a:tcPr>
                    <a:solidFill>
                      <a:schemeClr val="bg1"/>
                    </a:solidFill>
                  </a:tcPr>
                </a:tc>
                <a:extLst>
                  <a:ext uri="{0D108BD9-81ED-4DB2-BD59-A6C34878D82A}">
                    <a16:rowId xmlns:a16="http://schemas.microsoft.com/office/drawing/2014/main" val="3356623682"/>
                  </a:ext>
                </a:extLst>
              </a:tr>
              <a:tr h="366302">
                <a:tc>
                  <a:txBody>
                    <a:bodyPr/>
                    <a:lstStyle/>
                    <a:p>
                      <a:pPr algn="ctr"/>
                      <a:r>
                        <a:rPr lang="en-US" altLang="zh-CN" dirty="0"/>
                        <a:t>0</a:t>
                      </a:r>
                      <a:endParaRPr lang="zh-CN" altLang="en-US" dirty="0"/>
                    </a:p>
                  </a:txBody>
                  <a:tcPr>
                    <a:solidFill>
                      <a:schemeClr val="bg1"/>
                    </a:solidFill>
                  </a:tcPr>
                </a:tc>
                <a:extLst>
                  <a:ext uri="{0D108BD9-81ED-4DB2-BD59-A6C34878D82A}">
                    <a16:rowId xmlns:a16="http://schemas.microsoft.com/office/drawing/2014/main" val="3611885176"/>
                  </a:ext>
                </a:extLst>
              </a:tr>
            </a:tbl>
          </a:graphicData>
        </a:graphic>
      </p:graphicFrame>
      <p:cxnSp>
        <p:nvCxnSpPr>
          <p:cNvPr id="31" name="直接箭头连接符 30">
            <a:extLst>
              <a:ext uri="{FF2B5EF4-FFF2-40B4-BE49-F238E27FC236}">
                <a16:creationId xmlns:a16="http://schemas.microsoft.com/office/drawing/2014/main" id="{B72EF4F9-BFC6-44D7-BAF8-947BAFB048B3}"/>
              </a:ext>
            </a:extLst>
          </p:cNvPr>
          <p:cNvCxnSpPr>
            <a:cxnSpLocks/>
          </p:cNvCxnSpPr>
          <p:nvPr/>
        </p:nvCxnSpPr>
        <p:spPr>
          <a:xfrm flipV="1">
            <a:off x="9321115" y="3849389"/>
            <a:ext cx="585728" cy="16956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表格 39">
            <a:extLst>
              <a:ext uri="{FF2B5EF4-FFF2-40B4-BE49-F238E27FC236}">
                <a16:creationId xmlns:a16="http://schemas.microsoft.com/office/drawing/2014/main" id="{9B15FC8A-1097-4213-83DC-CACF7CB62E63}"/>
              </a:ext>
            </a:extLst>
          </p:cNvPr>
          <p:cNvGraphicFramePr>
            <a:graphicFrameLocks noGrp="1"/>
          </p:cNvGraphicFramePr>
          <p:nvPr>
            <p:extLst>
              <p:ext uri="{D42A27DB-BD31-4B8C-83A1-F6EECF244321}">
                <p14:modId xmlns:p14="http://schemas.microsoft.com/office/powerpoint/2010/main" val="3207359014"/>
              </p:ext>
            </p:extLst>
          </p:nvPr>
        </p:nvGraphicFramePr>
        <p:xfrm>
          <a:off x="9906843" y="3498285"/>
          <a:ext cx="2285157" cy="1371600"/>
        </p:xfrm>
        <a:graphic>
          <a:graphicData uri="http://schemas.openxmlformats.org/drawingml/2006/table">
            <a:tbl>
              <a:tblPr firstRow="1" bandRow="1">
                <a:tableStyleId>{5C22544A-7EE6-4342-B048-85BDC9FD1C3A}</a:tableStyleId>
              </a:tblPr>
              <a:tblGrid>
                <a:gridCol w="679358">
                  <a:extLst>
                    <a:ext uri="{9D8B030D-6E8A-4147-A177-3AD203B41FA5}">
                      <a16:colId xmlns:a16="http://schemas.microsoft.com/office/drawing/2014/main" val="1053341138"/>
                    </a:ext>
                  </a:extLst>
                </a:gridCol>
                <a:gridCol w="961106">
                  <a:extLst>
                    <a:ext uri="{9D8B030D-6E8A-4147-A177-3AD203B41FA5}">
                      <a16:colId xmlns:a16="http://schemas.microsoft.com/office/drawing/2014/main" val="523896263"/>
                    </a:ext>
                  </a:extLst>
                </a:gridCol>
                <a:gridCol w="644693">
                  <a:extLst>
                    <a:ext uri="{9D8B030D-6E8A-4147-A177-3AD203B41FA5}">
                      <a16:colId xmlns:a16="http://schemas.microsoft.com/office/drawing/2014/main" val="3621839978"/>
                    </a:ext>
                  </a:extLst>
                </a:gridCol>
              </a:tblGrid>
              <a:tr h="553448">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extLst>
                  <a:ext uri="{0D108BD9-81ED-4DB2-BD59-A6C34878D82A}">
                    <a16:rowId xmlns:a16="http://schemas.microsoft.com/office/drawing/2014/main" val="3560111158"/>
                  </a:ext>
                </a:extLst>
              </a:tr>
              <a:tr h="310506">
                <a:tc>
                  <a:txBody>
                    <a:bodyPr/>
                    <a:lstStyle/>
                    <a:p>
                      <a:pPr algn="ctr"/>
                      <a:r>
                        <a:rPr lang="en-US" altLang="zh-CN" dirty="0"/>
                        <a:t>845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4179456536"/>
                  </a:ext>
                </a:extLst>
              </a:tr>
              <a:tr h="310506">
                <a:tc>
                  <a:txBody>
                    <a:bodyPr/>
                    <a:lstStyle/>
                    <a:p>
                      <a:pPr algn="ctr"/>
                      <a:r>
                        <a:rPr lang="en-US" altLang="zh-CN" dirty="0"/>
                        <a:t>888</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extLst>
                  <a:ext uri="{0D108BD9-81ED-4DB2-BD59-A6C34878D82A}">
                    <a16:rowId xmlns:a16="http://schemas.microsoft.com/office/drawing/2014/main" val="652985263"/>
                  </a:ext>
                </a:extLst>
              </a:tr>
            </a:tbl>
          </a:graphicData>
        </a:graphic>
      </p:graphicFrame>
      <p:cxnSp>
        <p:nvCxnSpPr>
          <p:cNvPr id="43" name="连接符: 肘形 42">
            <a:extLst>
              <a:ext uri="{FF2B5EF4-FFF2-40B4-BE49-F238E27FC236}">
                <a16:creationId xmlns:a16="http://schemas.microsoft.com/office/drawing/2014/main" id="{8376624A-94D0-46C7-8239-21AD9EDA0177}"/>
              </a:ext>
            </a:extLst>
          </p:cNvPr>
          <p:cNvCxnSpPr/>
          <p:nvPr/>
        </p:nvCxnSpPr>
        <p:spPr>
          <a:xfrm>
            <a:off x="4277628" y="2453951"/>
            <a:ext cx="5629215" cy="1395438"/>
          </a:xfrm>
          <a:prstGeom prst="bentConnector3">
            <a:avLst>
              <a:gd name="adj1" fmla="val 935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776872F1-A0B0-4199-9387-4E0DFEA58FE1}"/>
              </a:ext>
            </a:extLst>
          </p:cNvPr>
          <p:cNvCxnSpPr>
            <a:cxnSpLocks/>
          </p:cNvCxnSpPr>
          <p:nvPr/>
        </p:nvCxnSpPr>
        <p:spPr>
          <a:xfrm flipH="1">
            <a:off x="9643864" y="1265299"/>
            <a:ext cx="815348" cy="24051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73C4C2F7-A9A6-4859-A7B5-55AC29BB458C}"/>
              </a:ext>
            </a:extLst>
          </p:cNvPr>
          <p:cNvSpPr txBox="1"/>
          <p:nvPr/>
        </p:nvSpPr>
        <p:spPr>
          <a:xfrm>
            <a:off x="9439116" y="848423"/>
            <a:ext cx="2313992" cy="369332"/>
          </a:xfrm>
          <a:prstGeom prst="rect">
            <a:avLst/>
          </a:prstGeom>
          <a:noFill/>
        </p:spPr>
        <p:txBody>
          <a:bodyPr wrap="square" rtlCol="0">
            <a:spAutoFit/>
          </a:bodyPr>
          <a:lstStyle/>
          <a:p>
            <a:r>
              <a:rPr lang="zh-CN" altLang="en-US" b="1" dirty="0"/>
              <a:t>物化</a:t>
            </a:r>
            <a:r>
              <a:rPr lang="en-US" altLang="zh-CN" b="1" dirty="0"/>
              <a:t>(Materialization)</a:t>
            </a:r>
            <a:endParaRPr lang="zh-CN" altLang="en-US" b="1" dirty="0"/>
          </a:p>
        </p:txBody>
      </p:sp>
    </p:spTree>
    <p:extLst>
      <p:ext uri="{BB962C8B-B14F-4D97-AF65-F5344CB8AC3E}">
        <p14:creationId xmlns:p14="http://schemas.microsoft.com/office/powerpoint/2010/main" val="32605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BCF34-6E1C-4F18-9369-E7F1DA2CA843}"/>
              </a:ext>
            </a:extLst>
          </p:cNvPr>
          <p:cNvSpPr>
            <a:spLocks noGrp="1"/>
          </p:cNvSpPr>
          <p:nvPr>
            <p:ph type="title"/>
          </p:nvPr>
        </p:nvSpPr>
        <p:spPr/>
        <p:txBody>
          <a:bodyPr/>
          <a:lstStyle/>
          <a:p>
            <a:r>
              <a:rPr lang="zh-CN" altLang="en-US" b="1" dirty="0"/>
              <a:t>延迟物化的优势</a:t>
            </a:r>
          </a:p>
        </p:txBody>
      </p:sp>
      <p:sp>
        <p:nvSpPr>
          <p:cNvPr id="3" name="文本框 2">
            <a:extLst>
              <a:ext uri="{FF2B5EF4-FFF2-40B4-BE49-F238E27FC236}">
                <a16:creationId xmlns:a16="http://schemas.microsoft.com/office/drawing/2014/main" id="{8EB87F66-047E-406F-8795-8B9C71FC0FC8}"/>
              </a:ext>
            </a:extLst>
          </p:cNvPr>
          <p:cNvSpPr txBox="1"/>
          <p:nvPr/>
        </p:nvSpPr>
        <p:spPr>
          <a:xfrm>
            <a:off x="579119" y="1815164"/>
            <a:ext cx="11353801" cy="4402756"/>
          </a:xfrm>
          <a:prstGeom prst="rect">
            <a:avLst/>
          </a:prstGeom>
          <a:noFill/>
        </p:spPr>
        <p:txBody>
          <a:bodyPr wrap="square" rtlCol="0">
            <a:spAutoFit/>
          </a:bodyPr>
          <a:lstStyle/>
          <a:p>
            <a:pPr marL="285750" indent="-285750">
              <a:buFontTx/>
              <a:buChar char="-"/>
            </a:pPr>
            <a:r>
              <a:rPr lang="zh-CN" altLang="en-US" sz="2800" dirty="0"/>
              <a:t>大量的聚合与选择执行过程不需要整行数据，因此</a:t>
            </a:r>
            <a:r>
              <a:rPr lang="zh-CN" altLang="en-US" sz="2800" b="1" dirty="0"/>
              <a:t>过早物化会浪费严重</a:t>
            </a:r>
            <a:endParaRPr lang="en-US" altLang="zh-CN" sz="2800" b="1" dirty="0"/>
          </a:p>
          <a:p>
            <a:pPr marL="285750" indent="-285750">
              <a:buFontTx/>
              <a:buChar char="-"/>
            </a:pPr>
            <a:r>
              <a:rPr lang="zh-CN" altLang="en-US" sz="2800" dirty="0"/>
              <a:t>很多列是压缩后存储的，过早物化意味着提前解压缩，而</a:t>
            </a:r>
            <a:r>
              <a:rPr lang="zh-CN" altLang="en-US" sz="2800" b="1" dirty="0"/>
              <a:t>很多操作可以直接应用在压缩数据上</a:t>
            </a:r>
            <a:r>
              <a:rPr lang="zh-CN" altLang="en-US" sz="2800" dirty="0"/>
              <a:t>。</a:t>
            </a:r>
            <a:endParaRPr lang="en-US" altLang="zh-CN" sz="2800" dirty="0"/>
          </a:p>
          <a:p>
            <a:pPr marL="285750" indent="-285750">
              <a:buFontTx/>
              <a:buChar char="-"/>
            </a:pPr>
            <a:r>
              <a:rPr lang="zh-CN" altLang="en-US" sz="2800" dirty="0"/>
              <a:t>面向真正需要的列计算，</a:t>
            </a:r>
            <a:r>
              <a:rPr lang="en-US" altLang="zh-CN" sz="2800" b="1" dirty="0"/>
              <a:t>CPU</a:t>
            </a:r>
            <a:r>
              <a:rPr lang="zh-CN" altLang="en-US" sz="2800" b="1" dirty="0"/>
              <a:t>的缓存效率很高</a:t>
            </a:r>
            <a:r>
              <a:rPr lang="zh-CN" altLang="en-US" sz="2800" dirty="0"/>
              <a:t>，而行存储非必要的列占用了一部分空间，因此缓存效率不高。</a:t>
            </a:r>
            <a:endParaRPr lang="en-US" altLang="zh-CN" sz="2800" dirty="0"/>
          </a:p>
          <a:p>
            <a:pPr marL="285750" indent="-285750">
              <a:buFontTx/>
              <a:buChar char="-"/>
            </a:pPr>
            <a:r>
              <a:rPr lang="zh-CN" altLang="en-US" sz="2800" dirty="0">
                <a:solidFill>
                  <a:srgbClr val="1A1A1A"/>
                </a:solidFill>
                <a:latin typeface="-apple-system"/>
              </a:rPr>
              <a:t>针对定长的列做块迭代处理，可以当成一个数组来操作，</a:t>
            </a:r>
            <a:r>
              <a:rPr lang="zh-CN" altLang="en-US" sz="2800" b="1" dirty="0">
                <a:solidFill>
                  <a:srgbClr val="1A1A1A"/>
                </a:solidFill>
                <a:latin typeface="-apple-system"/>
              </a:rPr>
              <a:t>可以利用</a:t>
            </a:r>
            <a:r>
              <a:rPr lang="en-US" altLang="zh-CN" sz="2800" b="1" dirty="0">
                <a:solidFill>
                  <a:srgbClr val="1A1A1A"/>
                </a:solidFill>
                <a:latin typeface="-apple-system"/>
              </a:rPr>
              <a:t>CPU</a:t>
            </a:r>
            <a:r>
              <a:rPr lang="zh-CN" altLang="en-US" sz="2800" b="1" dirty="0">
                <a:solidFill>
                  <a:srgbClr val="1A1A1A"/>
                </a:solidFill>
                <a:latin typeface="-apple-system"/>
              </a:rPr>
              <a:t>的很多优势</a:t>
            </a:r>
            <a:r>
              <a:rPr lang="zh-CN" altLang="en-US" sz="2800" dirty="0">
                <a:solidFill>
                  <a:srgbClr val="1A1A1A"/>
                </a:solidFill>
                <a:latin typeface="-apple-system"/>
              </a:rPr>
              <a:t>（</a:t>
            </a:r>
            <a:r>
              <a:rPr lang="en-US" altLang="zh-CN" sz="2800" dirty="0">
                <a:solidFill>
                  <a:srgbClr val="1A1A1A"/>
                </a:solidFill>
                <a:latin typeface="-apple-system"/>
              </a:rPr>
              <a:t>SIMD</a:t>
            </a:r>
            <a:r>
              <a:rPr lang="zh-CN" altLang="en-US" sz="2800" dirty="0">
                <a:solidFill>
                  <a:srgbClr val="1A1A1A"/>
                </a:solidFill>
                <a:latin typeface="-apple-system"/>
              </a:rPr>
              <a:t>加速、</a:t>
            </a:r>
            <a:r>
              <a:rPr lang="en-US" altLang="zh-CN" sz="2800" dirty="0">
                <a:solidFill>
                  <a:srgbClr val="1A1A1A"/>
                </a:solidFill>
                <a:latin typeface="-apple-system"/>
              </a:rPr>
              <a:t>cache line</a:t>
            </a:r>
            <a:r>
              <a:rPr lang="zh-CN" altLang="en-US" sz="2800" dirty="0">
                <a:solidFill>
                  <a:srgbClr val="1A1A1A"/>
                </a:solidFill>
                <a:latin typeface="-apple-system"/>
              </a:rPr>
              <a:t>适配、</a:t>
            </a:r>
            <a:r>
              <a:rPr lang="en-US" altLang="zh-CN" sz="2800" dirty="0">
                <a:solidFill>
                  <a:srgbClr val="1A1A1A"/>
                </a:solidFill>
                <a:latin typeface="-apple-system"/>
              </a:rPr>
              <a:t>CPU pipeline</a:t>
            </a:r>
            <a:r>
              <a:rPr lang="zh-CN" altLang="en-US" sz="2800" dirty="0">
                <a:solidFill>
                  <a:srgbClr val="1A1A1A"/>
                </a:solidFill>
                <a:latin typeface="-apple-system"/>
              </a:rPr>
              <a:t>等）；相反，行存中列类型往往不一样，长度也不一样，还有大量不定长字段，难以加速；</a:t>
            </a:r>
            <a:endParaRPr lang="en-US" altLang="zh-CN" sz="2800" dirty="0"/>
          </a:p>
        </p:txBody>
      </p:sp>
    </p:spTree>
    <p:extLst>
      <p:ext uri="{BB962C8B-B14F-4D97-AF65-F5344CB8AC3E}">
        <p14:creationId xmlns:p14="http://schemas.microsoft.com/office/powerpoint/2010/main" val="225321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9E3AE-1DD8-4A5D-8635-FF2C857E01A4}"/>
              </a:ext>
            </a:extLst>
          </p:cNvPr>
          <p:cNvSpPr>
            <a:spLocks noGrp="1"/>
          </p:cNvSpPr>
          <p:nvPr>
            <p:ph type="title"/>
          </p:nvPr>
        </p:nvSpPr>
        <p:spPr/>
        <p:txBody>
          <a:bodyPr/>
          <a:lstStyle/>
          <a:p>
            <a:r>
              <a:rPr lang="zh-CN" altLang="en-US" b="1" dirty="0"/>
              <a:t>块遍历</a:t>
            </a:r>
            <a:r>
              <a:rPr lang="en-US" altLang="zh-CN" b="1" dirty="0"/>
              <a:t>(Block iteration)</a:t>
            </a:r>
            <a:endParaRPr lang="zh-CN" altLang="en-US" b="1" dirty="0"/>
          </a:p>
        </p:txBody>
      </p:sp>
      <p:sp>
        <p:nvSpPr>
          <p:cNvPr id="3" name="文本框 2">
            <a:extLst>
              <a:ext uri="{FF2B5EF4-FFF2-40B4-BE49-F238E27FC236}">
                <a16:creationId xmlns:a16="http://schemas.microsoft.com/office/drawing/2014/main" id="{C7912A3A-C4E3-4488-9E72-6567769EF7AA}"/>
              </a:ext>
            </a:extLst>
          </p:cNvPr>
          <p:cNvSpPr txBox="1"/>
          <p:nvPr/>
        </p:nvSpPr>
        <p:spPr>
          <a:xfrm>
            <a:off x="772885" y="1597382"/>
            <a:ext cx="10377196" cy="3108543"/>
          </a:xfrm>
          <a:prstGeom prst="rect">
            <a:avLst/>
          </a:prstGeom>
          <a:noFill/>
        </p:spPr>
        <p:txBody>
          <a:bodyPr wrap="square" rtlCol="0">
            <a:spAutoFit/>
          </a:bodyPr>
          <a:lstStyle/>
          <a:p>
            <a:r>
              <a:rPr lang="zh-CN" altLang="en-US" sz="2800" dirty="0"/>
              <a:t>块遍历是相对于单记录遍历而言的。</a:t>
            </a:r>
            <a:endParaRPr lang="en-US" altLang="zh-CN" sz="2800" dirty="0"/>
          </a:p>
          <a:p>
            <a:br>
              <a:rPr lang="zh-CN" altLang="en-US" sz="2800" dirty="0"/>
            </a:br>
            <a:r>
              <a:rPr lang="zh-CN" altLang="en-US" sz="2800" dirty="0"/>
              <a:t>单记录遍历的问题在于对于每条数据，我们都要从行数据里面抽取出我们需要的列然后调用相应的函数去处理，函数调用的次数跟数据的条数成是</a:t>
            </a:r>
            <a:r>
              <a:rPr lang="en-US" altLang="zh-CN" sz="2800" dirty="0"/>
              <a:t>1:1</a:t>
            </a:r>
            <a:r>
              <a:rPr lang="zh-CN" altLang="en-US" sz="2800" dirty="0"/>
              <a:t>的，在大数据量的情况下这个开销非常可观。而块遍历，因为是一次性处理多条数据，函数调用次数被降下来，因此可以提高性能。</a:t>
            </a:r>
          </a:p>
        </p:txBody>
      </p:sp>
    </p:spTree>
    <p:extLst>
      <p:ext uri="{BB962C8B-B14F-4D97-AF65-F5344CB8AC3E}">
        <p14:creationId xmlns:p14="http://schemas.microsoft.com/office/powerpoint/2010/main" val="287208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906F-0638-4979-BF65-49DD854CD879}"/>
              </a:ext>
            </a:extLst>
          </p:cNvPr>
          <p:cNvSpPr>
            <a:spLocks noGrp="1"/>
          </p:cNvSpPr>
          <p:nvPr>
            <p:ph type="title"/>
          </p:nvPr>
        </p:nvSpPr>
        <p:spPr/>
        <p:txBody>
          <a:bodyPr/>
          <a:lstStyle/>
          <a:p>
            <a:r>
              <a:rPr lang="zh-CN" altLang="en-US" b="1" dirty="0"/>
              <a:t>块遍历</a:t>
            </a:r>
            <a:r>
              <a:rPr lang="en-US" altLang="zh-CN" b="1" dirty="0"/>
              <a:t>(Block iteration)</a:t>
            </a:r>
            <a:endParaRPr lang="zh-CN" altLang="en-US" b="1" dirty="0"/>
          </a:p>
        </p:txBody>
      </p:sp>
      <p:sp>
        <p:nvSpPr>
          <p:cNvPr id="3" name="文本框 2">
            <a:extLst>
              <a:ext uri="{FF2B5EF4-FFF2-40B4-BE49-F238E27FC236}">
                <a16:creationId xmlns:a16="http://schemas.microsoft.com/office/drawing/2014/main" id="{147DD79C-6716-4FF7-94C4-C2A521F7AAC6}"/>
              </a:ext>
            </a:extLst>
          </p:cNvPr>
          <p:cNvSpPr txBox="1"/>
          <p:nvPr/>
        </p:nvSpPr>
        <p:spPr>
          <a:xfrm>
            <a:off x="690465" y="1464906"/>
            <a:ext cx="11159413" cy="4832092"/>
          </a:xfrm>
          <a:prstGeom prst="rect">
            <a:avLst/>
          </a:prstGeom>
          <a:noFill/>
        </p:spPr>
        <p:txBody>
          <a:bodyPr wrap="square" rtlCol="0">
            <a:spAutoFit/>
          </a:bodyPr>
          <a:lstStyle/>
          <a:p>
            <a:r>
              <a:rPr lang="zh-CN" altLang="en-US" sz="2800" dirty="0"/>
              <a:t>块遍历是相对于单记录遍历而言的。</a:t>
            </a:r>
            <a:br>
              <a:rPr lang="zh-CN" altLang="en-US" sz="2800" dirty="0"/>
            </a:br>
            <a:r>
              <a:rPr lang="zh-CN" altLang="en-US" sz="2800" dirty="0"/>
              <a:t>单记录遍历的问题在于对于每条数据，我们都要从行数据里面抽取出我们需要的列然后调用相应的函数去处理，函数调用的次数跟数据的条数成是</a:t>
            </a:r>
            <a:r>
              <a:rPr lang="en-US" altLang="zh-CN" sz="2800" dirty="0"/>
              <a:t>1:1</a:t>
            </a:r>
            <a:r>
              <a:rPr lang="zh-CN" altLang="en-US" sz="2800" dirty="0"/>
              <a:t>的，在大数据量的情况下这个开销非常可观。而块遍历，因为是一次性处理多条数据，函数调用次数被降下来，因此可以提高性能。</a:t>
            </a:r>
            <a:endParaRPr lang="en-US" altLang="zh-CN" sz="2800" dirty="0"/>
          </a:p>
          <a:p>
            <a:r>
              <a:rPr lang="zh-CN" altLang="en-US" sz="2800" dirty="0"/>
              <a:t>如果列的值是字节意义上等宽的，列存储可以进一步提高性能，因为查询引擎要从一个块里取出其中一个值进行处理的时候直接用数组下标就可以获取数据，进一步提升性能。而且以数组的方式对数据进行访问使得我们可以利用现代</a:t>
            </a:r>
            <a:r>
              <a:rPr lang="en-US" altLang="zh-CN" sz="2800" dirty="0"/>
              <a:t>CPU</a:t>
            </a:r>
            <a:r>
              <a:rPr lang="zh-CN" altLang="en-US" sz="2800" dirty="0"/>
              <a:t>的一些优化措施来实现并行化执行，进一步提高性能。</a:t>
            </a:r>
          </a:p>
        </p:txBody>
      </p:sp>
    </p:spTree>
    <p:extLst>
      <p:ext uri="{BB962C8B-B14F-4D97-AF65-F5344CB8AC3E}">
        <p14:creationId xmlns:p14="http://schemas.microsoft.com/office/powerpoint/2010/main" val="330062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53970-BD33-4185-8810-6DF6DF33D442}"/>
              </a:ext>
            </a:extLst>
          </p:cNvPr>
          <p:cNvSpPr>
            <a:spLocks noGrp="1"/>
          </p:cNvSpPr>
          <p:nvPr>
            <p:ph type="title"/>
          </p:nvPr>
        </p:nvSpPr>
        <p:spPr/>
        <p:txBody>
          <a:bodyPr/>
          <a:lstStyle/>
          <a:p>
            <a:r>
              <a:rPr lang="zh-CN" altLang="en-US" b="1" dirty="0"/>
              <a:t>列压缩</a:t>
            </a:r>
            <a:r>
              <a:rPr lang="en-US" altLang="zh-CN" b="1" dirty="0"/>
              <a:t>(Column-specific compression)</a:t>
            </a:r>
            <a:endParaRPr lang="zh-CN" altLang="en-US" b="1" dirty="0"/>
          </a:p>
        </p:txBody>
      </p:sp>
      <p:sp>
        <p:nvSpPr>
          <p:cNvPr id="8" name="Rectangle 4">
            <a:extLst>
              <a:ext uri="{FF2B5EF4-FFF2-40B4-BE49-F238E27FC236}">
                <a16:creationId xmlns:a16="http://schemas.microsoft.com/office/drawing/2014/main" id="{92969B23-0F0C-40D7-BE31-D51FDCDF96AC}"/>
              </a:ext>
            </a:extLst>
          </p:cNvPr>
          <p:cNvSpPr>
            <a:spLocks noChangeArrowheads="1"/>
          </p:cNvSpPr>
          <p:nvPr/>
        </p:nvSpPr>
        <p:spPr bwMode="auto">
          <a:xfrm>
            <a:off x="838200" y="2091670"/>
            <a:ext cx="1103403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zh-CN" altLang="en-US" sz="2800" b="0" i="0" u="none" strike="noStrike" cap="none" normalizeH="0" baseline="0" dirty="0">
                <a:ln>
                  <a:noFill/>
                </a:ln>
                <a:effectLst/>
                <a:latin typeface="+mn-ea"/>
              </a:rPr>
              <a:t>列数据因为它良好的局部性，所以能够被很有限的进行压缩</a:t>
            </a:r>
            <a:endParaRPr kumimoji="0" lang="en-US" altLang="zh-CN" sz="2800" b="0" i="0" u="none" strike="noStrike" cap="none" normalizeH="0" baseline="0" dirty="0">
              <a:ln>
                <a:noFill/>
              </a:ln>
              <a:effectLst/>
              <a:latin typeface="+mn-ea"/>
            </a:endParaRP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lang="zh-CN" altLang="en-US" sz="2800" dirty="0">
                <a:latin typeface="+mn-ea"/>
              </a:rPr>
              <a:t>列压缩所提高的存储效率也会以</a:t>
            </a:r>
            <a:r>
              <a:rPr lang="en-US" altLang="zh-CN" sz="2800" dirty="0">
                <a:latin typeface="+mn-ea"/>
              </a:rPr>
              <a:t>IO</a:t>
            </a:r>
            <a:r>
              <a:rPr lang="zh-CN" altLang="en-US" sz="2800" dirty="0">
                <a:latin typeface="+mn-ea"/>
              </a:rPr>
              <a:t>性能为代价</a:t>
            </a:r>
            <a:endParaRPr lang="en-US" altLang="zh-CN" sz="2800" dirty="0">
              <a:latin typeface="+mn-ea"/>
            </a:endParaRP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lang="zh-CN" altLang="en-US" sz="2800" dirty="0">
                <a:latin typeface="+mn-ea"/>
              </a:rPr>
              <a:t>现有常用的压缩方案：</a:t>
            </a:r>
            <a:endParaRPr lang="en-US" altLang="zh-CN" sz="2800" dirty="0">
              <a:latin typeface="+mn-ea"/>
            </a:endParaRPr>
          </a:p>
          <a:p>
            <a:pPr marL="971550" lvl="1" indent="-514350">
              <a:buFontTx/>
              <a:buAutoNum type="arabicPeriod"/>
            </a:pPr>
            <a:r>
              <a:rPr lang="zh-CN" altLang="en-US" sz="2800" dirty="0">
                <a:latin typeface="+mn-ea"/>
              </a:rPr>
              <a:t>行程编码算法 </a:t>
            </a:r>
            <a:r>
              <a:rPr lang="en-US" altLang="zh-CN" sz="2800" dirty="0">
                <a:latin typeface="+mn-ea"/>
              </a:rPr>
              <a:t>Run Length Encoding</a:t>
            </a:r>
          </a:p>
          <a:p>
            <a:pPr marL="971550" lvl="1" indent="-514350">
              <a:buFontTx/>
              <a:buAutoNum type="arabicPeriod"/>
            </a:pPr>
            <a:r>
              <a:rPr lang="zh-CN" altLang="en-US" sz="2800" dirty="0">
                <a:latin typeface="+mn-ea"/>
              </a:rPr>
              <a:t>词典编码算法 </a:t>
            </a:r>
            <a:r>
              <a:rPr lang="en-US" altLang="zh-CN" sz="2800" dirty="0">
                <a:latin typeface="+mn-ea"/>
              </a:rPr>
              <a:t>Dictionary Encoding</a:t>
            </a:r>
          </a:p>
          <a:p>
            <a:pPr marL="971550" lvl="1" indent="-514350">
              <a:buFontTx/>
              <a:buAutoNum type="arabicPeriod"/>
            </a:pPr>
            <a:r>
              <a:rPr lang="zh-CN" altLang="en-US" sz="2800" dirty="0">
                <a:latin typeface="+mn-ea"/>
              </a:rPr>
              <a:t>位向量编码算法 </a:t>
            </a:r>
            <a:r>
              <a:rPr lang="en-US" altLang="zh-CN" sz="2800" dirty="0">
                <a:latin typeface="+mn-ea"/>
              </a:rPr>
              <a:t>Bit-vector Encoding</a:t>
            </a:r>
            <a:endParaRPr kumimoji="0" lang="en-US" altLang="zh-CN" sz="2800" b="0" i="0" u="none" strike="noStrike" cap="none" normalizeH="0" baseline="0" dirty="0">
              <a:ln>
                <a:noFill/>
              </a:ln>
              <a:effectLst/>
              <a:latin typeface="+mn-ea"/>
            </a:endParaRP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zh-CN" altLang="en-US" sz="2800" b="0" i="0" u="none" strike="noStrike" cap="none" normalizeH="0" baseline="0" dirty="0">
                <a:ln>
                  <a:noFill/>
                </a:ln>
                <a:effectLst/>
                <a:latin typeface="+mn-ea"/>
              </a:rPr>
              <a:t>压缩方案的选择依赖于以下两点</a:t>
            </a:r>
            <a:endParaRPr kumimoji="0" lang="en-US" altLang="zh-CN" sz="2800" b="0" i="0" u="none" strike="noStrike" cap="none" normalizeH="0" baseline="0" dirty="0">
              <a:ln>
                <a:noFill/>
              </a:ln>
              <a:effectLst/>
              <a:latin typeface="+mn-ea"/>
            </a:endParaRPr>
          </a:p>
          <a:p>
            <a:pPr marL="971550" lvl="1" indent="-514350">
              <a:buFontTx/>
              <a:buAutoNum type="arabicPeriod"/>
            </a:pPr>
            <a:r>
              <a:rPr lang="zh-CN" altLang="en-US" sz="2800" dirty="0">
                <a:latin typeface="+mn-ea"/>
              </a:rPr>
              <a:t>数据的特征</a:t>
            </a:r>
            <a:endParaRPr lang="en-US" altLang="zh-CN" sz="2800" dirty="0">
              <a:latin typeface="+mn-ea"/>
            </a:endParaRPr>
          </a:p>
          <a:p>
            <a:pPr marL="971550" lvl="1" indent="-514350">
              <a:buFontTx/>
              <a:buAutoNum type="arabicPeriod"/>
            </a:pPr>
            <a:r>
              <a:rPr kumimoji="0" lang="zh-CN" altLang="en-US" sz="2800" b="0" i="0" u="none" strike="noStrike" cap="none" normalizeH="0" baseline="0" dirty="0">
                <a:ln>
                  <a:noFill/>
                </a:ln>
                <a:effectLst/>
                <a:latin typeface="+mn-ea"/>
              </a:rPr>
              <a:t>解压所需要付出的代价</a:t>
            </a:r>
            <a:endParaRPr lang="en-US" altLang="zh-CN" sz="2800" dirty="0">
              <a:latin typeface="+mn-ea"/>
            </a:endParaRPr>
          </a:p>
        </p:txBody>
      </p:sp>
    </p:spTree>
    <p:extLst>
      <p:ext uri="{BB962C8B-B14F-4D97-AF65-F5344CB8AC3E}">
        <p14:creationId xmlns:p14="http://schemas.microsoft.com/office/powerpoint/2010/main" val="284357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C9CF0-AC8B-478A-8695-0B939F8741A4}"/>
              </a:ext>
            </a:extLst>
          </p:cNvPr>
          <p:cNvSpPr>
            <a:spLocks noGrp="1"/>
          </p:cNvSpPr>
          <p:nvPr>
            <p:ph type="title"/>
          </p:nvPr>
        </p:nvSpPr>
        <p:spPr/>
        <p:txBody>
          <a:bodyPr/>
          <a:lstStyle/>
          <a:p>
            <a:r>
              <a:rPr lang="zh-CN" altLang="en-US" b="1" dirty="0"/>
              <a:t>压缩方法比较</a:t>
            </a:r>
          </a:p>
        </p:txBody>
      </p:sp>
      <p:graphicFrame>
        <p:nvGraphicFramePr>
          <p:cNvPr id="3" name="表格 3">
            <a:extLst>
              <a:ext uri="{FF2B5EF4-FFF2-40B4-BE49-F238E27FC236}">
                <a16:creationId xmlns:a16="http://schemas.microsoft.com/office/drawing/2014/main" id="{8806314D-C7D0-4785-A968-C3015377EB85}"/>
              </a:ext>
            </a:extLst>
          </p:cNvPr>
          <p:cNvGraphicFramePr>
            <a:graphicFrameLocks noGrp="1"/>
          </p:cNvGraphicFramePr>
          <p:nvPr>
            <p:extLst>
              <p:ext uri="{D42A27DB-BD31-4B8C-83A1-F6EECF244321}">
                <p14:modId xmlns:p14="http://schemas.microsoft.com/office/powerpoint/2010/main" val="3393158136"/>
              </p:ext>
            </p:extLst>
          </p:nvPr>
        </p:nvGraphicFramePr>
        <p:xfrm>
          <a:off x="441959" y="1492568"/>
          <a:ext cx="11612882" cy="4522622"/>
        </p:xfrm>
        <a:graphic>
          <a:graphicData uri="http://schemas.openxmlformats.org/drawingml/2006/table">
            <a:tbl>
              <a:tblPr firstRow="1" bandRow="1">
                <a:tableStyleId>{5C22544A-7EE6-4342-B048-85BDC9FD1C3A}</a:tableStyleId>
              </a:tblPr>
              <a:tblGrid>
                <a:gridCol w="2493056">
                  <a:extLst>
                    <a:ext uri="{9D8B030D-6E8A-4147-A177-3AD203B41FA5}">
                      <a16:colId xmlns:a16="http://schemas.microsoft.com/office/drawing/2014/main" val="1093837854"/>
                    </a:ext>
                  </a:extLst>
                </a:gridCol>
                <a:gridCol w="2468965">
                  <a:extLst>
                    <a:ext uri="{9D8B030D-6E8A-4147-A177-3AD203B41FA5}">
                      <a16:colId xmlns:a16="http://schemas.microsoft.com/office/drawing/2014/main" val="13071854"/>
                    </a:ext>
                  </a:extLst>
                </a:gridCol>
                <a:gridCol w="3191380">
                  <a:extLst>
                    <a:ext uri="{9D8B030D-6E8A-4147-A177-3AD203B41FA5}">
                      <a16:colId xmlns:a16="http://schemas.microsoft.com/office/drawing/2014/main" val="2003189804"/>
                    </a:ext>
                  </a:extLst>
                </a:gridCol>
                <a:gridCol w="3459481">
                  <a:extLst>
                    <a:ext uri="{9D8B030D-6E8A-4147-A177-3AD203B41FA5}">
                      <a16:colId xmlns:a16="http://schemas.microsoft.com/office/drawing/2014/main" val="3957070081"/>
                    </a:ext>
                  </a:extLst>
                </a:gridCol>
              </a:tblGrid>
              <a:tr h="813511">
                <a:tc>
                  <a:txBody>
                    <a:bodyPr/>
                    <a:lstStyle/>
                    <a:p>
                      <a:pPr algn="ctr"/>
                      <a:r>
                        <a:rPr lang="zh-CN" altLang="en-US" sz="2800" b="1" dirty="0">
                          <a:solidFill>
                            <a:schemeClr val="tx1"/>
                          </a:solidFill>
                        </a:rPr>
                        <a:t>算法名称</a:t>
                      </a:r>
                    </a:p>
                  </a:txBody>
                  <a:tcPr>
                    <a:solidFill>
                      <a:srgbClr val="4472C4"/>
                    </a:solidFill>
                  </a:tcPr>
                </a:tc>
                <a:tc>
                  <a:txBody>
                    <a:bodyPr/>
                    <a:lstStyle/>
                    <a:p>
                      <a:pPr algn="ctr"/>
                      <a:r>
                        <a:rPr lang="zh-CN" altLang="en-US" sz="2800" b="1" dirty="0">
                          <a:solidFill>
                            <a:schemeClr val="tx1"/>
                          </a:solidFill>
                        </a:rPr>
                        <a:t>行程编码算法</a:t>
                      </a:r>
                    </a:p>
                  </a:txBody>
                  <a:tcPr>
                    <a:solidFill>
                      <a:srgbClr val="4472C4"/>
                    </a:solidFill>
                  </a:tcPr>
                </a:tc>
                <a:tc>
                  <a:txBody>
                    <a:bodyPr/>
                    <a:lstStyle/>
                    <a:p>
                      <a:pPr algn="ctr"/>
                      <a:r>
                        <a:rPr lang="zh-CN" altLang="en-US" sz="2800" b="1" dirty="0">
                          <a:solidFill>
                            <a:schemeClr val="tx1"/>
                          </a:solidFill>
                        </a:rPr>
                        <a:t>词典编码算法</a:t>
                      </a:r>
                    </a:p>
                  </a:txBody>
                  <a:tcPr>
                    <a:solidFill>
                      <a:srgbClr val="4472C4"/>
                    </a:solidFill>
                  </a:tcPr>
                </a:tc>
                <a:tc>
                  <a:txBody>
                    <a:bodyPr/>
                    <a:lstStyle/>
                    <a:p>
                      <a:pPr algn="ctr"/>
                      <a:r>
                        <a:rPr lang="zh-CN" altLang="en-US" sz="2800" b="1" dirty="0">
                          <a:solidFill>
                            <a:schemeClr val="tx1"/>
                          </a:solidFill>
                        </a:rPr>
                        <a:t>位向量算法</a:t>
                      </a:r>
                    </a:p>
                  </a:txBody>
                  <a:tcPr>
                    <a:solidFill>
                      <a:srgbClr val="4472C4"/>
                    </a:solidFill>
                  </a:tcPr>
                </a:tc>
                <a:extLst>
                  <a:ext uri="{0D108BD9-81ED-4DB2-BD59-A6C34878D82A}">
                    <a16:rowId xmlns:a16="http://schemas.microsoft.com/office/drawing/2014/main" val="3178299385"/>
                  </a:ext>
                </a:extLst>
              </a:tr>
              <a:tr h="909561">
                <a:tc>
                  <a:txBody>
                    <a:bodyPr/>
                    <a:lstStyle/>
                    <a:p>
                      <a:pPr algn="ctr"/>
                      <a:r>
                        <a:rPr lang="zh-CN" altLang="en-US" sz="2800" b="1" dirty="0">
                          <a:solidFill>
                            <a:schemeClr val="tx1"/>
                          </a:solidFill>
                        </a:rPr>
                        <a:t>适用数据列的不同特征</a:t>
                      </a:r>
                    </a:p>
                  </a:txBody>
                  <a:tcPr>
                    <a:solidFill>
                      <a:srgbClr val="4472C4"/>
                    </a:solidFill>
                  </a:tcPr>
                </a:tc>
                <a:tc>
                  <a:txBody>
                    <a:bodyPr/>
                    <a:lstStyle/>
                    <a:p>
                      <a:pPr algn="ctr"/>
                      <a:r>
                        <a:rPr lang="zh-CN" altLang="en-US" sz="2000" dirty="0">
                          <a:solidFill>
                            <a:schemeClr val="tx1"/>
                          </a:solidFill>
                        </a:rPr>
                        <a:t>重复数据的排序比较规则</a:t>
                      </a:r>
                    </a:p>
                  </a:txBody>
                  <a:tcPr/>
                </a:tc>
                <a:tc>
                  <a:txBody>
                    <a:bodyPr/>
                    <a:lstStyle/>
                    <a:p>
                      <a:pPr algn="ctr"/>
                      <a:r>
                        <a:rPr lang="zh-CN" altLang="en-US" sz="2000" dirty="0">
                          <a:solidFill>
                            <a:schemeClr val="tx1"/>
                          </a:solidFill>
                        </a:rPr>
                        <a:t>取值空间小</a:t>
                      </a:r>
                    </a:p>
                  </a:txBody>
                  <a:tcPr/>
                </a:tc>
                <a:tc>
                  <a:txBody>
                    <a:bodyPr/>
                    <a:lstStyle/>
                    <a:p>
                      <a:pPr algn="ctr"/>
                      <a:r>
                        <a:rPr lang="zh-CN" altLang="en-US" sz="2000" dirty="0">
                          <a:solidFill>
                            <a:schemeClr val="tx1"/>
                          </a:solidFill>
                        </a:rPr>
                        <a:t>取值空间小</a:t>
                      </a:r>
                    </a:p>
                  </a:txBody>
                  <a:tcPr/>
                </a:tc>
                <a:extLst>
                  <a:ext uri="{0D108BD9-81ED-4DB2-BD59-A6C34878D82A}">
                    <a16:rowId xmlns:a16="http://schemas.microsoft.com/office/drawing/2014/main" val="3724435718"/>
                  </a:ext>
                </a:extLst>
              </a:tr>
              <a:tr h="916403">
                <a:tc>
                  <a:txBody>
                    <a:bodyPr/>
                    <a:lstStyle/>
                    <a:p>
                      <a:pPr algn="ctr"/>
                      <a:r>
                        <a:rPr lang="zh-CN" altLang="en-US" sz="2800" b="1" dirty="0">
                          <a:solidFill>
                            <a:schemeClr val="tx1"/>
                          </a:solidFill>
                        </a:rPr>
                        <a:t>不适用的数据列不同特征</a:t>
                      </a:r>
                    </a:p>
                  </a:txBody>
                  <a:tcPr>
                    <a:solidFill>
                      <a:srgbClr val="4472C4"/>
                    </a:solidFill>
                  </a:tcPr>
                </a:tc>
                <a:tc>
                  <a:txBody>
                    <a:bodyPr/>
                    <a:lstStyle/>
                    <a:p>
                      <a:pPr algn="ctr"/>
                      <a:r>
                        <a:rPr lang="zh-CN" altLang="en-US" sz="2000" dirty="0">
                          <a:solidFill>
                            <a:schemeClr val="tx1"/>
                          </a:solidFill>
                        </a:rPr>
                        <a:t>排序不规则</a:t>
                      </a:r>
                    </a:p>
                  </a:txBody>
                  <a:tcPr>
                    <a:solidFill>
                      <a:srgbClr val="E9EBF5"/>
                    </a:solidFill>
                  </a:tcPr>
                </a:tc>
                <a:tc>
                  <a:txBody>
                    <a:bodyPr/>
                    <a:lstStyle/>
                    <a:p>
                      <a:pPr marL="0" indent="0" algn="ctr">
                        <a:buNone/>
                      </a:pPr>
                      <a:r>
                        <a:rPr lang="zh-CN" altLang="en-US" sz="2000" dirty="0">
                          <a:solidFill>
                            <a:schemeClr val="tx1"/>
                          </a:solidFill>
                        </a:rPr>
                        <a:t>取值空间较大且数据类型长度比词典符号长度更小</a:t>
                      </a:r>
                    </a:p>
                  </a:txBody>
                  <a:tcPr>
                    <a:solidFill>
                      <a:srgbClr val="E9EBF5"/>
                    </a:solidFill>
                  </a:tcPr>
                </a:tc>
                <a:tc>
                  <a:txBody>
                    <a:bodyPr/>
                    <a:lstStyle/>
                    <a:p>
                      <a:pPr algn="ctr"/>
                      <a:r>
                        <a:rPr lang="zh-CN" altLang="en-US" sz="2000" dirty="0">
                          <a:solidFill>
                            <a:schemeClr val="tx1"/>
                          </a:solidFill>
                        </a:rPr>
                        <a:t>取值空间较大</a:t>
                      </a:r>
                    </a:p>
                  </a:txBody>
                  <a:tcPr>
                    <a:solidFill>
                      <a:srgbClr val="E9EBF5"/>
                    </a:solidFill>
                  </a:tcPr>
                </a:tc>
                <a:extLst>
                  <a:ext uri="{0D108BD9-81ED-4DB2-BD59-A6C34878D82A}">
                    <a16:rowId xmlns:a16="http://schemas.microsoft.com/office/drawing/2014/main" val="1922733348"/>
                  </a:ext>
                </a:extLst>
              </a:tr>
              <a:tr h="813511">
                <a:tc>
                  <a:txBody>
                    <a:bodyPr/>
                    <a:lstStyle/>
                    <a:p>
                      <a:pPr algn="ctr"/>
                      <a:r>
                        <a:rPr lang="zh-CN" altLang="en-US" sz="2800" b="1" dirty="0">
                          <a:solidFill>
                            <a:schemeClr val="tx1"/>
                          </a:solidFill>
                        </a:rPr>
                        <a:t>优点</a:t>
                      </a:r>
                    </a:p>
                  </a:txBody>
                  <a:tcPr>
                    <a:solidFill>
                      <a:srgbClr val="4472C4"/>
                    </a:solidFill>
                  </a:tcPr>
                </a:tc>
                <a:tc>
                  <a:txBody>
                    <a:bodyPr/>
                    <a:lstStyle/>
                    <a:p>
                      <a:pPr algn="ctr"/>
                      <a:r>
                        <a:rPr lang="zh-CN" altLang="en-US" sz="2000" dirty="0">
                          <a:solidFill>
                            <a:schemeClr val="tx1"/>
                          </a:solidFill>
                        </a:rPr>
                        <a:t>对于使用的数据特征有比较好的压缩效果</a:t>
                      </a:r>
                    </a:p>
                  </a:txBody>
                  <a:tcPr/>
                </a:tc>
                <a:tc>
                  <a:txBody>
                    <a:bodyPr/>
                    <a:lstStyle/>
                    <a:p>
                      <a:pPr algn="ctr"/>
                      <a:r>
                        <a:rPr lang="zh-CN" altLang="en-US" sz="2000" dirty="0">
                          <a:solidFill>
                            <a:schemeClr val="tx1"/>
                          </a:solidFill>
                        </a:rPr>
                        <a:t>对数据类型以及数据排序要求较低</a:t>
                      </a:r>
                    </a:p>
                  </a:txBody>
                  <a:tcPr/>
                </a:tc>
                <a:tc>
                  <a:txBody>
                    <a:bodyPr/>
                    <a:lstStyle/>
                    <a:p>
                      <a:pPr algn="ctr"/>
                      <a:r>
                        <a:rPr lang="zh-CN" altLang="en-US" sz="2000" dirty="0">
                          <a:solidFill>
                            <a:schemeClr val="tx1"/>
                          </a:solidFill>
                        </a:rPr>
                        <a:t>与词典编码算法相同但有些情况效率比前者更高</a:t>
                      </a:r>
                    </a:p>
                  </a:txBody>
                  <a:tcPr/>
                </a:tc>
                <a:extLst>
                  <a:ext uri="{0D108BD9-81ED-4DB2-BD59-A6C34878D82A}">
                    <a16:rowId xmlns:a16="http://schemas.microsoft.com/office/drawing/2014/main" val="3129971691"/>
                  </a:ext>
                </a:extLst>
              </a:tr>
              <a:tr h="813511">
                <a:tc>
                  <a:txBody>
                    <a:bodyPr/>
                    <a:lstStyle/>
                    <a:p>
                      <a:pPr algn="ctr"/>
                      <a:r>
                        <a:rPr lang="zh-CN" altLang="en-US" sz="2800" b="1" dirty="0">
                          <a:solidFill>
                            <a:schemeClr val="tx1"/>
                          </a:solidFill>
                        </a:rPr>
                        <a:t>缺点</a:t>
                      </a:r>
                    </a:p>
                  </a:txBody>
                  <a:tcPr>
                    <a:solidFill>
                      <a:srgbClr val="4472C4"/>
                    </a:solidFill>
                  </a:tcPr>
                </a:tc>
                <a:tc>
                  <a:txBody>
                    <a:bodyPr/>
                    <a:lstStyle/>
                    <a:p>
                      <a:pPr algn="ctr"/>
                      <a:r>
                        <a:rPr lang="zh-CN" altLang="en-US" sz="2000" dirty="0">
                          <a:solidFill>
                            <a:schemeClr val="tx1"/>
                          </a:solidFill>
                        </a:rPr>
                        <a:t>对列值的重复性以及排序要求比较高</a:t>
                      </a:r>
                    </a:p>
                  </a:txBody>
                  <a:tcPr/>
                </a:tc>
                <a:tc>
                  <a:txBody>
                    <a:bodyPr/>
                    <a:lstStyle/>
                    <a:p>
                      <a:pPr algn="ctr"/>
                      <a:r>
                        <a:rPr lang="zh-CN" altLang="en-US" sz="2000" dirty="0">
                          <a:solidFill>
                            <a:schemeClr val="tx1"/>
                          </a:solidFill>
                        </a:rPr>
                        <a:t>需要创建词典表，增加维护代价</a:t>
                      </a:r>
                    </a:p>
                  </a:txBody>
                  <a:tcPr/>
                </a:tc>
                <a:tc>
                  <a:txBody>
                    <a:bodyPr/>
                    <a:lstStyle/>
                    <a:p>
                      <a:pPr algn="ctr"/>
                      <a:r>
                        <a:rPr lang="zh-CN" altLang="en-US" sz="2000" dirty="0">
                          <a:solidFill>
                            <a:schemeClr val="tx1"/>
                          </a:solidFill>
                        </a:rPr>
                        <a:t>用位置表示数据，如果取值空间大，或重复性低，占用空间会很大</a:t>
                      </a:r>
                    </a:p>
                  </a:txBody>
                  <a:tcPr/>
                </a:tc>
                <a:extLst>
                  <a:ext uri="{0D108BD9-81ED-4DB2-BD59-A6C34878D82A}">
                    <a16:rowId xmlns:a16="http://schemas.microsoft.com/office/drawing/2014/main" val="2970650507"/>
                  </a:ext>
                </a:extLst>
              </a:tr>
            </a:tbl>
          </a:graphicData>
        </a:graphic>
      </p:graphicFrame>
    </p:spTree>
    <p:extLst>
      <p:ext uri="{BB962C8B-B14F-4D97-AF65-F5344CB8AC3E}">
        <p14:creationId xmlns:p14="http://schemas.microsoft.com/office/powerpoint/2010/main" val="251028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58F14-5141-4018-B9DE-6BB3DE7D755E}"/>
              </a:ext>
            </a:extLst>
          </p:cNvPr>
          <p:cNvSpPr>
            <a:spLocks noGrp="1"/>
          </p:cNvSpPr>
          <p:nvPr>
            <p:ph type="title"/>
          </p:nvPr>
        </p:nvSpPr>
        <p:spPr>
          <a:xfrm>
            <a:off x="838200" y="365125"/>
            <a:ext cx="10719216" cy="1325563"/>
          </a:xfrm>
        </p:spPr>
        <p:txBody>
          <a:bodyPr/>
          <a:lstStyle/>
          <a:p>
            <a:r>
              <a:rPr lang="en-US" altLang="zh-CN" dirty="0"/>
              <a:t>Run Length encoding &amp; Bit-vector encoding</a:t>
            </a:r>
            <a:endParaRPr lang="zh-CN" altLang="en-US" dirty="0"/>
          </a:p>
        </p:txBody>
      </p:sp>
      <p:graphicFrame>
        <p:nvGraphicFramePr>
          <p:cNvPr id="3" name="表格 3">
            <a:extLst>
              <a:ext uri="{FF2B5EF4-FFF2-40B4-BE49-F238E27FC236}">
                <a16:creationId xmlns:a16="http://schemas.microsoft.com/office/drawing/2014/main" id="{7588153C-6A9F-4637-BDD4-464477261CDB}"/>
              </a:ext>
            </a:extLst>
          </p:cNvPr>
          <p:cNvGraphicFramePr>
            <a:graphicFrameLocks noGrp="1"/>
          </p:cNvGraphicFramePr>
          <p:nvPr>
            <p:extLst>
              <p:ext uri="{D42A27DB-BD31-4B8C-83A1-F6EECF244321}">
                <p14:modId xmlns:p14="http://schemas.microsoft.com/office/powerpoint/2010/main" val="2130758291"/>
              </p:ext>
            </p:extLst>
          </p:nvPr>
        </p:nvGraphicFramePr>
        <p:xfrm>
          <a:off x="1421534" y="1711341"/>
          <a:ext cx="491241" cy="234696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Q1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Q1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Q1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Q1</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Q1</a:t>
                      </a:r>
                    </a:p>
                  </a:txBody>
                  <a:tcPr>
                    <a:solidFill>
                      <a:schemeClr val="accent1">
                        <a:lumMod val="40000"/>
                        <a:lumOff val="60000"/>
                      </a:schemeClr>
                    </a:solidFill>
                  </a:tcPr>
                </a:tc>
                <a:extLst>
                  <a:ext uri="{0D108BD9-81ED-4DB2-BD59-A6C34878D82A}">
                    <a16:rowId xmlns:a16="http://schemas.microsoft.com/office/drawing/2014/main" val="1638821183"/>
                  </a:ext>
                </a:extLst>
              </a:tr>
              <a:tr h="277839">
                <a:tc>
                  <a:txBody>
                    <a:bodyPr/>
                    <a:lstStyle/>
                    <a:p>
                      <a:pPr algn="ctr"/>
                      <a:r>
                        <a:rPr lang="en-US" altLang="zh-CN" sz="1600" dirty="0"/>
                        <a:t>Q1</a:t>
                      </a:r>
                    </a:p>
                  </a:txBody>
                  <a:tcPr>
                    <a:solidFill>
                      <a:schemeClr val="accent1">
                        <a:lumMod val="40000"/>
                        <a:lumOff val="60000"/>
                      </a:schemeClr>
                    </a:solidFill>
                  </a:tcPr>
                </a:tc>
                <a:extLst>
                  <a:ext uri="{0D108BD9-81ED-4DB2-BD59-A6C34878D82A}">
                    <a16:rowId xmlns:a16="http://schemas.microsoft.com/office/drawing/2014/main" val="3768182347"/>
                  </a:ext>
                </a:extLst>
              </a:tr>
              <a:tr h="291916">
                <a:tc>
                  <a:txBody>
                    <a:bodyPr/>
                    <a:lstStyle/>
                    <a:p>
                      <a:pPr algn="ctr"/>
                      <a:r>
                        <a:rPr lang="en-US" altLang="zh-CN" sz="1600" dirty="0"/>
                        <a:t>Q1</a:t>
                      </a:r>
                    </a:p>
                  </a:txBody>
                  <a:tcPr>
                    <a:solidFill>
                      <a:schemeClr val="accent1">
                        <a:lumMod val="40000"/>
                        <a:lumOff val="60000"/>
                      </a:schemeClr>
                    </a:solidFill>
                  </a:tcPr>
                </a:tc>
                <a:extLst>
                  <a:ext uri="{0D108BD9-81ED-4DB2-BD59-A6C34878D82A}">
                    <a16:rowId xmlns:a16="http://schemas.microsoft.com/office/drawing/2014/main" val="45554804"/>
                  </a:ext>
                </a:extLst>
              </a:tr>
            </a:tbl>
          </a:graphicData>
        </a:graphic>
      </p:graphicFrame>
      <p:graphicFrame>
        <p:nvGraphicFramePr>
          <p:cNvPr id="6" name="表格 3">
            <a:extLst>
              <a:ext uri="{FF2B5EF4-FFF2-40B4-BE49-F238E27FC236}">
                <a16:creationId xmlns:a16="http://schemas.microsoft.com/office/drawing/2014/main" id="{B16D8AAF-E0BF-493D-AECA-A2200F710A1F}"/>
              </a:ext>
            </a:extLst>
          </p:cNvPr>
          <p:cNvGraphicFramePr>
            <a:graphicFrameLocks noGrp="1"/>
          </p:cNvGraphicFramePr>
          <p:nvPr>
            <p:extLst>
              <p:ext uri="{D42A27DB-BD31-4B8C-83A1-F6EECF244321}">
                <p14:modId xmlns:p14="http://schemas.microsoft.com/office/powerpoint/2010/main" val="2173092755"/>
              </p:ext>
            </p:extLst>
          </p:nvPr>
        </p:nvGraphicFramePr>
        <p:xfrm>
          <a:off x="1421534" y="4424366"/>
          <a:ext cx="491241" cy="167640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Q2</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Q2</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Q2</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Q2</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Q2</a:t>
                      </a:r>
                    </a:p>
                  </a:txBody>
                  <a:tcPr>
                    <a:solidFill>
                      <a:schemeClr val="accent1">
                        <a:lumMod val="40000"/>
                        <a:lumOff val="60000"/>
                      </a:schemeClr>
                    </a:solidFill>
                  </a:tcPr>
                </a:tc>
                <a:extLst>
                  <a:ext uri="{0D108BD9-81ED-4DB2-BD59-A6C34878D82A}">
                    <a16:rowId xmlns:a16="http://schemas.microsoft.com/office/drawing/2014/main" val="1638821183"/>
                  </a:ext>
                </a:extLst>
              </a:tr>
            </a:tbl>
          </a:graphicData>
        </a:graphic>
      </p:graphicFrame>
      <p:sp>
        <p:nvSpPr>
          <p:cNvPr id="7" name="文本框 6">
            <a:extLst>
              <a:ext uri="{FF2B5EF4-FFF2-40B4-BE49-F238E27FC236}">
                <a16:creationId xmlns:a16="http://schemas.microsoft.com/office/drawing/2014/main" id="{12DC2FFD-D83A-4009-AFFA-1DFE7548E753}"/>
              </a:ext>
            </a:extLst>
          </p:cNvPr>
          <p:cNvSpPr txBox="1"/>
          <p:nvPr/>
        </p:nvSpPr>
        <p:spPr>
          <a:xfrm>
            <a:off x="1481045" y="4056668"/>
            <a:ext cx="372218" cy="369332"/>
          </a:xfrm>
          <a:prstGeom prst="rect">
            <a:avLst/>
          </a:prstGeom>
          <a:noFill/>
        </p:spPr>
        <p:txBody>
          <a:bodyPr wrap="none" rtlCol="0">
            <a:spAutoFit/>
          </a:bodyPr>
          <a:lstStyle/>
          <a:p>
            <a:r>
              <a:rPr lang="en-US" altLang="zh-CN" b="1" dirty="0"/>
              <a:t>…</a:t>
            </a:r>
            <a:endParaRPr lang="zh-CN" altLang="en-US" b="1" dirty="0"/>
          </a:p>
        </p:txBody>
      </p:sp>
      <p:sp>
        <p:nvSpPr>
          <p:cNvPr id="8" name="文本框 7">
            <a:extLst>
              <a:ext uri="{FF2B5EF4-FFF2-40B4-BE49-F238E27FC236}">
                <a16:creationId xmlns:a16="http://schemas.microsoft.com/office/drawing/2014/main" id="{7CDAED0E-B67F-4B07-8F9A-6B4E37A4D00C}"/>
              </a:ext>
            </a:extLst>
          </p:cNvPr>
          <p:cNvSpPr txBox="1"/>
          <p:nvPr/>
        </p:nvSpPr>
        <p:spPr>
          <a:xfrm>
            <a:off x="1481045" y="6100766"/>
            <a:ext cx="372218" cy="369332"/>
          </a:xfrm>
          <a:prstGeom prst="rect">
            <a:avLst/>
          </a:prstGeom>
          <a:noFill/>
        </p:spPr>
        <p:txBody>
          <a:bodyPr wrap="none" rtlCol="0">
            <a:spAutoFit/>
          </a:bodyPr>
          <a:lstStyle/>
          <a:p>
            <a:r>
              <a:rPr lang="en-US" altLang="zh-CN" b="1" dirty="0"/>
              <a:t>…</a:t>
            </a:r>
            <a:endParaRPr lang="zh-CN" altLang="en-US" b="1" dirty="0"/>
          </a:p>
        </p:txBody>
      </p:sp>
      <p:sp>
        <p:nvSpPr>
          <p:cNvPr id="9" name="箭头: 右 8">
            <a:extLst>
              <a:ext uri="{FF2B5EF4-FFF2-40B4-BE49-F238E27FC236}">
                <a16:creationId xmlns:a16="http://schemas.microsoft.com/office/drawing/2014/main" id="{BC5323AC-1795-4B8B-8B23-6267384C79A1}"/>
              </a:ext>
            </a:extLst>
          </p:cNvPr>
          <p:cNvSpPr/>
          <p:nvPr/>
        </p:nvSpPr>
        <p:spPr>
          <a:xfrm>
            <a:off x="2267339" y="3666931"/>
            <a:ext cx="681134" cy="671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a:extLst>
              <a:ext uri="{FF2B5EF4-FFF2-40B4-BE49-F238E27FC236}">
                <a16:creationId xmlns:a16="http://schemas.microsoft.com/office/drawing/2014/main" id="{CFB96FE0-2AF4-4772-A29F-A05895ACEC3C}"/>
              </a:ext>
            </a:extLst>
          </p:cNvPr>
          <p:cNvGraphicFramePr>
            <a:graphicFrameLocks noGrp="1"/>
          </p:cNvGraphicFramePr>
          <p:nvPr>
            <p:extLst>
              <p:ext uri="{D42A27DB-BD31-4B8C-83A1-F6EECF244321}">
                <p14:modId xmlns:p14="http://schemas.microsoft.com/office/powerpoint/2010/main" val="941065314"/>
              </p:ext>
            </p:extLst>
          </p:nvPr>
        </p:nvGraphicFramePr>
        <p:xfrm>
          <a:off x="3328712" y="3429000"/>
          <a:ext cx="1390261" cy="1005840"/>
        </p:xfrm>
        <a:graphic>
          <a:graphicData uri="http://schemas.openxmlformats.org/drawingml/2006/table">
            <a:tbl>
              <a:tblPr firstRow="1" bandRow="1">
                <a:tableStyleId>{5940675A-B579-460E-94D1-54222C63F5DA}</a:tableStyleId>
              </a:tblPr>
              <a:tblGrid>
                <a:gridCol w="1390261">
                  <a:extLst>
                    <a:ext uri="{9D8B030D-6E8A-4147-A177-3AD203B41FA5}">
                      <a16:colId xmlns:a16="http://schemas.microsoft.com/office/drawing/2014/main" val="2899480202"/>
                    </a:ext>
                  </a:extLst>
                </a:gridCol>
              </a:tblGrid>
              <a:tr h="277839">
                <a:tc>
                  <a:txBody>
                    <a:bodyPr/>
                    <a:lstStyle/>
                    <a:p>
                      <a:pPr algn="ctr"/>
                      <a:r>
                        <a:rPr lang="en-US" altLang="zh-CN" sz="1600" dirty="0"/>
                        <a:t>(Q1,1,300)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4154710079"/>
                  </a:ext>
                </a:extLst>
              </a:tr>
              <a:tr h="277839">
                <a:tc>
                  <a:txBody>
                    <a:bodyPr/>
                    <a:lstStyle/>
                    <a:p>
                      <a:pPr algn="ctr"/>
                      <a:r>
                        <a:rPr lang="en-US" altLang="zh-CN" sz="1600" dirty="0"/>
                        <a:t>(Q2,301,350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383584998"/>
                  </a:ext>
                </a:extLst>
              </a:tr>
              <a:tr h="277839">
                <a:tc>
                  <a:txBody>
                    <a:bodyPr/>
                    <a:lstStyle/>
                    <a:p>
                      <a:pPr algn="ctr"/>
                      <a:r>
                        <a:rPr lang="en-US" altLang="zh-CN" sz="1600" dirty="0"/>
                        <a:t>…</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4216313319"/>
                  </a:ext>
                </a:extLst>
              </a:tr>
            </a:tbl>
          </a:graphicData>
        </a:graphic>
      </p:graphicFrame>
      <p:sp>
        <p:nvSpPr>
          <p:cNvPr id="11" name="矩形 10">
            <a:extLst>
              <a:ext uri="{FF2B5EF4-FFF2-40B4-BE49-F238E27FC236}">
                <a16:creationId xmlns:a16="http://schemas.microsoft.com/office/drawing/2014/main" id="{69F4C135-D8F7-4F3B-B1E8-6110CDF457DB}"/>
              </a:ext>
            </a:extLst>
          </p:cNvPr>
          <p:cNvSpPr/>
          <p:nvPr/>
        </p:nvSpPr>
        <p:spPr>
          <a:xfrm>
            <a:off x="1853263" y="6403628"/>
            <a:ext cx="2497800" cy="369332"/>
          </a:xfrm>
          <a:prstGeom prst="rect">
            <a:avLst/>
          </a:prstGeom>
        </p:spPr>
        <p:txBody>
          <a:bodyPr wrap="none">
            <a:spAutoFit/>
          </a:bodyPr>
          <a:lstStyle/>
          <a:p>
            <a:r>
              <a:rPr lang="en-US" altLang="zh-CN" b="1" dirty="0"/>
              <a:t>Run Length encoding </a:t>
            </a:r>
            <a:endParaRPr lang="zh-CN" altLang="en-US" b="1" dirty="0"/>
          </a:p>
        </p:txBody>
      </p:sp>
      <p:graphicFrame>
        <p:nvGraphicFramePr>
          <p:cNvPr id="12" name="表格 3">
            <a:extLst>
              <a:ext uri="{FF2B5EF4-FFF2-40B4-BE49-F238E27FC236}">
                <a16:creationId xmlns:a16="http://schemas.microsoft.com/office/drawing/2014/main" id="{FD7C51FD-C8C7-494A-81F3-D2EDA8D1457D}"/>
              </a:ext>
            </a:extLst>
          </p:cNvPr>
          <p:cNvGraphicFramePr>
            <a:graphicFrameLocks noGrp="1"/>
          </p:cNvGraphicFramePr>
          <p:nvPr>
            <p:extLst>
              <p:ext uri="{D42A27DB-BD31-4B8C-83A1-F6EECF244321}">
                <p14:modId xmlns:p14="http://schemas.microsoft.com/office/powerpoint/2010/main" val="3551342338"/>
              </p:ext>
            </p:extLst>
          </p:nvPr>
        </p:nvGraphicFramePr>
        <p:xfrm>
          <a:off x="6489475" y="1711341"/>
          <a:ext cx="491241" cy="234696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3</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1638821183"/>
                  </a:ext>
                </a:extLst>
              </a:tr>
              <a:tr h="277839">
                <a:tc>
                  <a:txBody>
                    <a:bodyPr/>
                    <a:lstStyle/>
                    <a:p>
                      <a:pPr algn="ctr"/>
                      <a:r>
                        <a:rPr lang="en-US" altLang="zh-CN" sz="1600" dirty="0"/>
                        <a:t>2</a:t>
                      </a:r>
                    </a:p>
                  </a:txBody>
                  <a:tcPr>
                    <a:solidFill>
                      <a:schemeClr val="accent1">
                        <a:lumMod val="40000"/>
                        <a:lumOff val="60000"/>
                      </a:schemeClr>
                    </a:solidFill>
                  </a:tcPr>
                </a:tc>
                <a:extLst>
                  <a:ext uri="{0D108BD9-81ED-4DB2-BD59-A6C34878D82A}">
                    <a16:rowId xmlns:a16="http://schemas.microsoft.com/office/drawing/2014/main" val="3768182347"/>
                  </a:ext>
                </a:extLst>
              </a:tr>
              <a:tr h="291916">
                <a:tc>
                  <a:txBody>
                    <a:bodyPr/>
                    <a:lstStyle/>
                    <a:p>
                      <a:pPr algn="ctr"/>
                      <a:r>
                        <a:rPr lang="en-US" altLang="zh-CN" sz="1600" dirty="0"/>
                        <a:t>2</a:t>
                      </a:r>
                    </a:p>
                  </a:txBody>
                  <a:tcPr>
                    <a:solidFill>
                      <a:schemeClr val="accent1">
                        <a:lumMod val="40000"/>
                        <a:lumOff val="60000"/>
                      </a:schemeClr>
                    </a:solidFill>
                  </a:tcPr>
                </a:tc>
                <a:extLst>
                  <a:ext uri="{0D108BD9-81ED-4DB2-BD59-A6C34878D82A}">
                    <a16:rowId xmlns:a16="http://schemas.microsoft.com/office/drawing/2014/main" val="45554804"/>
                  </a:ext>
                </a:extLst>
              </a:tr>
            </a:tbl>
          </a:graphicData>
        </a:graphic>
      </p:graphicFrame>
      <p:graphicFrame>
        <p:nvGraphicFramePr>
          <p:cNvPr id="13" name="表格 3">
            <a:extLst>
              <a:ext uri="{FF2B5EF4-FFF2-40B4-BE49-F238E27FC236}">
                <a16:creationId xmlns:a16="http://schemas.microsoft.com/office/drawing/2014/main" id="{1EDFCE1C-8E38-4026-A0D6-45770759AD26}"/>
              </a:ext>
            </a:extLst>
          </p:cNvPr>
          <p:cNvGraphicFramePr>
            <a:graphicFrameLocks noGrp="1"/>
          </p:cNvGraphicFramePr>
          <p:nvPr>
            <p:extLst>
              <p:ext uri="{D42A27DB-BD31-4B8C-83A1-F6EECF244321}">
                <p14:modId xmlns:p14="http://schemas.microsoft.com/office/powerpoint/2010/main" val="2328648634"/>
              </p:ext>
            </p:extLst>
          </p:nvPr>
        </p:nvGraphicFramePr>
        <p:xfrm>
          <a:off x="6489475" y="4424366"/>
          <a:ext cx="491241" cy="167640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2</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3</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1638821183"/>
                  </a:ext>
                </a:extLst>
              </a:tr>
            </a:tbl>
          </a:graphicData>
        </a:graphic>
      </p:graphicFrame>
      <p:sp>
        <p:nvSpPr>
          <p:cNvPr id="14" name="文本框 13">
            <a:extLst>
              <a:ext uri="{FF2B5EF4-FFF2-40B4-BE49-F238E27FC236}">
                <a16:creationId xmlns:a16="http://schemas.microsoft.com/office/drawing/2014/main" id="{4789A32F-2BC7-45F1-92ED-C05C6D3FFA2E}"/>
              </a:ext>
            </a:extLst>
          </p:cNvPr>
          <p:cNvSpPr txBox="1"/>
          <p:nvPr/>
        </p:nvSpPr>
        <p:spPr>
          <a:xfrm>
            <a:off x="6548986" y="4056668"/>
            <a:ext cx="372218" cy="369332"/>
          </a:xfrm>
          <a:prstGeom prst="rect">
            <a:avLst/>
          </a:prstGeom>
          <a:noFill/>
        </p:spPr>
        <p:txBody>
          <a:bodyPr wrap="none" rtlCol="0">
            <a:spAutoFit/>
          </a:bodyPr>
          <a:lstStyle/>
          <a:p>
            <a:r>
              <a:rPr lang="en-US" altLang="zh-CN" b="1" dirty="0"/>
              <a:t>…</a:t>
            </a:r>
            <a:endParaRPr lang="zh-CN" altLang="en-US" b="1" dirty="0"/>
          </a:p>
        </p:txBody>
      </p:sp>
      <p:sp>
        <p:nvSpPr>
          <p:cNvPr id="15" name="文本框 14">
            <a:extLst>
              <a:ext uri="{FF2B5EF4-FFF2-40B4-BE49-F238E27FC236}">
                <a16:creationId xmlns:a16="http://schemas.microsoft.com/office/drawing/2014/main" id="{0D75762E-0F9F-49C0-9CFA-C5C6B8492122}"/>
              </a:ext>
            </a:extLst>
          </p:cNvPr>
          <p:cNvSpPr txBox="1"/>
          <p:nvPr/>
        </p:nvSpPr>
        <p:spPr>
          <a:xfrm>
            <a:off x="6548986" y="6100766"/>
            <a:ext cx="372218" cy="369332"/>
          </a:xfrm>
          <a:prstGeom prst="rect">
            <a:avLst/>
          </a:prstGeom>
          <a:noFill/>
        </p:spPr>
        <p:txBody>
          <a:bodyPr wrap="none" rtlCol="0">
            <a:spAutoFit/>
          </a:bodyPr>
          <a:lstStyle/>
          <a:p>
            <a:r>
              <a:rPr lang="en-US" altLang="zh-CN" b="1" dirty="0"/>
              <a:t>…</a:t>
            </a:r>
            <a:endParaRPr lang="zh-CN" altLang="en-US" b="1" dirty="0"/>
          </a:p>
        </p:txBody>
      </p:sp>
      <p:sp>
        <p:nvSpPr>
          <p:cNvPr id="16" name="矩形 15">
            <a:extLst>
              <a:ext uri="{FF2B5EF4-FFF2-40B4-BE49-F238E27FC236}">
                <a16:creationId xmlns:a16="http://schemas.microsoft.com/office/drawing/2014/main" id="{77203392-95B6-48FC-93C1-5CECB9C9B820}"/>
              </a:ext>
            </a:extLst>
          </p:cNvPr>
          <p:cNvSpPr/>
          <p:nvPr/>
        </p:nvSpPr>
        <p:spPr>
          <a:xfrm>
            <a:off x="8055740" y="6403628"/>
            <a:ext cx="2282997" cy="369332"/>
          </a:xfrm>
          <a:prstGeom prst="rect">
            <a:avLst/>
          </a:prstGeom>
        </p:spPr>
        <p:txBody>
          <a:bodyPr wrap="none">
            <a:spAutoFit/>
          </a:bodyPr>
          <a:lstStyle/>
          <a:p>
            <a:r>
              <a:rPr lang="en-US" altLang="zh-CN" b="1" dirty="0"/>
              <a:t>Bit-vector encoding</a:t>
            </a:r>
            <a:endParaRPr lang="zh-CN" altLang="en-US" b="1" dirty="0"/>
          </a:p>
        </p:txBody>
      </p:sp>
      <p:sp>
        <p:nvSpPr>
          <p:cNvPr id="17" name="箭头: 右 16">
            <a:extLst>
              <a:ext uri="{FF2B5EF4-FFF2-40B4-BE49-F238E27FC236}">
                <a16:creationId xmlns:a16="http://schemas.microsoft.com/office/drawing/2014/main" id="{CB6925AA-DF5A-4E87-8384-2804089D02FD}"/>
              </a:ext>
            </a:extLst>
          </p:cNvPr>
          <p:cNvSpPr/>
          <p:nvPr/>
        </p:nvSpPr>
        <p:spPr>
          <a:xfrm>
            <a:off x="7598229" y="3666931"/>
            <a:ext cx="681134" cy="671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表格 3">
            <a:extLst>
              <a:ext uri="{FF2B5EF4-FFF2-40B4-BE49-F238E27FC236}">
                <a16:creationId xmlns:a16="http://schemas.microsoft.com/office/drawing/2014/main" id="{A238AE87-E983-4BB6-8341-B78EE8F5C60B}"/>
              </a:ext>
            </a:extLst>
          </p:cNvPr>
          <p:cNvGraphicFramePr>
            <a:graphicFrameLocks noGrp="1"/>
          </p:cNvGraphicFramePr>
          <p:nvPr>
            <p:extLst>
              <p:ext uri="{D42A27DB-BD31-4B8C-83A1-F6EECF244321}">
                <p14:modId xmlns:p14="http://schemas.microsoft.com/office/powerpoint/2010/main" val="454751941"/>
              </p:ext>
            </p:extLst>
          </p:nvPr>
        </p:nvGraphicFramePr>
        <p:xfrm>
          <a:off x="8651255" y="1690688"/>
          <a:ext cx="491241" cy="234696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1638821183"/>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3768182347"/>
                  </a:ext>
                </a:extLst>
              </a:tr>
              <a:tr h="291916">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45554804"/>
                  </a:ext>
                </a:extLst>
              </a:tr>
            </a:tbl>
          </a:graphicData>
        </a:graphic>
      </p:graphicFrame>
      <p:graphicFrame>
        <p:nvGraphicFramePr>
          <p:cNvPr id="19" name="表格 3">
            <a:extLst>
              <a:ext uri="{FF2B5EF4-FFF2-40B4-BE49-F238E27FC236}">
                <a16:creationId xmlns:a16="http://schemas.microsoft.com/office/drawing/2014/main" id="{BF073D3E-EE65-4053-AF55-4B1AB3BA9E46}"/>
              </a:ext>
            </a:extLst>
          </p:cNvPr>
          <p:cNvGraphicFramePr>
            <a:graphicFrameLocks noGrp="1"/>
          </p:cNvGraphicFramePr>
          <p:nvPr>
            <p:extLst>
              <p:ext uri="{D42A27DB-BD31-4B8C-83A1-F6EECF244321}">
                <p14:modId xmlns:p14="http://schemas.microsoft.com/office/powerpoint/2010/main" val="4279976051"/>
              </p:ext>
            </p:extLst>
          </p:nvPr>
        </p:nvGraphicFramePr>
        <p:xfrm>
          <a:off x="8651255" y="4403713"/>
          <a:ext cx="491241" cy="167640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1638821183"/>
                  </a:ext>
                </a:extLst>
              </a:tr>
            </a:tbl>
          </a:graphicData>
        </a:graphic>
      </p:graphicFrame>
      <p:sp>
        <p:nvSpPr>
          <p:cNvPr id="20" name="文本框 19">
            <a:extLst>
              <a:ext uri="{FF2B5EF4-FFF2-40B4-BE49-F238E27FC236}">
                <a16:creationId xmlns:a16="http://schemas.microsoft.com/office/drawing/2014/main" id="{6AF9C214-A416-467A-91C1-1F6273E41DAF}"/>
              </a:ext>
            </a:extLst>
          </p:cNvPr>
          <p:cNvSpPr txBox="1"/>
          <p:nvPr/>
        </p:nvSpPr>
        <p:spPr>
          <a:xfrm>
            <a:off x="8710766" y="4036015"/>
            <a:ext cx="372218" cy="369332"/>
          </a:xfrm>
          <a:prstGeom prst="rect">
            <a:avLst/>
          </a:prstGeom>
          <a:noFill/>
        </p:spPr>
        <p:txBody>
          <a:bodyPr wrap="none" rtlCol="0">
            <a:spAutoFit/>
          </a:bodyPr>
          <a:lstStyle/>
          <a:p>
            <a:r>
              <a:rPr lang="en-US" altLang="zh-CN" b="1" dirty="0"/>
              <a:t>…</a:t>
            </a:r>
            <a:endParaRPr lang="zh-CN" altLang="en-US" b="1" dirty="0"/>
          </a:p>
        </p:txBody>
      </p:sp>
      <p:graphicFrame>
        <p:nvGraphicFramePr>
          <p:cNvPr id="21" name="表格 3">
            <a:extLst>
              <a:ext uri="{FF2B5EF4-FFF2-40B4-BE49-F238E27FC236}">
                <a16:creationId xmlns:a16="http://schemas.microsoft.com/office/drawing/2014/main" id="{7D4B9469-7072-498C-B3F5-CD5A48113B7A}"/>
              </a:ext>
            </a:extLst>
          </p:cNvPr>
          <p:cNvGraphicFramePr>
            <a:graphicFrameLocks noGrp="1"/>
          </p:cNvGraphicFramePr>
          <p:nvPr>
            <p:extLst>
              <p:ext uri="{D42A27DB-BD31-4B8C-83A1-F6EECF244321}">
                <p14:modId xmlns:p14="http://schemas.microsoft.com/office/powerpoint/2010/main" val="1661510355"/>
              </p:ext>
            </p:extLst>
          </p:nvPr>
        </p:nvGraphicFramePr>
        <p:xfrm>
          <a:off x="9704281" y="1690688"/>
          <a:ext cx="491241" cy="234696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1638821183"/>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3768182347"/>
                  </a:ext>
                </a:extLst>
              </a:tr>
              <a:tr h="291916">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45554804"/>
                  </a:ext>
                </a:extLst>
              </a:tr>
            </a:tbl>
          </a:graphicData>
        </a:graphic>
      </p:graphicFrame>
      <p:graphicFrame>
        <p:nvGraphicFramePr>
          <p:cNvPr id="22" name="表格 3">
            <a:extLst>
              <a:ext uri="{FF2B5EF4-FFF2-40B4-BE49-F238E27FC236}">
                <a16:creationId xmlns:a16="http://schemas.microsoft.com/office/drawing/2014/main" id="{6713F5DD-19F9-43BE-A83A-240E5A0DAF43}"/>
              </a:ext>
            </a:extLst>
          </p:cNvPr>
          <p:cNvGraphicFramePr>
            <a:graphicFrameLocks noGrp="1"/>
          </p:cNvGraphicFramePr>
          <p:nvPr>
            <p:extLst>
              <p:ext uri="{D42A27DB-BD31-4B8C-83A1-F6EECF244321}">
                <p14:modId xmlns:p14="http://schemas.microsoft.com/office/powerpoint/2010/main" val="3648317464"/>
              </p:ext>
            </p:extLst>
          </p:nvPr>
        </p:nvGraphicFramePr>
        <p:xfrm>
          <a:off x="9704281" y="4403713"/>
          <a:ext cx="491241" cy="167640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1638821183"/>
                  </a:ext>
                </a:extLst>
              </a:tr>
            </a:tbl>
          </a:graphicData>
        </a:graphic>
      </p:graphicFrame>
      <p:sp>
        <p:nvSpPr>
          <p:cNvPr id="23" name="文本框 22">
            <a:extLst>
              <a:ext uri="{FF2B5EF4-FFF2-40B4-BE49-F238E27FC236}">
                <a16:creationId xmlns:a16="http://schemas.microsoft.com/office/drawing/2014/main" id="{8305D7BE-E9A1-472D-A1E8-3A580909EF72}"/>
              </a:ext>
            </a:extLst>
          </p:cNvPr>
          <p:cNvSpPr txBox="1"/>
          <p:nvPr/>
        </p:nvSpPr>
        <p:spPr>
          <a:xfrm>
            <a:off x="9763792" y="4036015"/>
            <a:ext cx="372218" cy="369332"/>
          </a:xfrm>
          <a:prstGeom prst="rect">
            <a:avLst/>
          </a:prstGeom>
          <a:noFill/>
        </p:spPr>
        <p:txBody>
          <a:bodyPr wrap="none" rtlCol="0">
            <a:spAutoFit/>
          </a:bodyPr>
          <a:lstStyle/>
          <a:p>
            <a:r>
              <a:rPr lang="en-US" altLang="zh-CN" b="1" dirty="0"/>
              <a:t>…</a:t>
            </a:r>
            <a:endParaRPr lang="zh-CN" altLang="en-US" b="1" dirty="0"/>
          </a:p>
        </p:txBody>
      </p:sp>
      <p:graphicFrame>
        <p:nvGraphicFramePr>
          <p:cNvPr id="24" name="表格 3">
            <a:extLst>
              <a:ext uri="{FF2B5EF4-FFF2-40B4-BE49-F238E27FC236}">
                <a16:creationId xmlns:a16="http://schemas.microsoft.com/office/drawing/2014/main" id="{D878A52E-C8BD-47D7-BA04-BCA68EB45FCA}"/>
              </a:ext>
            </a:extLst>
          </p:cNvPr>
          <p:cNvGraphicFramePr>
            <a:graphicFrameLocks noGrp="1"/>
          </p:cNvGraphicFramePr>
          <p:nvPr>
            <p:extLst>
              <p:ext uri="{D42A27DB-BD31-4B8C-83A1-F6EECF244321}">
                <p14:modId xmlns:p14="http://schemas.microsoft.com/office/powerpoint/2010/main" val="1517286929"/>
              </p:ext>
            </p:extLst>
          </p:nvPr>
        </p:nvGraphicFramePr>
        <p:xfrm>
          <a:off x="10817950" y="1690688"/>
          <a:ext cx="491241" cy="234696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1</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1638821183"/>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3768182347"/>
                  </a:ext>
                </a:extLst>
              </a:tr>
              <a:tr h="291916">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45554804"/>
                  </a:ext>
                </a:extLst>
              </a:tr>
            </a:tbl>
          </a:graphicData>
        </a:graphic>
      </p:graphicFrame>
      <p:graphicFrame>
        <p:nvGraphicFramePr>
          <p:cNvPr id="25" name="表格 3">
            <a:extLst>
              <a:ext uri="{FF2B5EF4-FFF2-40B4-BE49-F238E27FC236}">
                <a16:creationId xmlns:a16="http://schemas.microsoft.com/office/drawing/2014/main" id="{340493E2-5027-4A3C-B92F-1B5FBEA3719A}"/>
              </a:ext>
            </a:extLst>
          </p:cNvPr>
          <p:cNvGraphicFramePr>
            <a:graphicFrameLocks noGrp="1"/>
          </p:cNvGraphicFramePr>
          <p:nvPr>
            <p:extLst>
              <p:ext uri="{D42A27DB-BD31-4B8C-83A1-F6EECF244321}">
                <p14:modId xmlns:p14="http://schemas.microsoft.com/office/powerpoint/2010/main" val="1509559778"/>
              </p:ext>
            </p:extLst>
          </p:nvPr>
        </p:nvGraphicFramePr>
        <p:xfrm>
          <a:off x="10817950" y="4403713"/>
          <a:ext cx="491241" cy="1676400"/>
        </p:xfrm>
        <a:graphic>
          <a:graphicData uri="http://schemas.openxmlformats.org/drawingml/2006/table">
            <a:tbl>
              <a:tblPr firstRow="1" bandRow="1">
                <a:tableStyleId>{5940675A-B579-460E-94D1-54222C63F5DA}</a:tableStyleId>
              </a:tblPr>
              <a:tblGrid>
                <a:gridCol w="491241">
                  <a:extLst>
                    <a:ext uri="{9D8B030D-6E8A-4147-A177-3AD203B41FA5}">
                      <a16:colId xmlns:a16="http://schemas.microsoft.com/office/drawing/2014/main" val="3765687329"/>
                    </a:ext>
                  </a:extLst>
                </a:gridCol>
              </a:tblGrid>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830640966"/>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917444538"/>
                  </a:ext>
                </a:extLst>
              </a:tr>
              <a:tr h="277839">
                <a:tc>
                  <a:txBody>
                    <a:bodyPr/>
                    <a:lstStyle/>
                    <a:p>
                      <a:pPr algn="ctr"/>
                      <a:r>
                        <a:rPr lang="en-US" altLang="zh-CN" sz="1600" dirty="0"/>
                        <a:t>0</a:t>
                      </a:r>
                      <a:endParaRPr lang="zh-CN" altLang="en-US" sz="1600" dirty="0"/>
                    </a:p>
                  </a:txBody>
                  <a:tcPr>
                    <a:solidFill>
                      <a:schemeClr val="accent1">
                        <a:lumMod val="40000"/>
                        <a:lumOff val="60000"/>
                      </a:schemeClr>
                    </a:solidFill>
                  </a:tcPr>
                </a:tc>
                <a:extLst>
                  <a:ext uri="{0D108BD9-81ED-4DB2-BD59-A6C34878D82A}">
                    <a16:rowId xmlns:a16="http://schemas.microsoft.com/office/drawing/2014/main" val="1160124514"/>
                  </a:ext>
                </a:extLst>
              </a:tr>
              <a:tr h="277839">
                <a:tc>
                  <a:txBody>
                    <a:bodyPr/>
                    <a:lstStyle/>
                    <a:p>
                      <a:pPr algn="ctr"/>
                      <a:r>
                        <a:rPr lang="en-US" altLang="zh-CN" sz="1600" dirty="0"/>
                        <a:t>1</a:t>
                      </a:r>
                    </a:p>
                  </a:txBody>
                  <a:tcPr>
                    <a:solidFill>
                      <a:schemeClr val="accent1">
                        <a:lumMod val="40000"/>
                        <a:lumOff val="60000"/>
                      </a:schemeClr>
                    </a:solidFill>
                  </a:tcPr>
                </a:tc>
                <a:extLst>
                  <a:ext uri="{0D108BD9-81ED-4DB2-BD59-A6C34878D82A}">
                    <a16:rowId xmlns:a16="http://schemas.microsoft.com/office/drawing/2014/main" val="536006343"/>
                  </a:ext>
                </a:extLst>
              </a:tr>
              <a:tr h="277839">
                <a:tc>
                  <a:txBody>
                    <a:bodyPr/>
                    <a:lstStyle/>
                    <a:p>
                      <a:pPr algn="ctr"/>
                      <a:r>
                        <a:rPr lang="en-US" altLang="zh-CN" sz="1600" dirty="0"/>
                        <a:t>0</a:t>
                      </a:r>
                    </a:p>
                  </a:txBody>
                  <a:tcPr>
                    <a:solidFill>
                      <a:schemeClr val="accent1">
                        <a:lumMod val="40000"/>
                        <a:lumOff val="60000"/>
                      </a:schemeClr>
                    </a:solidFill>
                  </a:tcPr>
                </a:tc>
                <a:extLst>
                  <a:ext uri="{0D108BD9-81ED-4DB2-BD59-A6C34878D82A}">
                    <a16:rowId xmlns:a16="http://schemas.microsoft.com/office/drawing/2014/main" val="1638821183"/>
                  </a:ext>
                </a:extLst>
              </a:tr>
            </a:tbl>
          </a:graphicData>
        </a:graphic>
      </p:graphicFrame>
      <p:sp>
        <p:nvSpPr>
          <p:cNvPr id="26" name="文本框 25">
            <a:extLst>
              <a:ext uri="{FF2B5EF4-FFF2-40B4-BE49-F238E27FC236}">
                <a16:creationId xmlns:a16="http://schemas.microsoft.com/office/drawing/2014/main" id="{0C8CDB0F-E4B9-452C-BBC5-868C696CEB29}"/>
              </a:ext>
            </a:extLst>
          </p:cNvPr>
          <p:cNvSpPr txBox="1"/>
          <p:nvPr/>
        </p:nvSpPr>
        <p:spPr>
          <a:xfrm>
            <a:off x="10877461" y="4036015"/>
            <a:ext cx="372218" cy="369332"/>
          </a:xfrm>
          <a:prstGeom prst="rect">
            <a:avLst/>
          </a:prstGeom>
          <a:noFill/>
        </p:spPr>
        <p:txBody>
          <a:bodyPr wrap="none" rtlCol="0">
            <a:spAutoFit/>
          </a:bodyPr>
          <a:lstStyle/>
          <a:p>
            <a:r>
              <a:rPr lang="en-US" altLang="zh-CN" b="1" dirty="0"/>
              <a:t>…</a:t>
            </a:r>
            <a:endParaRPr lang="zh-CN" altLang="en-US" b="1" dirty="0"/>
          </a:p>
        </p:txBody>
      </p:sp>
      <p:sp>
        <p:nvSpPr>
          <p:cNvPr id="27" name="文本框 26">
            <a:extLst>
              <a:ext uri="{FF2B5EF4-FFF2-40B4-BE49-F238E27FC236}">
                <a16:creationId xmlns:a16="http://schemas.microsoft.com/office/drawing/2014/main" id="{E826274A-85DD-4E4A-9EDD-7FE98FE9BF6B}"/>
              </a:ext>
            </a:extLst>
          </p:cNvPr>
          <p:cNvSpPr txBox="1"/>
          <p:nvPr/>
        </p:nvSpPr>
        <p:spPr>
          <a:xfrm>
            <a:off x="8740422" y="1324513"/>
            <a:ext cx="312906" cy="369332"/>
          </a:xfrm>
          <a:prstGeom prst="rect">
            <a:avLst/>
          </a:prstGeom>
          <a:noFill/>
        </p:spPr>
        <p:txBody>
          <a:bodyPr wrap="none" rtlCol="0">
            <a:spAutoFit/>
          </a:bodyPr>
          <a:lstStyle/>
          <a:p>
            <a:r>
              <a:rPr lang="en-US" altLang="zh-CN" b="1" dirty="0"/>
              <a:t>1</a:t>
            </a:r>
            <a:endParaRPr lang="zh-CN" altLang="en-US" b="1" dirty="0"/>
          </a:p>
        </p:txBody>
      </p:sp>
      <p:sp>
        <p:nvSpPr>
          <p:cNvPr id="28" name="文本框 27">
            <a:extLst>
              <a:ext uri="{FF2B5EF4-FFF2-40B4-BE49-F238E27FC236}">
                <a16:creationId xmlns:a16="http://schemas.microsoft.com/office/drawing/2014/main" id="{3B5DE59D-354F-4A76-9AA9-3600E9955017}"/>
              </a:ext>
            </a:extLst>
          </p:cNvPr>
          <p:cNvSpPr txBox="1"/>
          <p:nvPr/>
        </p:nvSpPr>
        <p:spPr>
          <a:xfrm>
            <a:off x="9793448" y="1319723"/>
            <a:ext cx="312906" cy="369332"/>
          </a:xfrm>
          <a:prstGeom prst="rect">
            <a:avLst/>
          </a:prstGeom>
          <a:noFill/>
        </p:spPr>
        <p:txBody>
          <a:bodyPr wrap="none" rtlCol="0">
            <a:spAutoFit/>
          </a:bodyPr>
          <a:lstStyle/>
          <a:p>
            <a:r>
              <a:rPr lang="en-US" altLang="zh-CN" b="1" dirty="0"/>
              <a:t>2</a:t>
            </a:r>
            <a:endParaRPr lang="zh-CN" altLang="en-US" b="1" dirty="0"/>
          </a:p>
        </p:txBody>
      </p:sp>
      <p:sp>
        <p:nvSpPr>
          <p:cNvPr id="29" name="文本框 28">
            <a:extLst>
              <a:ext uri="{FF2B5EF4-FFF2-40B4-BE49-F238E27FC236}">
                <a16:creationId xmlns:a16="http://schemas.microsoft.com/office/drawing/2014/main" id="{8ECC7D84-468C-436A-8F30-D644A6C0EAF4}"/>
              </a:ext>
            </a:extLst>
          </p:cNvPr>
          <p:cNvSpPr txBox="1"/>
          <p:nvPr/>
        </p:nvSpPr>
        <p:spPr>
          <a:xfrm>
            <a:off x="10907117" y="1319723"/>
            <a:ext cx="312906" cy="369332"/>
          </a:xfrm>
          <a:prstGeom prst="rect">
            <a:avLst/>
          </a:prstGeom>
          <a:noFill/>
        </p:spPr>
        <p:txBody>
          <a:bodyPr wrap="none" rtlCol="0">
            <a:spAutoFit/>
          </a:bodyPr>
          <a:lstStyle/>
          <a:p>
            <a:r>
              <a:rPr lang="en-US" altLang="zh-CN" b="1" dirty="0"/>
              <a:t>3</a:t>
            </a:r>
            <a:endParaRPr lang="zh-CN" altLang="en-US" b="1" dirty="0"/>
          </a:p>
        </p:txBody>
      </p:sp>
      <p:cxnSp>
        <p:nvCxnSpPr>
          <p:cNvPr id="31" name="直接连接符 30">
            <a:extLst>
              <a:ext uri="{FF2B5EF4-FFF2-40B4-BE49-F238E27FC236}">
                <a16:creationId xmlns:a16="http://schemas.microsoft.com/office/drawing/2014/main" id="{A3B02084-A760-43E6-947D-7C80574DD8D5}"/>
              </a:ext>
            </a:extLst>
          </p:cNvPr>
          <p:cNvCxnSpPr/>
          <p:nvPr/>
        </p:nvCxnSpPr>
        <p:spPr>
          <a:xfrm>
            <a:off x="5775649" y="1558213"/>
            <a:ext cx="0" cy="490683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0F7A4394-A25A-4E1D-B1E9-E563055FAEE3}"/>
              </a:ext>
            </a:extLst>
          </p:cNvPr>
          <p:cNvSpPr txBox="1"/>
          <p:nvPr/>
        </p:nvSpPr>
        <p:spPr>
          <a:xfrm>
            <a:off x="8680664" y="6076846"/>
            <a:ext cx="372218" cy="369332"/>
          </a:xfrm>
          <a:prstGeom prst="rect">
            <a:avLst/>
          </a:prstGeom>
          <a:noFill/>
        </p:spPr>
        <p:txBody>
          <a:bodyPr wrap="none" rtlCol="0">
            <a:spAutoFit/>
          </a:bodyPr>
          <a:lstStyle/>
          <a:p>
            <a:r>
              <a:rPr lang="en-US" altLang="zh-CN" b="1" dirty="0"/>
              <a:t>…</a:t>
            </a:r>
            <a:endParaRPr lang="zh-CN" altLang="en-US" b="1" dirty="0"/>
          </a:p>
        </p:txBody>
      </p:sp>
      <p:sp>
        <p:nvSpPr>
          <p:cNvPr id="34" name="文本框 33">
            <a:extLst>
              <a:ext uri="{FF2B5EF4-FFF2-40B4-BE49-F238E27FC236}">
                <a16:creationId xmlns:a16="http://schemas.microsoft.com/office/drawing/2014/main" id="{499EB988-263F-48C0-B212-921F2452157F}"/>
              </a:ext>
            </a:extLst>
          </p:cNvPr>
          <p:cNvSpPr txBox="1"/>
          <p:nvPr/>
        </p:nvSpPr>
        <p:spPr>
          <a:xfrm>
            <a:off x="9765064" y="6076748"/>
            <a:ext cx="372218" cy="369332"/>
          </a:xfrm>
          <a:prstGeom prst="rect">
            <a:avLst/>
          </a:prstGeom>
          <a:noFill/>
        </p:spPr>
        <p:txBody>
          <a:bodyPr wrap="none" rtlCol="0">
            <a:spAutoFit/>
          </a:bodyPr>
          <a:lstStyle/>
          <a:p>
            <a:r>
              <a:rPr lang="en-US" altLang="zh-CN" b="1" dirty="0"/>
              <a:t>…</a:t>
            </a:r>
            <a:endParaRPr lang="zh-CN" altLang="en-US" b="1" dirty="0"/>
          </a:p>
        </p:txBody>
      </p:sp>
      <p:sp>
        <p:nvSpPr>
          <p:cNvPr id="35" name="文本框 34">
            <a:extLst>
              <a:ext uri="{FF2B5EF4-FFF2-40B4-BE49-F238E27FC236}">
                <a16:creationId xmlns:a16="http://schemas.microsoft.com/office/drawing/2014/main" id="{7B510765-6353-42FD-9F67-D70AFB7B2671}"/>
              </a:ext>
            </a:extLst>
          </p:cNvPr>
          <p:cNvSpPr txBox="1"/>
          <p:nvPr/>
        </p:nvSpPr>
        <p:spPr>
          <a:xfrm>
            <a:off x="10883295" y="6076748"/>
            <a:ext cx="372218" cy="369332"/>
          </a:xfrm>
          <a:prstGeom prst="rect">
            <a:avLst/>
          </a:prstGeom>
          <a:noFill/>
        </p:spPr>
        <p:txBody>
          <a:bodyPr wrap="none" rtlCol="0">
            <a:spAutoFit/>
          </a:bodyPr>
          <a:lstStyle/>
          <a:p>
            <a:r>
              <a:rPr lang="en-US" altLang="zh-CN" b="1" dirty="0"/>
              <a:t>…</a:t>
            </a:r>
            <a:endParaRPr lang="zh-CN" altLang="en-US" b="1" dirty="0"/>
          </a:p>
        </p:txBody>
      </p:sp>
    </p:spTree>
    <p:extLst>
      <p:ext uri="{BB962C8B-B14F-4D97-AF65-F5344CB8AC3E}">
        <p14:creationId xmlns:p14="http://schemas.microsoft.com/office/powerpoint/2010/main" val="397444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1C32B-A980-4BAC-8EBC-2F7ACA3EB0B1}"/>
              </a:ext>
            </a:extLst>
          </p:cNvPr>
          <p:cNvSpPr>
            <a:spLocks noGrp="1"/>
          </p:cNvSpPr>
          <p:nvPr>
            <p:ph type="title"/>
          </p:nvPr>
        </p:nvSpPr>
        <p:spPr>
          <a:xfrm>
            <a:off x="838200" y="0"/>
            <a:ext cx="10515600" cy="1325563"/>
          </a:xfrm>
        </p:spPr>
        <p:txBody>
          <a:bodyPr/>
          <a:lstStyle/>
          <a:p>
            <a:r>
              <a:rPr lang="zh-CN" altLang="en-US" b="1" dirty="0"/>
              <a:t>星型模型</a:t>
            </a:r>
          </a:p>
        </p:txBody>
      </p:sp>
      <p:pic>
        <p:nvPicPr>
          <p:cNvPr id="5" name="图片 4">
            <a:extLst>
              <a:ext uri="{FF2B5EF4-FFF2-40B4-BE49-F238E27FC236}">
                <a16:creationId xmlns:a16="http://schemas.microsoft.com/office/drawing/2014/main" id="{0E21558D-DB96-4D31-A506-805EDD46DFB3}"/>
              </a:ext>
            </a:extLst>
          </p:cNvPr>
          <p:cNvPicPr>
            <a:picLocks noChangeAspect="1"/>
          </p:cNvPicPr>
          <p:nvPr/>
        </p:nvPicPr>
        <p:blipFill>
          <a:blip r:embed="rId2"/>
          <a:stretch>
            <a:fillRect/>
          </a:stretch>
        </p:blipFill>
        <p:spPr>
          <a:xfrm>
            <a:off x="5272728" y="1065537"/>
            <a:ext cx="6919272" cy="5224205"/>
          </a:xfrm>
          <a:prstGeom prst="rect">
            <a:avLst/>
          </a:prstGeom>
        </p:spPr>
      </p:pic>
      <p:sp>
        <p:nvSpPr>
          <p:cNvPr id="6" name="矩形 5">
            <a:extLst>
              <a:ext uri="{FF2B5EF4-FFF2-40B4-BE49-F238E27FC236}">
                <a16:creationId xmlns:a16="http://schemas.microsoft.com/office/drawing/2014/main" id="{08CE65EB-BDD5-4E3C-B238-01BF5F1F311E}"/>
              </a:ext>
            </a:extLst>
          </p:cNvPr>
          <p:cNvSpPr/>
          <p:nvPr/>
        </p:nvSpPr>
        <p:spPr>
          <a:xfrm>
            <a:off x="10175030" y="1015465"/>
            <a:ext cx="1951654" cy="52242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1A019EB-1AA2-47DC-8FF6-F9415089BA75}"/>
              </a:ext>
            </a:extLst>
          </p:cNvPr>
          <p:cNvSpPr/>
          <p:nvPr/>
        </p:nvSpPr>
        <p:spPr>
          <a:xfrm>
            <a:off x="5272728" y="1010801"/>
            <a:ext cx="2132666" cy="484882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307A9FB4-97FE-4A95-B39D-6E7259C94AA7}"/>
              </a:ext>
            </a:extLst>
          </p:cNvPr>
          <p:cNvCxnSpPr>
            <a:stCxn id="7" idx="0"/>
          </p:cNvCxnSpPr>
          <p:nvPr/>
        </p:nvCxnSpPr>
        <p:spPr>
          <a:xfrm flipV="1">
            <a:off x="6339061" y="485192"/>
            <a:ext cx="1206292" cy="525609"/>
          </a:xfrm>
          <a:prstGeom prst="straightConnector1">
            <a:avLst/>
          </a:prstGeom>
          <a:ln w="38100">
            <a:solidFill>
              <a:srgbClr val="2F528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CC5AC13-4935-4020-867C-DF8A80DA9AC2}"/>
              </a:ext>
            </a:extLst>
          </p:cNvPr>
          <p:cNvCxnSpPr>
            <a:cxnSpLocks/>
          </p:cNvCxnSpPr>
          <p:nvPr/>
        </p:nvCxnSpPr>
        <p:spPr>
          <a:xfrm flipH="1" flipV="1">
            <a:off x="8329125" y="485192"/>
            <a:ext cx="2821732" cy="537290"/>
          </a:xfrm>
          <a:prstGeom prst="straightConnector1">
            <a:avLst/>
          </a:prstGeom>
          <a:ln w="38100">
            <a:solidFill>
              <a:srgbClr val="2F528F"/>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0BB06DC-F7FC-4BAE-981A-8A324C2E21CD}"/>
              </a:ext>
            </a:extLst>
          </p:cNvPr>
          <p:cNvSpPr txBox="1"/>
          <p:nvPr/>
        </p:nvSpPr>
        <p:spPr>
          <a:xfrm>
            <a:off x="7520386" y="181789"/>
            <a:ext cx="877163" cy="369332"/>
          </a:xfrm>
          <a:prstGeom prst="rect">
            <a:avLst/>
          </a:prstGeom>
          <a:noFill/>
        </p:spPr>
        <p:txBody>
          <a:bodyPr wrap="none" rtlCol="0">
            <a:spAutoFit/>
          </a:bodyPr>
          <a:lstStyle/>
          <a:p>
            <a:r>
              <a:rPr lang="zh-CN" altLang="en-US" dirty="0"/>
              <a:t>维度表</a:t>
            </a:r>
          </a:p>
        </p:txBody>
      </p:sp>
      <p:sp>
        <p:nvSpPr>
          <p:cNvPr id="13" name="矩形 12">
            <a:extLst>
              <a:ext uri="{FF2B5EF4-FFF2-40B4-BE49-F238E27FC236}">
                <a16:creationId xmlns:a16="http://schemas.microsoft.com/office/drawing/2014/main" id="{72E697DA-8AA7-46BC-9990-02E88521394A}"/>
              </a:ext>
            </a:extLst>
          </p:cNvPr>
          <p:cNvSpPr/>
          <p:nvPr/>
        </p:nvSpPr>
        <p:spPr>
          <a:xfrm>
            <a:off x="7670538" y="947836"/>
            <a:ext cx="2007794" cy="4547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E06557EC-518C-4064-8290-AA37AD01A147}"/>
              </a:ext>
            </a:extLst>
          </p:cNvPr>
          <p:cNvCxnSpPr>
            <a:stCxn id="13" idx="2"/>
          </p:cNvCxnSpPr>
          <p:nvPr/>
        </p:nvCxnSpPr>
        <p:spPr>
          <a:xfrm flipH="1">
            <a:off x="8469084" y="5495732"/>
            <a:ext cx="205351" cy="9517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06BBE62-AD32-4460-967A-B6EB426F0218}"/>
              </a:ext>
            </a:extLst>
          </p:cNvPr>
          <p:cNvSpPr txBox="1"/>
          <p:nvPr/>
        </p:nvSpPr>
        <p:spPr>
          <a:xfrm>
            <a:off x="8133177" y="6407443"/>
            <a:ext cx="877163" cy="369332"/>
          </a:xfrm>
          <a:prstGeom prst="rect">
            <a:avLst/>
          </a:prstGeom>
          <a:noFill/>
        </p:spPr>
        <p:txBody>
          <a:bodyPr wrap="none" rtlCol="0">
            <a:spAutoFit/>
          </a:bodyPr>
          <a:lstStyle/>
          <a:p>
            <a:r>
              <a:rPr lang="zh-CN" altLang="en-US" dirty="0"/>
              <a:t>事实表</a:t>
            </a:r>
          </a:p>
        </p:txBody>
      </p:sp>
      <p:sp>
        <p:nvSpPr>
          <p:cNvPr id="19" name="矩形 18">
            <a:extLst>
              <a:ext uri="{FF2B5EF4-FFF2-40B4-BE49-F238E27FC236}">
                <a16:creationId xmlns:a16="http://schemas.microsoft.com/office/drawing/2014/main" id="{65BE02C6-EC72-4303-85FE-5CE7858C08FA}"/>
              </a:ext>
            </a:extLst>
          </p:cNvPr>
          <p:cNvSpPr/>
          <p:nvPr/>
        </p:nvSpPr>
        <p:spPr>
          <a:xfrm>
            <a:off x="5401452" y="1376551"/>
            <a:ext cx="1772388" cy="297331"/>
          </a:xfrm>
          <a:prstGeom prst="rect">
            <a:avLst/>
          </a:prstGeom>
          <a:noFill/>
          <a:ln w="28575">
            <a:solidFill>
              <a:srgbClr val="FFC000"/>
            </a:solidFill>
            <a:extLst>
              <a:ext uri="{C807C97D-BFC1-408E-A445-0C87EB9F89A2}">
                <ask:lineSketchStyleProps xmlns:ask="http://schemas.microsoft.com/office/drawing/2018/sketchyshapes" sd="2759977445">
                  <a:custGeom>
                    <a:avLst/>
                    <a:gdLst>
                      <a:gd name="connsiteX0" fmla="*/ 0 w 1772388"/>
                      <a:gd name="connsiteY0" fmla="*/ 0 h 297331"/>
                      <a:gd name="connsiteX1" fmla="*/ 573072 w 1772388"/>
                      <a:gd name="connsiteY1" fmla="*/ 0 h 297331"/>
                      <a:gd name="connsiteX2" fmla="*/ 1181592 w 1772388"/>
                      <a:gd name="connsiteY2" fmla="*/ 0 h 297331"/>
                      <a:gd name="connsiteX3" fmla="*/ 1772388 w 1772388"/>
                      <a:gd name="connsiteY3" fmla="*/ 0 h 297331"/>
                      <a:gd name="connsiteX4" fmla="*/ 1772388 w 1772388"/>
                      <a:gd name="connsiteY4" fmla="*/ 297331 h 297331"/>
                      <a:gd name="connsiteX5" fmla="*/ 1199316 w 1772388"/>
                      <a:gd name="connsiteY5" fmla="*/ 297331 h 297331"/>
                      <a:gd name="connsiteX6" fmla="*/ 573072 w 1772388"/>
                      <a:gd name="connsiteY6" fmla="*/ 297331 h 297331"/>
                      <a:gd name="connsiteX7" fmla="*/ 0 w 1772388"/>
                      <a:gd name="connsiteY7" fmla="*/ 297331 h 297331"/>
                      <a:gd name="connsiteX8" fmla="*/ 0 w 1772388"/>
                      <a:gd name="connsiteY8" fmla="*/ 0 h 29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388" h="297331" extrusionOk="0">
                        <a:moveTo>
                          <a:pt x="0" y="0"/>
                        </a:moveTo>
                        <a:cubicBezTo>
                          <a:pt x="193964" y="-4"/>
                          <a:pt x="457929" y="19921"/>
                          <a:pt x="573072" y="0"/>
                        </a:cubicBezTo>
                        <a:cubicBezTo>
                          <a:pt x="688215" y="-19921"/>
                          <a:pt x="1053328" y="4395"/>
                          <a:pt x="1181592" y="0"/>
                        </a:cubicBezTo>
                        <a:cubicBezTo>
                          <a:pt x="1309856" y="-4395"/>
                          <a:pt x="1496472" y="54891"/>
                          <a:pt x="1772388" y="0"/>
                        </a:cubicBezTo>
                        <a:cubicBezTo>
                          <a:pt x="1780223" y="103874"/>
                          <a:pt x="1766931" y="158095"/>
                          <a:pt x="1772388" y="297331"/>
                        </a:cubicBezTo>
                        <a:cubicBezTo>
                          <a:pt x="1619425" y="349590"/>
                          <a:pt x="1469188" y="270610"/>
                          <a:pt x="1199316" y="297331"/>
                        </a:cubicBezTo>
                        <a:cubicBezTo>
                          <a:pt x="929444" y="324052"/>
                          <a:pt x="758925" y="255408"/>
                          <a:pt x="573072" y="297331"/>
                        </a:cubicBezTo>
                        <a:cubicBezTo>
                          <a:pt x="387219" y="339254"/>
                          <a:pt x="267855" y="272172"/>
                          <a:pt x="0" y="297331"/>
                        </a:cubicBezTo>
                        <a:cubicBezTo>
                          <a:pt x="-14818" y="230969"/>
                          <a:pt x="6783" y="7140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B0C80F1-885A-4F4E-9E0D-9D691AB692CC}"/>
              </a:ext>
            </a:extLst>
          </p:cNvPr>
          <p:cNvSpPr/>
          <p:nvPr/>
        </p:nvSpPr>
        <p:spPr>
          <a:xfrm>
            <a:off x="5352660" y="3780147"/>
            <a:ext cx="1772388" cy="297331"/>
          </a:xfrm>
          <a:prstGeom prst="rect">
            <a:avLst/>
          </a:prstGeom>
          <a:noFill/>
          <a:ln w="28575">
            <a:solidFill>
              <a:srgbClr val="FFC000"/>
            </a:solidFill>
            <a:extLst>
              <a:ext uri="{C807C97D-BFC1-408E-A445-0C87EB9F89A2}">
                <ask:lineSketchStyleProps xmlns:ask="http://schemas.microsoft.com/office/drawing/2018/sketchyshapes" sd="2759977445">
                  <a:custGeom>
                    <a:avLst/>
                    <a:gdLst>
                      <a:gd name="connsiteX0" fmla="*/ 0 w 1821180"/>
                      <a:gd name="connsiteY0" fmla="*/ 0 h 297331"/>
                      <a:gd name="connsiteX1" fmla="*/ 437083 w 1821180"/>
                      <a:gd name="connsiteY1" fmla="*/ 0 h 297331"/>
                      <a:gd name="connsiteX2" fmla="*/ 910590 w 1821180"/>
                      <a:gd name="connsiteY2" fmla="*/ 0 h 297331"/>
                      <a:gd name="connsiteX3" fmla="*/ 1329461 w 1821180"/>
                      <a:gd name="connsiteY3" fmla="*/ 0 h 297331"/>
                      <a:gd name="connsiteX4" fmla="*/ 1821180 w 1821180"/>
                      <a:gd name="connsiteY4" fmla="*/ 0 h 297331"/>
                      <a:gd name="connsiteX5" fmla="*/ 1821180 w 1821180"/>
                      <a:gd name="connsiteY5" fmla="*/ 297331 h 297331"/>
                      <a:gd name="connsiteX6" fmla="*/ 1329461 w 1821180"/>
                      <a:gd name="connsiteY6" fmla="*/ 297331 h 297331"/>
                      <a:gd name="connsiteX7" fmla="*/ 928802 w 1821180"/>
                      <a:gd name="connsiteY7" fmla="*/ 297331 h 297331"/>
                      <a:gd name="connsiteX8" fmla="*/ 491719 w 1821180"/>
                      <a:gd name="connsiteY8" fmla="*/ 297331 h 297331"/>
                      <a:gd name="connsiteX9" fmla="*/ 0 w 1821180"/>
                      <a:gd name="connsiteY9" fmla="*/ 297331 h 297331"/>
                      <a:gd name="connsiteX10" fmla="*/ 0 w 1821180"/>
                      <a:gd name="connsiteY10" fmla="*/ 0 h 29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1180" h="297331" extrusionOk="0">
                        <a:moveTo>
                          <a:pt x="0" y="0"/>
                        </a:moveTo>
                        <a:cubicBezTo>
                          <a:pt x="102686" y="-14165"/>
                          <a:pt x="255589" y="46040"/>
                          <a:pt x="437083" y="0"/>
                        </a:cubicBezTo>
                        <a:cubicBezTo>
                          <a:pt x="618577" y="-46040"/>
                          <a:pt x="695260" y="55096"/>
                          <a:pt x="910590" y="0"/>
                        </a:cubicBezTo>
                        <a:cubicBezTo>
                          <a:pt x="1125920" y="-55096"/>
                          <a:pt x="1123071" y="47423"/>
                          <a:pt x="1329461" y="0"/>
                        </a:cubicBezTo>
                        <a:cubicBezTo>
                          <a:pt x="1535851" y="-47423"/>
                          <a:pt x="1659721" y="39364"/>
                          <a:pt x="1821180" y="0"/>
                        </a:cubicBezTo>
                        <a:cubicBezTo>
                          <a:pt x="1833889" y="129069"/>
                          <a:pt x="1809388" y="215088"/>
                          <a:pt x="1821180" y="297331"/>
                        </a:cubicBezTo>
                        <a:cubicBezTo>
                          <a:pt x="1666576" y="317310"/>
                          <a:pt x="1444544" y="271244"/>
                          <a:pt x="1329461" y="297331"/>
                        </a:cubicBezTo>
                        <a:cubicBezTo>
                          <a:pt x="1214378" y="323418"/>
                          <a:pt x="1014023" y="268758"/>
                          <a:pt x="928802" y="297331"/>
                        </a:cubicBezTo>
                        <a:cubicBezTo>
                          <a:pt x="843581" y="325904"/>
                          <a:pt x="659295" y="260108"/>
                          <a:pt x="491719" y="297331"/>
                        </a:cubicBezTo>
                        <a:cubicBezTo>
                          <a:pt x="324143" y="334554"/>
                          <a:pt x="128764" y="246492"/>
                          <a:pt x="0" y="297331"/>
                        </a:cubicBezTo>
                        <a:cubicBezTo>
                          <a:pt x="-18894" y="209540"/>
                          <a:pt x="16349" y="7067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a:extLst>
              <a:ext uri="{FF2B5EF4-FFF2-40B4-BE49-F238E27FC236}">
                <a16:creationId xmlns:a16="http://schemas.microsoft.com/office/drawing/2014/main" id="{B2AE6433-98B9-48EC-9DE1-055E0FC6FE95}"/>
              </a:ext>
            </a:extLst>
          </p:cNvPr>
          <p:cNvSpPr/>
          <p:nvPr/>
        </p:nvSpPr>
        <p:spPr>
          <a:xfrm>
            <a:off x="10231793" y="1338918"/>
            <a:ext cx="1772816" cy="297331"/>
          </a:xfrm>
          <a:prstGeom prst="rect">
            <a:avLst/>
          </a:prstGeom>
          <a:noFill/>
          <a:ln w="28575">
            <a:solidFill>
              <a:srgbClr val="FFC000"/>
            </a:solidFill>
            <a:extLst>
              <a:ext uri="{C807C97D-BFC1-408E-A445-0C87EB9F89A2}">
                <ask:lineSketchStyleProps xmlns:ask="http://schemas.microsoft.com/office/drawing/2018/sketchyshapes" sd="2759977445">
                  <a:custGeom>
                    <a:avLst/>
                    <a:gdLst>
                      <a:gd name="connsiteX0" fmla="*/ 0 w 1821180"/>
                      <a:gd name="connsiteY0" fmla="*/ 0 h 297331"/>
                      <a:gd name="connsiteX1" fmla="*/ 437083 w 1821180"/>
                      <a:gd name="connsiteY1" fmla="*/ 0 h 297331"/>
                      <a:gd name="connsiteX2" fmla="*/ 910590 w 1821180"/>
                      <a:gd name="connsiteY2" fmla="*/ 0 h 297331"/>
                      <a:gd name="connsiteX3" fmla="*/ 1329461 w 1821180"/>
                      <a:gd name="connsiteY3" fmla="*/ 0 h 297331"/>
                      <a:gd name="connsiteX4" fmla="*/ 1821180 w 1821180"/>
                      <a:gd name="connsiteY4" fmla="*/ 0 h 297331"/>
                      <a:gd name="connsiteX5" fmla="*/ 1821180 w 1821180"/>
                      <a:gd name="connsiteY5" fmla="*/ 297331 h 297331"/>
                      <a:gd name="connsiteX6" fmla="*/ 1329461 w 1821180"/>
                      <a:gd name="connsiteY6" fmla="*/ 297331 h 297331"/>
                      <a:gd name="connsiteX7" fmla="*/ 928802 w 1821180"/>
                      <a:gd name="connsiteY7" fmla="*/ 297331 h 297331"/>
                      <a:gd name="connsiteX8" fmla="*/ 491719 w 1821180"/>
                      <a:gd name="connsiteY8" fmla="*/ 297331 h 297331"/>
                      <a:gd name="connsiteX9" fmla="*/ 0 w 1821180"/>
                      <a:gd name="connsiteY9" fmla="*/ 297331 h 297331"/>
                      <a:gd name="connsiteX10" fmla="*/ 0 w 1821180"/>
                      <a:gd name="connsiteY10" fmla="*/ 0 h 29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1180" h="297331" extrusionOk="0">
                        <a:moveTo>
                          <a:pt x="0" y="0"/>
                        </a:moveTo>
                        <a:cubicBezTo>
                          <a:pt x="102686" y="-14165"/>
                          <a:pt x="255589" y="46040"/>
                          <a:pt x="437083" y="0"/>
                        </a:cubicBezTo>
                        <a:cubicBezTo>
                          <a:pt x="618577" y="-46040"/>
                          <a:pt x="695260" y="55096"/>
                          <a:pt x="910590" y="0"/>
                        </a:cubicBezTo>
                        <a:cubicBezTo>
                          <a:pt x="1125920" y="-55096"/>
                          <a:pt x="1123071" y="47423"/>
                          <a:pt x="1329461" y="0"/>
                        </a:cubicBezTo>
                        <a:cubicBezTo>
                          <a:pt x="1535851" y="-47423"/>
                          <a:pt x="1659721" y="39364"/>
                          <a:pt x="1821180" y="0"/>
                        </a:cubicBezTo>
                        <a:cubicBezTo>
                          <a:pt x="1833889" y="129069"/>
                          <a:pt x="1809388" y="215088"/>
                          <a:pt x="1821180" y="297331"/>
                        </a:cubicBezTo>
                        <a:cubicBezTo>
                          <a:pt x="1666576" y="317310"/>
                          <a:pt x="1444544" y="271244"/>
                          <a:pt x="1329461" y="297331"/>
                        </a:cubicBezTo>
                        <a:cubicBezTo>
                          <a:pt x="1214378" y="323418"/>
                          <a:pt x="1014023" y="268758"/>
                          <a:pt x="928802" y="297331"/>
                        </a:cubicBezTo>
                        <a:cubicBezTo>
                          <a:pt x="843581" y="325904"/>
                          <a:pt x="659295" y="260108"/>
                          <a:pt x="491719" y="297331"/>
                        </a:cubicBezTo>
                        <a:cubicBezTo>
                          <a:pt x="324143" y="334554"/>
                          <a:pt x="128764" y="246492"/>
                          <a:pt x="0" y="297331"/>
                        </a:cubicBezTo>
                        <a:cubicBezTo>
                          <a:pt x="-18894" y="209540"/>
                          <a:pt x="16349" y="7067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21">
            <a:extLst>
              <a:ext uri="{FF2B5EF4-FFF2-40B4-BE49-F238E27FC236}">
                <a16:creationId xmlns:a16="http://schemas.microsoft.com/office/drawing/2014/main" id="{FC600297-9C3A-4767-B29A-A1E8BA56DFF9}"/>
              </a:ext>
            </a:extLst>
          </p:cNvPr>
          <p:cNvSpPr/>
          <p:nvPr/>
        </p:nvSpPr>
        <p:spPr>
          <a:xfrm>
            <a:off x="10168809" y="4077478"/>
            <a:ext cx="1793033" cy="251926"/>
          </a:xfrm>
          <a:prstGeom prst="rect">
            <a:avLst/>
          </a:prstGeom>
          <a:noFill/>
          <a:ln w="28575">
            <a:solidFill>
              <a:srgbClr val="FFC000"/>
            </a:solidFill>
            <a:extLst>
              <a:ext uri="{C807C97D-BFC1-408E-A445-0C87EB9F89A2}">
                <ask:lineSketchStyleProps xmlns:ask="http://schemas.microsoft.com/office/drawing/2018/sketchyshapes" sd="2759977445">
                  <a:custGeom>
                    <a:avLst/>
                    <a:gdLst>
                      <a:gd name="connsiteX0" fmla="*/ 0 w 1821180"/>
                      <a:gd name="connsiteY0" fmla="*/ 0 h 297331"/>
                      <a:gd name="connsiteX1" fmla="*/ 437083 w 1821180"/>
                      <a:gd name="connsiteY1" fmla="*/ 0 h 297331"/>
                      <a:gd name="connsiteX2" fmla="*/ 910590 w 1821180"/>
                      <a:gd name="connsiteY2" fmla="*/ 0 h 297331"/>
                      <a:gd name="connsiteX3" fmla="*/ 1329461 w 1821180"/>
                      <a:gd name="connsiteY3" fmla="*/ 0 h 297331"/>
                      <a:gd name="connsiteX4" fmla="*/ 1821180 w 1821180"/>
                      <a:gd name="connsiteY4" fmla="*/ 0 h 297331"/>
                      <a:gd name="connsiteX5" fmla="*/ 1821180 w 1821180"/>
                      <a:gd name="connsiteY5" fmla="*/ 297331 h 297331"/>
                      <a:gd name="connsiteX6" fmla="*/ 1329461 w 1821180"/>
                      <a:gd name="connsiteY6" fmla="*/ 297331 h 297331"/>
                      <a:gd name="connsiteX7" fmla="*/ 928802 w 1821180"/>
                      <a:gd name="connsiteY7" fmla="*/ 297331 h 297331"/>
                      <a:gd name="connsiteX8" fmla="*/ 491719 w 1821180"/>
                      <a:gd name="connsiteY8" fmla="*/ 297331 h 297331"/>
                      <a:gd name="connsiteX9" fmla="*/ 0 w 1821180"/>
                      <a:gd name="connsiteY9" fmla="*/ 297331 h 297331"/>
                      <a:gd name="connsiteX10" fmla="*/ 0 w 1821180"/>
                      <a:gd name="connsiteY10" fmla="*/ 0 h 29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1180" h="297331" extrusionOk="0">
                        <a:moveTo>
                          <a:pt x="0" y="0"/>
                        </a:moveTo>
                        <a:cubicBezTo>
                          <a:pt x="102686" y="-14165"/>
                          <a:pt x="255589" y="46040"/>
                          <a:pt x="437083" y="0"/>
                        </a:cubicBezTo>
                        <a:cubicBezTo>
                          <a:pt x="618577" y="-46040"/>
                          <a:pt x="695260" y="55096"/>
                          <a:pt x="910590" y="0"/>
                        </a:cubicBezTo>
                        <a:cubicBezTo>
                          <a:pt x="1125920" y="-55096"/>
                          <a:pt x="1123071" y="47423"/>
                          <a:pt x="1329461" y="0"/>
                        </a:cubicBezTo>
                        <a:cubicBezTo>
                          <a:pt x="1535851" y="-47423"/>
                          <a:pt x="1659721" y="39364"/>
                          <a:pt x="1821180" y="0"/>
                        </a:cubicBezTo>
                        <a:cubicBezTo>
                          <a:pt x="1833889" y="129069"/>
                          <a:pt x="1809388" y="215088"/>
                          <a:pt x="1821180" y="297331"/>
                        </a:cubicBezTo>
                        <a:cubicBezTo>
                          <a:pt x="1666576" y="317310"/>
                          <a:pt x="1444544" y="271244"/>
                          <a:pt x="1329461" y="297331"/>
                        </a:cubicBezTo>
                        <a:cubicBezTo>
                          <a:pt x="1214378" y="323418"/>
                          <a:pt x="1014023" y="268758"/>
                          <a:pt x="928802" y="297331"/>
                        </a:cubicBezTo>
                        <a:cubicBezTo>
                          <a:pt x="843581" y="325904"/>
                          <a:pt x="659295" y="260108"/>
                          <a:pt x="491719" y="297331"/>
                        </a:cubicBezTo>
                        <a:cubicBezTo>
                          <a:pt x="324143" y="334554"/>
                          <a:pt x="128764" y="246492"/>
                          <a:pt x="0" y="297331"/>
                        </a:cubicBezTo>
                        <a:cubicBezTo>
                          <a:pt x="-18894" y="209540"/>
                          <a:pt x="16349" y="7067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44DEC9B1-B1F2-4167-9E36-48D6EA207111}"/>
              </a:ext>
            </a:extLst>
          </p:cNvPr>
          <p:cNvSpPr/>
          <p:nvPr/>
        </p:nvSpPr>
        <p:spPr>
          <a:xfrm>
            <a:off x="502323" y="2533484"/>
            <a:ext cx="4436922" cy="1754326"/>
          </a:xfrm>
          <a:prstGeom prst="rect">
            <a:avLst/>
          </a:prstGeom>
        </p:spPr>
        <p:txBody>
          <a:bodyPr wrap="square">
            <a:spAutoFit/>
          </a:bodyPr>
          <a:lstStyle/>
          <a:p>
            <a:pPr marL="342900" indent="-342900">
              <a:buAutoNum type="arabicPeriod"/>
            </a:pPr>
            <a:r>
              <a:rPr lang="zh-CN" altLang="en-US" dirty="0">
                <a:solidFill>
                  <a:srgbClr val="333333"/>
                </a:solidFill>
                <a:latin typeface="Helvetica Neue"/>
              </a:rPr>
              <a:t>该模型是一种多维的数据关系，它由一个事实表和一组维度表组成。每个维度表都有一个主键，所有这些主键组合成事实表的主键。</a:t>
            </a:r>
            <a:endParaRPr lang="en-US" altLang="zh-CN" dirty="0">
              <a:solidFill>
                <a:srgbClr val="333333"/>
              </a:solidFill>
              <a:latin typeface="Helvetica Neue"/>
            </a:endParaRPr>
          </a:p>
          <a:p>
            <a:pPr marL="342900" indent="-342900">
              <a:buAutoNum type="arabicPeriod"/>
            </a:pPr>
            <a:r>
              <a:rPr lang="zh-CN" altLang="en-US" dirty="0">
                <a:solidFill>
                  <a:srgbClr val="333333"/>
                </a:solidFill>
                <a:latin typeface="Helvetica Neue"/>
              </a:rPr>
              <a:t>强调的是对维度进行预处理，将多个维度集合到一个事实表，形成一个宽表。</a:t>
            </a:r>
            <a:endParaRPr lang="zh-CN" altLang="en-US" dirty="0"/>
          </a:p>
        </p:txBody>
      </p:sp>
    </p:spTree>
    <p:extLst>
      <p:ext uri="{BB962C8B-B14F-4D97-AF65-F5344CB8AC3E}">
        <p14:creationId xmlns:p14="http://schemas.microsoft.com/office/powerpoint/2010/main" val="204771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p:bldP spid="13" grpId="0" animBg="1"/>
      <p:bldP spid="16"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E9EEA-7969-461E-8C9D-29E31069B2CB}"/>
              </a:ext>
            </a:extLst>
          </p:cNvPr>
          <p:cNvSpPr>
            <a:spLocks noGrp="1"/>
          </p:cNvSpPr>
          <p:nvPr>
            <p:ph type="title"/>
          </p:nvPr>
        </p:nvSpPr>
        <p:spPr/>
        <p:txBody>
          <a:bodyPr/>
          <a:lstStyle/>
          <a:p>
            <a:r>
              <a:rPr lang="zh-CN" altLang="en-US" b="1" dirty="0"/>
              <a:t>隐式连接</a:t>
            </a:r>
          </a:p>
        </p:txBody>
      </p:sp>
      <p:sp>
        <p:nvSpPr>
          <p:cNvPr id="3" name="文本框 2">
            <a:extLst>
              <a:ext uri="{FF2B5EF4-FFF2-40B4-BE49-F238E27FC236}">
                <a16:creationId xmlns:a16="http://schemas.microsoft.com/office/drawing/2014/main" id="{C7167A5A-E430-40F5-B16D-3320B6BC543F}"/>
              </a:ext>
            </a:extLst>
          </p:cNvPr>
          <p:cNvSpPr txBox="1"/>
          <p:nvPr/>
        </p:nvSpPr>
        <p:spPr>
          <a:xfrm>
            <a:off x="923731" y="1912776"/>
            <a:ext cx="9685175" cy="1384995"/>
          </a:xfrm>
          <a:prstGeom prst="rect">
            <a:avLst/>
          </a:prstGeom>
          <a:noFill/>
        </p:spPr>
        <p:txBody>
          <a:bodyPr wrap="square" rtlCol="0">
            <a:spAutoFit/>
          </a:bodyPr>
          <a:lstStyle/>
          <a:p>
            <a:r>
              <a:rPr lang="zh-CN" altLang="en-US" sz="2800" dirty="0"/>
              <a:t>这里的“隐式”是指，没有通过传统的</a:t>
            </a:r>
            <a:r>
              <a:rPr lang="en-US" altLang="zh-CN" sz="2800" dirty="0"/>
              <a:t>join</a:t>
            </a:r>
            <a:r>
              <a:rPr lang="zh-CN" altLang="en-US" sz="2800" dirty="0"/>
              <a:t>方式（两两表迭代，生成两个表联合在一起的宽行数据，再做过滤）来实现</a:t>
            </a:r>
            <a:r>
              <a:rPr lang="en-US" altLang="zh-CN" sz="2800" dirty="0"/>
              <a:t>join</a:t>
            </a:r>
            <a:r>
              <a:rPr lang="zh-CN" altLang="en-US" sz="2800" dirty="0"/>
              <a:t>，而是通过维持不同列的相同行之间的</a:t>
            </a:r>
            <a:r>
              <a:rPr lang="en-US" altLang="zh-CN" sz="2800" dirty="0"/>
              <a:t>position</a:t>
            </a:r>
            <a:r>
              <a:rPr lang="zh-CN" altLang="en-US" sz="2800" dirty="0"/>
              <a:t>对应关系。</a:t>
            </a:r>
          </a:p>
        </p:txBody>
      </p:sp>
    </p:spTree>
    <p:extLst>
      <p:ext uri="{BB962C8B-B14F-4D97-AF65-F5344CB8AC3E}">
        <p14:creationId xmlns:p14="http://schemas.microsoft.com/office/powerpoint/2010/main" val="425140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77A1B-BCF9-498F-9935-537200D8D198}"/>
              </a:ext>
            </a:extLst>
          </p:cNvPr>
          <p:cNvSpPr>
            <a:spLocks noGrp="1"/>
          </p:cNvSpPr>
          <p:nvPr>
            <p:ph type="title"/>
          </p:nvPr>
        </p:nvSpPr>
        <p:spPr/>
        <p:txBody>
          <a:bodyPr/>
          <a:lstStyle/>
          <a:p>
            <a:r>
              <a:rPr lang="zh-CN" altLang="en-US" b="1" dirty="0"/>
              <a:t>目录</a:t>
            </a:r>
          </a:p>
        </p:txBody>
      </p:sp>
      <p:sp>
        <p:nvSpPr>
          <p:cNvPr id="3" name="内容占位符 2">
            <a:extLst>
              <a:ext uri="{FF2B5EF4-FFF2-40B4-BE49-F238E27FC236}">
                <a16:creationId xmlns:a16="http://schemas.microsoft.com/office/drawing/2014/main" id="{0D684EAD-0AE5-4109-BCB4-9DC2770F48A9}"/>
              </a:ext>
            </a:extLst>
          </p:cNvPr>
          <p:cNvSpPr>
            <a:spLocks noGrp="1"/>
          </p:cNvSpPr>
          <p:nvPr>
            <p:ph idx="1"/>
          </p:nvPr>
        </p:nvSpPr>
        <p:spPr/>
        <p:txBody>
          <a:bodyPr/>
          <a:lstStyle/>
          <a:p>
            <a:r>
              <a:rPr lang="zh-CN" altLang="en-US" dirty="0"/>
              <a:t>一、概述</a:t>
            </a:r>
            <a:endParaRPr lang="en-US" altLang="zh-CN" dirty="0"/>
          </a:p>
          <a:p>
            <a:r>
              <a:rPr lang="zh-CN" altLang="en-US" dirty="0"/>
              <a:t>二、列存储查询优化分析</a:t>
            </a:r>
            <a:endParaRPr lang="en-US" altLang="zh-CN" dirty="0"/>
          </a:p>
          <a:p>
            <a:r>
              <a:rPr lang="zh-CN" altLang="en-US" dirty="0"/>
              <a:t>三、列式数据库案例分析</a:t>
            </a:r>
            <a:endParaRPr lang="en-US" altLang="zh-CN" dirty="0"/>
          </a:p>
          <a:p>
            <a:r>
              <a:rPr lang="zh-CN" altLang="en-US" dirty="0"/>
              <a:t>四、参考文献</a:t>
            </a:r>
          </a:p>
        </p:txBody>
      </p:sp>
    </p:spTree>
    <p:extLst>
      <p:ext uri="{BB962C8B-B14F-4D97-AF65-F5344CB8AC3E}">
        <p14:creationId xmlns:p14="http://schemas.microsoft.com/office/powerpoint/2010/main" val="1836416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70C4E-A307-4121-B1D1-D17B9886A68E}"/>
              </a:ext>
            </a:extLst>
          </p:cNvPr>
          <p:cNvSpPr>
            <a:spLocks noGrp="1"/>
          </p:cNvSpPr>
          <p:nvPr>
            <p:ph type="title"/>
          </p:nvPr>
        </p:nvSpPr>
        <p:spPr>
          <a:xfrm>
            <a:off x="838200" y="423905"/>
            <a:ext cx="10515600" cy="1325563"/>
          </a:xfrm>
        </p:spPr>
        <p:txBody>
          <a:bodyPr/>
          <a:lstStyle/>
          <a:p>
            <a:r>
              <a:rPr lang="zh-CN" altLang="en-US" b="1" dirty="0"/>
              <a:t>传统连接过程</a:t>
            </a:r>
          </a:p>
        </p:txBody>
      </p:sp>
      <p:pic>
        <p:nvPicPr>
          <p:cNvPr id="3" name="图片 2">
            <a:extLst>
              <a:ext uri="{FF2B5EF4-FFF2-40B4-BE49-F238E27FC236}">
                <a16:creationId xmlns:a16="http://schemas.microsoft.com/office/drawing/2014/main" id="{E4329598-DE39-487D-B26E-3F4F274A9393}"/>
              </a:ext>
            </a:extLst>
          </p:cNvPr>
          <p:cNvPicPr>
            <a:picLocks noChangeAspect="1"/>
          </p:cNvPicPr>
          <p:nvPr/>
        </p:nvPicPr>
        <p:blipFill>
          <a:blip r:embed="rId2"/>
          <a:stretch>
            <a:fillRect/>
          </a:stretch>
        </p:blipFill>
        <p:spPr>
          <a:xfrm>
            <a:off x="873721" y="1473512"/>
            <a:ext cx="4134798" cy="2549704"/>
          </a:xfrm>
          <a:prstGeom prst="rect">
            <a:avLst/>
          </a:prstGeom>
        </p:spPr>
      </p:pic>
      <p:pic>
        <p:nvPicPr>
          <p:cNvPr id="15" name="图片 14">
            <a:extLst>
              <a:ext uri="{FF2B5EF4-FFF2-40B4-BE49-F238E27FC236}">
                <a16:creationId xmlns:a16="http://schemas.microsoft.com/office/drawing/2014/main" id="{BF309E83-B8A1-4AF8-BCD0-B222ABF1A0CA}"/>
              </a:ext>
            </a:extLst>
          </p:cNvPr>
          <p:cNvPicPr>
            <a:picLocks noChangeAspect="1"/>
          </p:cNvPicPr>
          <p:nvPr/>
        </p:nvPicPr>
        <p:blipFill>
          <a:blip r:embed="rId3"/>
          <a:stretch>
            <a:fillRect/>
          </a:stretch>
        </p:blipFill>
        <p:spPr>
          <a:xfrm>
            <a:off x="5840555" y="4002984"/>
            <a:ext cx="1573935" cy="2410311"/>
          </a:xfrm>
          <a:prstGeom prst="rect">
            <a:avLst/>
          </a:prstGeom>
        </p:spPr>
      </p:pic>
      <p:sp>
        <p:nvSpPr>
          <p:cNvPr id="16" name="矩形 15">
            <a:extLst>
              <a:ext uri="{FF2B5EF4-FFF2-40B4-BE49-F238E27FC236}">
                <a16:creationId xmlns:a16="http://schemas.microsoft.com/office/drawing/2014/main" id="{EDDBBEEC-765E-4B64-9281-7F2B4C773BE5}"/>
              </a:ext>
            </a:extLst>
          </p:cNvPr>
          <p:cNvSpPr/>
          <p:nvPr/>
        </p:nvSpPr>
        <p:spPr>
          <a:xfrm>
            <a:off x="5840555" y="5308750"/>
            <a:ext cx="1559179" cy="26741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9978BEF-A687-46B5-8AF0-19AC3F13AE5E}"/>
              </a:ext>
            </a:extLst>
          </p:cNvPr>
          <p:cNvSpPr/>
          <p:nvPr/>
        </p:nvSpPr>
        <p:spPr>
          <a:xfrm>
            <a:off x="5840555" y="4262661"/>
            <a:ext cx="1559179" cy="2674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4430BC1-FBEA-48DF-8276-A31C416DCBC3}"/>
              </a:ext>
            </a:extLst>
          </p:cNvPr>
          <p:cNvSpPr/>
          <p:nvPr/>
        </p:nvSpPr>
        <p:spPr>
          <a:xfrm>
            <a:off x="5840555" y="5576953"/>
            <a:ext cx="1559179" cy="2674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09D3C0F9-642E-4F1C-8787-83CE08585402}"/>
              </a:ext>
            </a:extLst>
          </p:cNvPr>
          <p:cNvPicPr>
            <a:picLocks noChangeAspect="1"/>
          </p:cNvPicPr>
          <p:nvPr/>
        </p:nvPicPr>
        <p:blipFill>
          <a:blip r:embed="rId4"/>
          <a:stretch>
            <a:fillRect/>
          </a:stretch>
        </p:blipFill>
        <p:spPr>
          <a:xfrm>
            <a:off x="5806249" y="1473512"/>
            <a:ext cx="1593487" cy="2187633"/>
          </a:xfrm>
          <a:prstGeom prst="rect">
            <a:avLst/>
          </a:prstGeom>
        </p:spPr>
      </p:pic>
      <p:sp>
        <p:nvSpPr>
          <p:cNvPr id="20" name="矩形 19">
            <a:extLst>
              <a:ext uri="{FF2B5EF4-FFF2-40B4-BE49-F238E27FC236}">
                <a16:creationId xmlns:a16="http://schemas.microsoft.com/office/drawing/2014/main" id="{6E29AC21-7396-49D7-BE74-21B945150F73}"/>
              </a:ext>
            </a:extLst>
          </p:cNvPr>
          <p:cNvSpPr/>
          <p:nvPr/>
        </p:nvSpPr>
        <p:spPr>
          <a:xfrm>
            <a:off x="5806249" y="1733189"/>
            <a:ext cx="1593486" cy="308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BBE0948-6B2B-4D96-94E2-FA5FEE283584}"/>
              </a:ext>
            </a:extLst>
          </p:cNvPr>
          <p:cNvSpPr/>
          <p:nvPr/>
        </p:nvSpPr>
        <p:spPr>
          <a:xfrm>
            <a:off x="5806249" y="2816655"/>
            <a:ext cx="1593486" cy="30845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6914FEB-5AD4-4074-876C-2E5D1847F4D9}"/>
              </a:ext>
            </a:extLst>
          </p:cNvPr>
          <p:cNvSpPr/>
          <p:nvPr/>
        </p:nvSpPr>
        <p:spPr>
          <a:xfrm>
            <a:off x="5806249" y="3084671"/>
            <a:ext cx="1593486" cy="308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6BA7970B-E4E6-4AD1-B78E-6B606501F342}"/>
              </a:ext>
            </a:extLst>
          </p:cNvPr>
          <p:cNvPicPr>
            <a:picLocks noChangeAspect="1"/>
          </p:cNvPicPr>
          <p:nvPr/>
        </p:nvPicPr>
        <p:blipFill>
          <a:blip r:embed="rId5"/>
          <a:stretch>
            <a:fillRect/>
          </a:stretch>
        </p:blipFill>
        <p:spPr>
          <a:xfrm>
            <a:off x="7900799" y="1473512"/>
            <a:ext cx="1854744" cy="4960015"/>
          </a:xfrm>
          <a:prstGeom prst="rect">
            <a:avLst/>
          </a:prstGeom>
        </p:spPr>
      </p:pic>
      <p:sp>
        <p:nvSpPr>
          <p:cNvPr id="24" name="矩形 23">
            <a:extLst>
              <a:ext uri="{FF2B5EF4-FFF2-40B4-BE49-F238E27FC236}">
                <a16:creationId xmlns:a16="http://schemas.microsoft.com/office/drawing/2014/main" id="{FDA8B877-C693-4ED7-B45E-824C3F666184}"/>
              </a:ext>
            </a:extLst>
          </p:cNvPr>
          <p:cNvSpPr/>
          <p:nvPr/>
        </p:nvSpPr>
        <p:spPr>
          <a:xfrm>
            <a:off x="7898824" y="2297766"/>
            <a:ext cx="1854743" cy="308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7F288DD-FBE5-42DF-823D-90E0EDE0A1DB}"/>
              </a:ext>
            </a:extLst>
          </p:cNvPr>
          <p:cNvSpPr/>
          <p:nvPr/>
        </p:nvSpPr>
        <p:spPr>
          <a:xfrm>
            <a:off x="7900800" y="2836887"/>
            <a:ext cx="1854743" cy="274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394B644-2353-41BA-823A-7B7318F432FC}"/>
              </a:ext>
            </a:extLst>
          </p:cNvPr>
          <p:cNvSpPr/>
          <p:nvPr/>
        </p:nvSpPr>
        <p:spPr>
          <a:xfrm>
            <a:off x="7900800" y="3120097"/>
            <a:ext cx="1854743" cy="308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58FACE9-86D0-4AF9-A15B-7C47E2231A87}"/>
              </a:ext>
            </a:extLst>
          </p:cNvPr>
          <p:cNvSpPr/>
          <p:nvPr/>
        </p:nvSpPr>
        <p:spPr>
          <a:xfrm>
            <a:off x="7861537" y="5013650"/>
            <a:ext cx="1894005" cy="30845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858B150B-B023-4D6B-8592-589899F1026F}"/>
              </a:ext>
            </a:extLst>
          </p:cNvPr>
          <p:cNvPicPr>
            <a:picLocks noChangeAspect="1"/>
          </p:cNvPicPr>
          <p:nvPr/>
        </p:nvPicPr>
        <p:blipFill>
          <a:blip r:embed="rId6"/>
          <a:stretch>
            <a:fillRect/>
          </a:stretch>
        </p:blipFill>
        <p:spPr>
          <a:xfrm>
            <a:off x="10202590" y="2061878"/>
            <a:ext cx="1852723" cy="2635240"/>
          </a:xfrm>
          <a:prstGeom prst="rect">
            <a:avLst/>
          </a:prstGeom>
        </p:spPr>
      </p:pic>
      <p:sp>
        <p:nvSpPr>
          <p:cNvPr id="29" name="矩形 28">
            <a:extLst>
              <a:ext uri="{FF2B5EF4-FFF2-40B4-BE49-F238E27FC236}">
                <a16:creationId xmlns:a16="http://schemas.microsoft.com/office/drawing/2014/main" id="{2007B77B-0C43-4905-BD06-CC9DA42A6113}"/>
              </a:ext>
            </a:extLst>
          </p:cNvPr>
          <p:cNvSpPr/>
          <p:nvPr/>
        </p:nvSpPr>
        <p:spPr>
          <a:xfrm>
            <a:off x="10231669" y="3352346"/>
            <a:ext cx="1761275" cy="30845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E90C1AF-01CF-47CF-9F97-D6415AB40C05}"/>
              </a:ext>
            </a:extLst>
          </p:cNvPr>
          <p:cNvSpPr/>
          <p:nvPr/>
        </p:nvSpPr>
        <p:spPr>
          <a:xfrm>
            <a:off x="10231669" y="2319564"/>
            <a:ext cx="1761275" cy="308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997F8FF-AD86-41AC-9A9D-565C0CCEB57A}"/>
              </a:ext>
            </a:extLst>
          </p:cNvPr>
          <p:cNvSpPr/>
          <p:nvPr/>
        </p:nvSpPr>
        <p:spPr>
          <a:xfrm>
            <a:off x="877092" y="1493744"/>
            <a:ext cx="4054412" cy="45635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4CABD7E2-B1B0-40E8-B564-5DB34521A020}"/>
              </a:ext>
            </a:extLst>
          </p:cNvPr>
          <p:cNvSpPr/>
          <p:nvPr/>
        </p:nvSpPr>
        <p:spPr>
          <a:xfrm>
            <a:off x="871745" y="2342628"/>
            <a:ext cx="4059759" cy="16805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1CAB934E-B48B-44BB-8019-61FC7A20AAE9}"/>
              </a:ext>
            </a:extLst>
          </p:cNvPr>
          <p:cNvCxnSpPr>
            <a:stCxn id="30" idx="1"/>
            <a:endCxn id="26" idx="3"/>
          </p:cNvCxnSpPr>
          <p:nvPr/>
        </p:nvCxnSpPr>
        <p:spPr>
          <a:xfrm flipH="1">
            <a:off x="9755543" y="2473793"/>
            <a:ext cx="476126" cy="80053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7E9C94D-6CD0-41B9-9259-648E13524487}"/>
              </a:ext>
            </a:extLst>
          </p:cNvPr>
          <p:cNvCxnSpPr>
            <a:stCxn id="20" idx="3"/>
            <a:endCxn id="25" idx="1"/>
          </p:cNvCxnSpPr>
          <p:nvPr/>
        </p:nvCxnSpPr>
        <p:spPr>
          <a:xfrm>
            <a:off x="7399735" y="1887418"/>
            <a:ext cx="501065" cy="108679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1301F90-672C-4A17-957A-ABB81C53C6F4}"/>
              </a:ext>
            </a:extLst>
          </p:cNvPr>
          <p:cNvCxnSpPr>
            <a:stCxn id="24" idx="1"/>
            <a:endCxn id="17" idx="3"/>
          </p:cNvCxnSpPr>
          <p:nvPr/>
        </p:nvCxnSpPr>
        <p:spPr>
          <a:xfrm flipH="1">
            <a:off x="7399734" y="2451995"/>
            <a:ext cx="499090" cy="194437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4D12103-CF31-4E11-995B-1519131887F7}"/>
              </a:ext>
            </a:extLst>
          </p:cNvPr>
          <p:cNvSpPr txBox="1"/>
          <p:nvPr/>
        </p:nvSpPr>
        <p:spPr>
          <a:xfrm>
            <a:off x="696139" y="6090444"/>
            <a:ext cx="3911809" cy="400110"/>
          </a:xfrm>
          <a:prstGeom prst="rect">
            <a:avLst/>
          </a:prstGeom>
          <a:noFill/>
        </p:spPr>
        <p:txBody>
          <a:bodyPr wrap="square" rtlCol="0">
            <a:spAutoFit/>
          </a:bodyPr>
          <a:lstStyle/>
          <a:p>
            <a:r>
              <a:rPr lang="en-US" altLang="zh-CN" sz="2000" dirty="0"/>
              <a:t>5.</a:t>
            </a:r>
            <a:r>
              <a:rPr lang="zh-CN" altLang="en-US" sz="2000" dirty="0"/>
              <a:t>将合并表与</a:t>
            </a:r>
            <a:r>
              <a:rPr lang="en-US" altLang="zh-CN" sz="2000" dirty="0"/>
              <a:t>d</a:t>
            </a:r>
            <a:r>
              <a:rPr lang="zh-CN" altLang="en-US" sz="2000" dirty="0"/>
              <a:t>表合并，然后筛选</a:t>
            </a:r>
            <a:endParaRPr lang="en-US" altLang="zh-CN" sz="2000" dirty="0"/>
          </a:p>
        </p:txBody>
      </p:sp>
      <p:sp>
        <p:nvSpPr>
          <p:cNvPr id="42" name="矩形 41">
            <a:extLst>
              <a:ext uri="{FF2B5EF4-FFF2-40B4-BE49-F238E27FC236}">
                <a16:creationId xmlns:a16="http://schemas.microsoft.com/office/drawing/2014/main" id="{1B3988EC-8277-4FA6-8E49-AD6577BD373B}"/>
              </a:ext>
            </a:extLst>
          </p:cNvPr>
          <p:cNvSpPr/>
          <p:nvPr/>
        </p:nvSpPr>
        <p:spPr>
          <a:xfrm>
            <a:off x="697582" y="4078837"/>
            <a:ext cx="1779654" cy="400110"/>
          </a:xfrm>
          <a:prstGeom prst="rect">
            <a:avLst/>
          </a:prstGeom>
        </p:spPr>
        <p:txBody>
          <a:bodyPr wrap="none">
            <a:spAutoFit/>
          </a:bodyPr>
          <a:lstStyle/>
          <a:p>
            <a:r>
              <a:rPr lang="zh-CN" altLang="en-US" sz="2000" dirty="0"/>
              <a:t>传统执行细节</a:t>
            </a:r>
            <a:r>
              <a:rPr lang="en-US" altLang="zh-CN" sz="2000" dirty="0"/>
              <a:t>:</a:t>
            </a:r>
          </a:p>
        </p:txBody>
      </p:sp>
      <p:sp>
        <p:nvSpPr>
          <p:cNvPr id="43" name="矩形 42">
            <a:extLst>
              <a:ext uri="{FF2B5EF4-FFF2-40B4-BE49-F238E27FC236}">
                <a16:creationId xmlns:a16="http://schemas.microsoft.com/office/drawing/2014/main" id="{0D02BDCE-E0BB-494B-BDF2-DD3052903459}"/>
              </a:ext>
            </a:extLst>
          </p:cNvPr>
          <p:cNvSpPr/>
          <p:nvPr/>
        </p:nvSpPr>
        <p:spPr>
          <a:xfrm>
            <a:off x="696139" y="4446525"/>
            <a:ext cx="3562194" cy="400110"/>
          </a:xfrm>
          <a:prstGeom prst="rect">
            <a:avLst/>
          </a:prstGeom>
        </p:spPr>
        <p:txBody>
          <a:bodyPr wrap="none">
            <a:spAutoFit/>
          </a:bodyPr>
          <a:lstStyle/>
          <a:p>
            <a:r>
              <a:rPr lang="en-US" altLang="zh-CN" sz="2000" dirty="0"/>
              <a:t>1.</a:t>
            </a:r>
            <a:r>
              <a:rPr lang="zh-CN" altLang="en-US" sz="2000" dirty="0"/>
              <a:t>根据</a:t>
            </a:r>
            <a:r>
              <a:rPr lang="en-US" altLang="zh-CN" sz="2000" dirty="0" err="1"/>
              <a:t>custkey</a:t>
            </a:r>
            <a:r>
              <a:rPr lang="zh-CN" altLang="en-US" sz="2000" dirty="0"/>
              <a:t>合并</a:t>
            </a:r>
            <a:r>
              <a:rPr lang="en-US" altLang="zh-CN" sz="2000" dirty="0"/>
              <a:t>lo</a:t>
            </a:r>
            <a:r>
              <a:rPr lang="zh-CN" altLang="en-US" sz="2000" dirty="0"/>
              <a:t>和</a:t>
            </a:r>
            <a:r>
              <a:rPr lang="en-US" altLang="zh-CN" sz="2000" dirty="0"/>
              <a:t>c</a:t>
            </a:r>
            <a:r>
              <a:rPr lang="zh-CN" altLang="en-US" sz="2000" dirty="0"/>
              <a:t>两个表</a:t>
            </a:r>
            <a:endParaRPr lang="en-US" altLang="zh-CN" sz="2000" dirty="0"/>
          </a:p>
        </p:txBody>
      </p:sp>
      <p:sp>
        <p:nvSpPr>
          <p:cNvPr id="44" name="矩形 43">
            <a:extLst>
              <a:ext uri="{FF2B5EF4-FFF2-40B4-BE49-F238E27FC236}">
                <a16:creationId xmlns:a16="http://schemas.microsoft.com/office/drawing/2014/main" id="{FC94CB2F-03D7-4166-9D99-6413733E239D}"/>
              </a:ext>
            </a:extLst>
          </p:cNvPr>
          <p:cNvSpPr/>
          <p:nvPr/>
        </p:nvSpPr>
        <p:spPr>
          <a:xfrm>
            <a:off x="696139" y="4871258"/>
            <a:ext cx="2909771" cy="400110"/>
          </a:xfrm>
          <a:prstGeom prst="rect">
            <a:avLst/>
          </a:prstGeom>
        </p:spPr>
        <p:txBody>
          <a:bodyPr wrap="none">
            <a:spAutoFit/>
          </a:bodyPr>
          <a:lstStyle/>
          <a:p>
            <a:r>
              <a:rPr lang="en-US" altLang="zh-CN" sz="2000" dirty="0"/>
              <a:t>2.</a:t>
            </a:r>
            <a:r>
              <a:rPr lang="zh-CN" altLang="en-US" sz="2000" dirty="0"/>
              <a:t>根据</a:t>
            </a:r>
            <a:r>
              <a:rPr lang="en-US" altLang="zh-CN" sz="2000" dirty="0" err="1"/>
              <a:t>c.region</a:t>
            </a:r>
            <a:r>
              <a:rPr lang="en-US" altLang="zh-CN" sz="2000" dirty="0"/>
              <a:t>=Asia</a:t>
            </a:r>
            <a:r>
              <a:rPr lang="zh-CN" altLang="en-US" sz="2000" dirty="0"/>
              <a:t>筛选</a:t>
            </a:r>
            <a:endParaRPr lang="en-US" altLang="zh-CN" sz="2000" dirty="0"/>
          </a:p>
        </p:txBody>
      </p:sp>
      <p:sp>
        <p:nvSpPr>
          <p:cNvPr id="45" name="矩形 44">
            <a:extLst>
              <a:ext uri="{FF2B5EF4-FFF2-40B4-BE49-F238E27FC236}">
                <a16:creationId xmlns:a16="http://schemas.microsoft.com/office/drawing/2014/main" id="{80814830-11AC-49C3-80DD-F0903C086FB7}"/>
              </a:ext>
            </a:extLst>
          </p:cNvPr>
          <p:cNvSpPr/>
          <p:nvPr/>
        </p:nvSpPr>
        <p:spPr>
          <a:xfrm>
            <a:off x="696140" y="5242402"/>
            <a:ext cx="2531462" cy="400110"/>
          </a:xfrm>
          <a:prstGeom prst="rect">
            <a:avLst/>
          </a:prstGeom>
        </p:spPr>
        <p:txBody>
          <a:bodyPr wrap="none">
            <a:spAutoFit/>
          </a:bodyPr>
          <a:lstStyle/>
          <a:p>
            <a:r>
              <a:rPr lang="en-US" altLang="zh-CN" sz="2000" dirty="0"/>
              <a:t>3.</a:t>
            </a:r>
            <a:r>
              <a:rPr lang="zh-CN" altLang="en-US" sz="2000" dirty="0"/>
              <a:t>将合并表与</a:t>
            </a:r>
            <a:r>
              <a:rPr lang="en-US" altLang="zh-CN" sz="2000" dirty="0"/>
              <a:t>s</a:t>
            </a:r>
            <a:r>
              <a:rPr lang="zh-CN" altLang="en-US" sz="2000" dirty="0"/>
              <a:t>表合并</a:t>
            </a:r>
            <a:endParaRPr lang="en-US" altLang="zh-CN" sz="2000" dirty="0"/>
          </a:p>
        </p:txBody>
      </p:sp>
      <p:sp>
        <p:nvSpPr>
          <p:cNvPr id="46" name="矩形 45">
            <a:extLst>
              <a:ext uri="{FF2B5EF4-FFF2-40B4-BE49-F238E27FC236}">
                <a16:creationId xmlns:a16="http://schemas.microsoft.com/office/drawing/2014/main" id="{5FDDB715-2D71-4515-8969-EBF6C1120BB9}"/>
              </a:ext>
            </a:extLst>
          </p:cNvPr>
          <p:cNvSpPr/>
          <p:nvPr/>
        </p:nvSpPr>
        <p:spPr>
          <a:xfrm>
            <a:off x="696140" y="5665711"/>
            <a:ext cx="2898550" cy="400110"/>
          </a:xfrm>
          <a:prstGeom prst="rect">
            <a:avLst/>
          </a:prstGeom>
        </p:spPr>
        <p:txBody>
          <a:bodyPr wrap="none">
            <a:spAutoFit/>
          </a:bodyPr>
          <a:lstStyle/>
          <a:p>
            <a:r>
              <a:rPr lang="en-US" altLang="zh-CN" sz="2000" dirty="0"/>
              <a:t>4.</a:t>
            </a:r>
            <a:r>
              <a:rPr lang="zh-CN" altLang="en-US" sz="2000" dirty="0"/>
              <a:t>根据</a:t>
            </a:r>
            <a:r>
              <a:rPr lang="en-US" altLang="zh-CN" sz="2000" dirty="0" err="1"/>
              <a:t>s.region</a:t>
            </a:r>
            <a:r>
              <a:rPr lang="en-US" altLang="zh-CN" sz="2000" dirty="0"/>
              <a:t>=Asia</a:t>
            </a:r>
            <a:r>
              <a:rPr lang="zh-CN" altLang="en-US" sz="2000" dirty="0"/>
              <a:t>筛选</a:t>
            </a:r>
            <a:endParaRPr lang="en-US" altLang="zh-CN" sz="2000" dirty="0"/>
          </a:p>
        </p:txBody>
      </p:sp>
    </p:spTree>
    <p:extLst>
      <p:ext uri="{BB962C8B-B14F-4D97-AF65-F5344CB8AC3E}">
        <p14:creationId xmlns:p14="http://schemas.microsoft.com/office/powerpoint/2010/main" val="130580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P spid="24" grpId="0" animBg="1"/>
      <p:bldP spid="25" grpId="0" animBg="1"/>
      <p:bldP spid="26" grpId="0" animBg="1"/>
      <p:bldP spid="27" grpId="0" animBg="1"/>
      <p:bldP spid="29" grpId="0" animBg="1"/>
      <p:bldP spid="30" grpId="0" animBg="1"/>
      <p:bldP spid="31" grpId="0" animBg="1"/>
      <p:bldP spid="32" grpId="0" animBg="1"/>
      <p:bldP spid="41" grpId="0"/>
      <p:bldP spid="42" grpId="0"/>
      <p:bldP spid="43" grpId="0"/>
      <p:bldP spid="44" grpId="0"/>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20C73-AD10-41CC-8005-1D3BB4B160BE}"/>
              </a:ext>
            </a:extLst>
          </p:cNvPr>
          <p:cNvSpPr>
            <a:spLocks noGrp="1"/>
          </p:cNvSpPr>
          <p:nvPr>
            <p:ph type="title"/>
          </p:nvPr>
        </p:nvSpPr>
        <p:spPr/>
        <p:txBody>
          <a:bodyPr/>
          <a:lstStyle/>
          <a:p>
            <a:r>
              <a:rPr lang="zh-CN" altLang="en-US" b="1" dirty="0"/>
              <a:t>隐式连接过程</a:t>
            </a:r>
            <a:r>
              <a:rPr lang="en-US" altLang="zh-CN" b="1" dirty="0"/>
              <a:t>——</a:t>
            </a:r>
            <a:r>
              <a:rPr lang="zh-CN" altLang="en-US" b="1" dirty="0"/>
              <a:t>第一阶段</a:t>
            </a:r>
          </a:p>
        </p:txBody>
      </p:sp>
      <p:pic>
        <p:nvPicPr>
          <p:cNvPr id="3" name="图片 2">
            <a:extLst>
              <a:ext uri="{FF2B5EF4-FFF2-40B4-BE49-F238E27FC236}">
                <a16:creationId xmlns:a16="http://schemas.microsoft.com/office/drawing/2014/main" id="{6B7F4C81-05AD-4F3D-81DE-15658294AC66}"/>
              </a:ext>
            </a:extLst>
          </p:cNvPr>
          <p:cNvPicPr>
            <a:picLocks noChangeAspect="1"/>
          </p:cNvPicPr>
          <p:nvPr/>
        </p:nvPicPr>
        <p:blipFill rotWithShape="1">
          <a:blip r:embed="rId2"/>
          <a:srcRect l="6879" t="-1" r="9749" b="1492"/>
          <a:stretch/>
        </p:blipFill>
        <p:spPr>
          <a:xfrm>
            <a:off x="838200" y="1467169"/>
            <a:ext cx="5566745" cy="4212063"/>
          </a:xfrm>
          <a:prstGeom prst="rect">
            <a:avLst/>
          </a:prstGeom>
        </p:spPr>
      </p:pic>
      <p:sp>
        <p:nvSpPr>
          <p:cNvPr id="4" name="文本框 3">
            <a:extLst>
              <a:ext uri="{FF2B5EF4-FFF2-40B4-BE49-F238E27FC236}">
                <a16:creationId xmlns:a16="http://schemas.microsoft.com/office/drawing/2014/main" id="{57013482-028D-4D6A-8618-B7999CD0B2AD}"/>
              </a:ext>
            </a:extLst>
          </p:cNvPr>
          <p:cNvSpPr txBox="1"/>
          <p:nvPr/>
        </p:nvSpPr>
        <p:spPr>
          <a:xfrm>
            <a:off x="2994592" y="5969655"/>
            <a:ext cx="1253959" cy="523220"/>
          </a:xfrm>
          <a:prstGeom prst="rect">
            <a:avLst/>
          </a:prstGeom>
          <a:noFill/>
        </p:spPr>
        <p:txBody>
          <a:bodyPr wrap="square" rtlCol="0">
            <a:spAutoFit/>
          </a:bodyPr>
          <a:lstStyle/>
          <a:p>
            <a:r>
              <a:rPr lang="zh-CN" altLang="en-US" sz="2800" b="1" dirty="0"/>
              <a:t>阶段一</a:t>
            </a:r>
          </a:p>
        </p:txBody>
      </p:sp>
      <p:sp>
        <p:nvSpPr>
          <p:cNvPr id="5" name="文本框 4">
            <a:extLst>
              <a:ext uri="{FF2B5EF4-FFF2-40B4-BE49-F238E27FC236}">
                <a16:creationId xmlns:a16="http://schemas.microsoft.com/office/drawing/2014/main" id="{02A5843B-3335-4CF2-820A-5FBA20FA3A44}"/>
              </a:ext>
            </a:extLst>
          </p:cNvPr>
          <p:cNvSpPr txBox="1"/>
          <p:nvPr/>
        </p:nvSpPr>
        <p:spPr>
          <a:xfrm>
            <a:off x="6970425" y="2449815"/>
            <a:ext cx="4961745" cy="2677656"/>
          </a:xfrm>
          <a:prstGeom prst="rect">
            <a:avLst/>
          </a:prstGeom>
          <a:noFill/>
        </p:spPr>
        <p:txBody>
          <a:bodyPr wrap="square" rtlCol="0">
            <a:spAutoFit/>
          </a:bodyPr>
          <a:lstStyle/>
          <a:p>
            <a:r>
              <a:rPr lang="zh-CN" altLang="en-US" sz="2800" dirty="0"/>
              <a:t>阶段一：</a:t>
            </a:r>
            <a:endParaRPr lang="en-US" altLang="zh-CN" sz="2800" dirty="0"/>
          </a:p>
          <a:p>
            <a:r>
              <a:rPr lang="zh-CN" altLang="en-US" sz="2800" dirty="0"/>
              <a:t>对每一个表根据条件单独进行筛选，得到该表的主键构成的哈希表。</a:t>
            </a:r>
            <a:endParaRPr lang="en-US" altLang="zh-CN" sz="2800" dirty="0"/>
          </a:p>
          <a:p>
            <a:r>
              <a:rPr lang="zh-CN" altLang="en-US" sz="2800" dirty="0"/>
              <a:t>这一哈希表只包含主键值，不包含该表的其他属性值。</a:t>
            </a:r>
          </a:p>
        </p:txBody>
      </p:sp>
    </p:spTree>
    <p:extLst>
      <p:ext uri="{BB962C8B-B14F-4D97-AF65-F5344CB8AC3E}">
        <p14:creationId xmlns:p14="http://schemas.microsoft.com/office/powerpoint/2010/main" val="235792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5D7C9-9F2C-4F02-A12F-30578686B8ED}"/>
              </a:ext>
            </a:extLst>
          </p:cNvPr>
          <p:cNvSpPr>
            <a:spLocks noGrp="1"/>
          </p:cNvSpPr>
          <p:nvPr>
            <p:ph type="title"/>
          </p:nvPr>
        </p:nvSpPr>
        <p:spPr/>
        <p:txBody>
          <a:bodyPr/>
          <a:lstStyle/>
          <a:p>
            <a:r>
              <a:rPr lang="zh-CN" altLang="en-US" b="1" dirty="0"/>
              <a:t>隐式连接过程</a:t>
            </a:r>
            <a:r>
              <a:rPr lang="en-US" altLang="zh-CN" b="1" dirty="0"/>
              <a:t>——</a:t>
            </a:r>
            <a:r>
              <a:rPr lang="zh-CN" altLang="en-US" b="1" dirty="0"/>
              <a:t>第二阶段</a:t>
            </a:r>
          </a:p>
        </p:txBody>
      </p:sp>
      <p:pic>
        <p:nvPicPr>
          <p:cNvPr id="3" name="图片 2">
            <a:extLst>
              <a:ext uri="{FF2B5EF4-FFF2-40B4-BE49-F238E27FC236}">
                <a16:creationId xmlns:a16="http://schemas.microsoft.com/office/drawing/2014/main" id="{0F0B17D2-BF8A-42DE-8FA3-ECAAD779EC4A}"/>
              </a:ext>
            </a:extLst>
          </p:cNvPr>
          <p:cNvPicPr>
            <a:picLocks noChangeAspect="1"/>
          </p:cNvPicPr>
          <p:nvPr/>
        </p:nvPicPr>
        <p:blipFill>
          <a:blip r:embed="rId2"/>
          <a:stretch>
            <a:fillRect/>
          </a:stretch>
        </p:blipFill>
        <p:spPr>
          <a:xfrm>
            <a:off x="838200" y="1448871"/>
            <a:ext cx="5603800" cy="4831603"/>
          </a:xfrm>
          <a:prstGeom prst="rect">
            <a:avLst/>
          </a:prstGeom>
        </p:spPr>
      </p:pic>
      <p:sp>
        <p:nvSpPr>
          <p:cNvPr id="4" name="文本框 3">
            <a:extLst>
              <a:ext uri="{FF2B5EF4-FFF2-40B4-BE49-F238E27FC236}">
                <a16:creationId xmlns:a16="http://schemas.microsoft.com/office/drawing/2014/main" id="{53BE7C03-527A-4DD4-B296-7985F48BCE83}"/>
              </a:ext>
            </a:extLst>
          </p:cNvPr>
          <p:cNvSpPr txBox="1"/>
          <p:nvPr/>
        </p:nvSpPr>
        <p:spPr>
          <a:xfrm>
            <a:off x="3013120" y="6280474"/>
            <a:ext cx="1253959" cy="523220"/>
          </a:xfrm>
          <a:prstGeom prst="rect">
            <a:avLst/>
          </a:prstGeom>
          <a:noFill/>
        </p:spPr>
        <p:txBody>
          <a:bodyPr wrap="square" rtlCol="0">
            <a:spAutoFit/>
          </a:bodyPr>
          <a:lstStyle/>
          <a:p>
            <a:r>
              <a:rPr lang="zh-CN" altLang="en-US" sz="2800" b="1" dirty="0"/>
              <a:t>阶段二</a:t>
            </a:r>
          </a:p>
        </p:txBody>
      </p:sp>
      <p:sp>
        <p:nvSpPr>
          <p:cNvPr id="5" name="文本框 4">
            <a:extLst>
              <a:ext uri="{FF2B5EF4-FFF2-40B4-BE49-F238E27FC236}">
                <a16:creationId xmlns:a16="http://schemas.microsoft.com/office/drawing/2014/main" id="{DF258F7B-6F1E-4678-BE0C-7F3CA22BE83F}"/>
              </a:ext>
            </a:extLst>
          </p:cNvPr>
          <p:cNvSpPr txBox="1"/>
          <p:nvPr/>
        </p:nvSpPr>
        <p:spPr>
          <a:xfrm>
            <a:off x="6970425" y="2449815"/>
            <a:ext cx="4961745" cy="2677656"/>
          </a:xfrm>
          <a:prstGeom prst="rect">
            <a:avLst/>
          </a:prstGeom>
          <a:noFill/>
        </p:spPr>
        <p:txBody>
          <a:bodyPr wrap="square" rtlCol="0">
            <a:spAutoFit/>
          </a:bodyPr>
          <a:lstStyle/>
          <a:p>
            <a:r>
              <a:rPr lang="zh-CN" altLang="en-US" sz="2800" dirty="0"/>
              <a:t>阶段二：</a:t>
            </a:r>
            <a:endParaRPr lang="en-US" altLang="zh-CN" sz="2800" dirty="0"/>
          </a:p>
          <a:p>
            <a:r>
              <a:rPr lang="zh-CN" altLang="en-US" sz="2800" dirty="0"/>
              <a:t>在事实表</a:t>
            </a:r>
            <a:r>
              <a:rPr lang="en-US" altLang="zh-CN" sz="2800" dirty="0"/>
              <a:t>Lo</a:t>
            </a:r>
            <a:r>
              <a:rPr lang="zh-CN" altLang="en-US" sz="2800" dirty="0"/>
              <a:t>中根据阶段一中得到的多个哈希表，进行筛选，从每一列中得到相应的位图表。</a:t>
            </a:r>
            <a:endParaRPr lang="en-US" altLang="zh-CN" sz="2800" dirty="0"/>
          </a:p>
          <a:p>
            <a:r>
              <a:rPr lang="zh-CN" altLang="en-US" sz="2800" dirty="0"/>
              <a:t>然后将多个位图表进行与运算，得到最终位图表。</a:t>
            </a:r>
          </a:p>
        </p:txBody>
      </p:sp>
    </p:spTree>
    <p:extLst>
      <p:ext uri="{BB962C8B-B14F-4D97-AF65-F5344CB8AC3E}">
        <p14:creationId xmlns:p14="http://schemas.microsoft.com/office/powerpoint/2010/main" val="3698983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B5543-5A36-4AD8-9BF7-E3CC4FF69C8B}"/>
              </a:ext>
            </a:extLst>
          </p:cNvPr>
          <p:cNvSpPr>
            <a:spLocks noGrp="1"/>
          </p:cNvSpPr>
          <p:nvPr>
            <p:ph type="title"/>
          </p:nvPr>
        </p:nvSpPr>
        <p:spPr/>
        <p:txBody>
          <a:bodyPr/>
          <a:lstStyle/>
          <a:p>
            <a:r>
              <a:rPr lang="zh-CN" altLang="en-US" b="1" dirty="0"/>
              <a:t>隐式连接过程</a:t>
            </a:r>
            <a:r>
              <a:rPr lang="en-US" altLang="zh-CN" b="1" dirty="0"/>
              <a:t>——</a:t>
            </a:r>
            <a:r>
              <a:rPr lang="zh-CN" altLang="en-US" b="1" dirty="0"/>
              <a:t>第三阶段</a:t>
            </a:r>
          </a:p>
        </p:txBody>
      </p:sp>
      <p:pic>
        <p:nvPicPr>
          <p:cNvPr id="3" name="图片 2">
            <a:extLst>
              <a:ext uri="{FF2B5EF4-FFF2-40B4-BE49-F238E27FC236}">
                <a16:creationId xmlns:a16="http://schemas.microsoft.com/office/drawing/2014/main" id="{9633E338-B590-4E14-97DE-69273688278F}"/>
              </a:ext>
            </a:extLst>
          </p:cNvPr>
          <p:cNvPicPr>
            <a:picLocks noChangeAspect="1"/>
          </p:cNvPicPr>
          <p:nvPr/>
        </p:nvPicPr>
        <p:blipFill>
          <a:blip r:embed="rId2"/>
          <a:stretch>
            <a:fillRect/>
          </a:stretch>
        </p:blipFill>
        <p:spPr>
          <a:xfrm>
            <a:off x="1029160" y="1351405"/>
            <a:ext cx="5066840" cy="4809344"/>
          </a:xfrm>
          <a:prstGeom prst="rect">
            <a:avLst/>
          </a:prstGeom>
        </p:spPr>
      </p:pic>
      <p:sp>
        <p:nvSpPr>
          <p:cNvPr id="4" name="文本框 3">
            <a:extLst>
              <a:ext uri="{FF2B5EF4-FFF2-40B4-BE49-F238E27FC236}">
                <a16:creationId xmlns:a16="http://schemas.microsoft.com/office/drawing/2014/main" id="{9264D201-BD1D-40E5-9C11-BBC1BBBAFF2B}"/>
              </a:ext>
            </a:extLst>
          </p:cNvPr>
          <p:cNvSpPr txBox="1"/>
          <p:nvPr/>
        </p:nvSpPr>
        <p:spPr>
          <a:xfrm>
            <a:off x="2935600" y="6334780"/>
            <a:ext cx="1253959" cy="523220"/>
          </a:xfrm>
          <a:prstGeom prst="rect">
            <a:avLst/>
          </a:prstGeom>
          <a:noFill/>
        </p:spPr>
        <p:txBody>
          <a:bodyPr wrap="square" rtlCol="0">
            <a:spAutoFit/>
          </a:bodyPr>
          <a:lstStyle/>
          <a:p>
            <a:r>
              <a:rPr lang="zh-CN" altLang="en-US" sz="2800" b="1" dirty="0"/>
              <a:t>阶段三</a:t>
            </a:r>
          </a:p>
        </p:txBody>
      </p:sp>
      <p:sp>
        <p:nvSpPr>
          <p:cNvPr id="5" name="文本框 4">
            <a:extLst>
              <a:ext uri="{FF2B5EF4-FFF2-40B4-BE49-F238E27FC236}">
                <a16:creationId xmlns:a16="http://schemas.microsoft.com/office/drawing/2014/main" id="{5E8B006C-10D4-43B2-BA8E-DAAA25044BD7}"/>
              </a:ext>
            </a:extLst>
          </p:cNvPr>
          <p:cNvSpPr txBox="1"/>
          <p:nvPr/>
        </p:nvSpPr>
        <p:spPr>
          <a:xfrm>
            <a:off x="6975473" y="2417249"/>
            <a:ext cx="4961745" cy="2677656"/>
          </a:xfrm>
          <a:prstGeom prst="rect">
            <a:avLst/>
          </a:prstGeom>
          <a:noFill/>
        </p:spPr>
        <p:txBody>
          <a:bodyPr wrap="square" rtlCol="0">
            <a:spAutoFit/>
          </a:bodyPr>
          <a:lstStyle/>
          <a:p>
            <a:r>
              <a:rPr lang="zh-CN" altLang="en-US" sz="2800" dirty="0"/>
              <a:t>阶段三：</a:t>
            </a:r>
            <a:endParaRPr lang="en-US" altLang="zh-CN" sz="2800" dirty="0"/>
          </a:p>
          <a:p>
            <a:r>
              <a:rPr lang="zh-CN" altLang="en-US" sz="2800" dirty="0"/>
              <a:t>根据上一阶段中得到的合并后的位图表在事实表</a:t>
            </a:r>
            <a:r>
              <a:rPr lang="en-US" altLang="zh-CN" sz="2800" dirty="0"/>
              <a:t>Lo</a:t>
            </a:r>
            <a:r>
              <a:rPr lang="zh-CN" altLang="en-US" sz="2800" dirty="0"/>
              <a:t>中筛选出查询语句所需要的列。</a:t>
            </a:r>
            <a:endParaRPr lang="en-US" altLang="zh-CN" sz="2800" dirty="0"/>
          </a:p>
          <a:p>
            <a:r>
              <a:rPr lang="zh-CN" altLang="en-US" sz="2800" dirty="0"/>
              <a:t>最后将多个列合并，得到最后的结果。</a:t>
            </a:r>
          </a:p>
        </p:txBody>
      </p:sp>
    </p:spTree>
    <p:extLst>
      <p:ext uri="{BB962C8B-B14F-4D97-AF65-F5344CB8AC3E}">
        <p14:creationId xmlns:p14="http://schemas.microsoft.com/office/powerpoint/2010/main" val="2505748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99EB3-4974-4FF1-875F-E9C43AE68BEF}"/>
              </a:ext>
            </a:extLst>
          </p:cNvPr>
          <p:cNvSpPr>
            <a:spLocks noGrp="1"/>
          </p:cNvSpPr>
          <p:nvPr>
            <p:ph type="title"/>
          </p:nvPr>
        </p:nvSpPr>
        <p:spPr/>
        <p:txBody>
          <a:bodyPr/>
          <a:lstStyle/>
          <a:p>
            <a:r>
              <a:rPr lang="zh-CN" altLang="en-US" b="1" dirty="0"/>
              <a:t>三、列式数据库案例分析</a:t>
            </a:r>
          </a:p>
        </p:txBody>
      </p:sp>
      <p:sp>
        <p:nvSpPr>
          <p:cNvPr id="3" name="文本占位符 2">
            <a:extLst>
              <a:ext uri="{FF2B5EF4-FFF2-40B4-BE49-F238E27FC236}">
                <a16:creationId xmlns:a16="http://schemas.microsoft.com/office/drawing/2014/main" id="{E03DF5E1-B834-45C7-A8A8-A3C5CBEAB832}"/>
              </a:ext>
            </a:extLst>
          </p:cNvPr>
          <p:cNvSpPr>
            <a:spLocks noGrp="1"/>
          </p:cNvSpPr>
          <p:nvPr>
            <p:ph type="body" idx="1"/>
          </p:nvPr>
        </p:nvSpPr>
        <p:spPr/>
        <p:txBody>
          <a:bodyPr/>
          <a:lstStyle/>
          <a:p>
            <a:r>
              <a:rPr lang="en-US" altLang="zh-CN" dirty="0"/>
              <a:t>C-Store(2005) /Vertica</a:t>
            </a:r>
            <a:endParaRPr lang="zh-CN" altLang="en-US" dirty="0"/>
          </a:p>
        </p:txBody>
      </p:sp>
    </p:spTree>
    <p:extLst>
      <p:ext uri="{BB962C8B-B14F-4D97-AF65-F5344CB8AC3E}">
        <p14:creationId xmlns:p14="http://schemas.microsoft.com/office/powerpoint/2010/main" val="194933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4D42E-3DAF-41C2-AB42-4A13C9D8F808}"/>
              </a:ext>
            </a:extLst>
          </p:cNvPr>
          <p:cNvSpPr>
            <a:spLocks noGrp="1"/>
          </p:cNvSpPr>
          <p:nvPr>
            <p:ph type="title"/>
          </p:nvPr>
        </p:nvSpPr>
        <p:spPr/>
        <p:txBody>
          <a:bodyPr/>
          <a:lstStyle/>
          <a:p>
            <a:r>
              <a:rPr lang="en-US" altLang="zh-CN" b="1" dirty="0"/>
              <a:t>C-Store (2005)</a:t>
            </a:r>
            <a:endParaRPr lang="zh-CN" altLang="en-US" b="1" dirty="0"/>
          </a:p>
        </p:txBody>
      </p:sp>
      <p:sp>
        <p:nvSpPr>
          <p:cNvPr id="3" name="文本框 2">
            <a:extLst>
              <a:ext uri="{FF2B5EF4-FFF2-40B4-BE49-F238E27FC236}">
                <a16:creationId xmlns:a16="http://schemas.microsoft.com/office/drawing/2014/main" id="{4B7AB385-41A8-4BDB-8602-D88D7686BB6D}"/>
              </a:ext>
            </a:extLst>
          </p:cNvPr>
          <p:cNvSpPr txBox="1"/>
          <p:nvPr/>
        </p:nvSpPr>
        <p:spPr>
          <a:xfrm>
            <a:off x="838200" y="1480572"/>
            <a:ext cx="10698480" cy="4832092"/>
          </a:xfrm>
          <a:prstGeom prst="rect">
            <a:avLst/>
          </a:prstGeom>
          <a:noFill/>
        </p:spPr>
        <p:txBody>
          <a:bodyPr wrap="square" rtlCol="0">
            <a:spAutoFit/>
          </a:bodyPr>
          <a:lstStyle/>
          <a:p>
            <a:r>
              <a:rPr lang="en-US" altLang="zh-CN" sz="2800" dirty="0"/>
              <a:t>C-Store</a:t>
            </a:r>
            <a:r>
              <a:rPr lang="zh-CN" altLang="en-US" sz="2800" dirty="0"/>
              <a:t>的优势：</a:t>
            </a:r>
            <a:endParaRPr lang="en-US" altLang="zh-CN" sz="2800" dirty="0"/>
          </a:p>
          <a:p>
            <a:pPr marL="514350" indent="-514350">
              <a:buAutoNum type="arabicPeriod"/>
            </a:pPr>
            <a:r>
              <a:rPr lang="zh-CN" altLang="en-US" sz="2800" dirty="0"/>
              <a:t>面向列存储：只扫描查询语句所关心的列</a:t>
            </a:r>
            <a:endParaRPr lang="en-US" altLang="zh-CN" sz="2800" dirty="0"/>
          </a:p>
          <a:p>
            <a:pPr marL="514350" indent="-514350">
              <a:buAutoNum type="arabicPeriod"/>
            </a:pPr>
            <a:r>
              <a:rPr lang="zh-CN" altLang="en-US" sz="2800" dirty="0"/>
              <a:t>把数据划分入多个文件集中</a:t>
            </a:r>
            <a:endParaRPr lang="en-US" altLang="zh-CN" sz="2800" dirty="0"/>
          </a:p>
          <a:p>
            <a:pPr marL="514350" indent="-514350">
              <a:buAutoNum type="arabicPeriod"/>
            </a:pPr>
            <a:r>
              <a:rPr lang="zh-CN" altLang="en-US" sz="2800" dirty="0"/>
              <a:t>保持数据有序</a:t>
            </a:r>
            <a:endParaRPr lang="en-US" altLang="zh-CN" sz="2800" dirty="0"/>
          </a:p>
          <a:p>
            <a:pPr marL="514350" indent="-514350">
              <a:buAutoNum type="arabicPeriod"/>
            </a:pPr>
            <a:r>
              <a:rPr lang="zh-CN" altLang="en-US" sz="2800" dirty="0"/>
              <a:t>相似数据邻近保存有助于数据压缩</a:t>
            </a:r>
            <a:endParaRPr lang="en-US" altLang="zh-CN" sz="2800" dirty="0"/>
          </a:p>
          <a:p>
            <a:endParaRPr lang="en-US" altLang="zh-CN" sz="2800" dirty="0"/>
          </a:p>
          <a:p>
            <a:r>
              <a:rPr lang="en-US" altLang="zh-CN" sz="2800" dirty="0"/>
              <a:t>C-Store</a:t>
            </a:r>
            <a:r>
              <a:rPr lang="zh-CN" altLang="en-US" sz="2800" dirty="0"/>
              <a:t>的主要贡献：</a:t>
            </a:r>
            <a:endParaRPr lang="en-US" altLang="zh-CN" sz="2800" dirty="0"/>
          </a:p>
          <a:p>
            <a:pPr marL="514350" indent="-514350">
              <a:buAutoNum type="arabicPeriod"/>
            </a:pPr>
            <a:r>
              <a:rPr lang="zh-CN" altLang="en-US" sz="2800" dirty="0"/>
              <a:t>通过精心设计的</a:t>
            </a:r>
            <a:r>
              <a:rPr lang="en-US" altLang="zh-CN" sz="2800" dirty="0"/>
              <a:t>projection</a:t>
            </a:r>
            <a:r>
              <a:rPr lang="zh-CN" altLang="en-US" sz="2800" dirty="0"/>
              <a:t>同时实现列数据的多副本和多种索引方式</a:t>
            </a:r>
            <a:endParaRPr lang="en-US" altLang="zh-CN" sz="2800" dirty="0"/>
          </a:p>
          <a:p>
            <a:pPr marL="514350" indent="-514350">
              <a:buAutoNum type="arabicPeriod"/>
            </a:pPr>
            <a:r>
              <a:rPr lang="zh-CN" altLang="en-US" sz="2800" dirty="0"/>
              <a:t>用读写分层的方式兼</a:t>
            </a:r>
            <a:r>
              <a:rPr lang="en-US" altLang="zh-CN" sz="2800" dirty="0"/>
              <a:t>(</a:t>
            </a:r>
            <a:r>
              <a:rPr lang="zh-CN" altLang="en-US" sz="2800" dirty="0"/>
              <a:t>少量</a:t>
            </a:r>
            <a:r>
              <a:rPr lang="en-US" altLang="zh-CN" sz="2800" dirty="0"/>
              <a:t>)</a:t>
            </a:r>
            <a:r>
              <a:rPr lang="zh-CN" altLang="en-US" sz="2800" dirty="0"/>
              <a:t>写入的性能。</a:t>
            </a:r>
            <a:endParaRPr lang="en-US" altLang="zh-CN" sz="2800" dirty="0"/>
          </a:p>
          <a:p>
            <a:pPr marL="514350" indent="-514350">
              <a:buAutoNum type="arabicPeriod"/>
            </a:pPr>
            <a:r>
              <a:rPr lang="en-US" altLang="zh-CN" sz="2800" dirty="0"/>
              <a:t>C-Store</a:t>
            </a:r>
            <a:r>
              <a:rPr lang="zh-CN" altLang="en-US" sz="2800" dirty="0"/>
              <a:t>是第一个现代的列式存储数据库实现</a:t>
            </a:r>
            <a:endParaRPr lang="en-US" altLang="zh-CN" sz="2800" dirty="0"/>
          </a:p>
        </p:txBody>
      </p:sp>
    </p:spTree>
    <p:extLst>
      <p:ext uri="{BB962C8B-B14F-4D97-AF65-F5344CB8AC3E}">
        <p14:creationId xmlns:p14="http://schemas.microsoft.com/office/powerpoint/2010/main" val="3107403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557B5-4C98-49FD-BC82-982F16F6A0CF}"/>
              </a:ext>
            </a:extLst>
          </p:cNvPr>
          <p:cNvSpPr>
            <a:spLocks noGrp="1"/>
          </p:cNvSpPr>
          <p:nvPr>
            <p:ph type="title"/>
          </p:nvPr>
        </p:nvSpPr>
        <p:spPr/>
        <p:txBody>
          <a:bodyPr/>
          <a:lstStyle/>
          <a:p>
            <a:r>
              <a:rPr lang="en-US" altLang="zh-CN" b="1" dirty="0"/>
              <a:t>C-Store</a:t>
            </a:r>
            <a:r>
              <a:rPr lang="zh-CN" altLang="en-US" b="1" dirty="0"/>
              <a:t>的数据模型</a:t>
            </a:r>
          </a:p>
        </p:txBody>
      </p:sp>
      <p:pic>
        <p:nvPicPr>
          <p:cNvPr id="3" name="图片 2">
            <a:extLst>
              <a:ext uri="{FF2B5EF4-FFF2-40B4-BE49-F238E27FC236}">
                <a16:creationId xmlns:a16="http://schemas.microsoft.com/office/drawing/2014/main" id="{B8D5152B-1921-4109-A7AD-EB83911F54F9}"/>
              </a:ext>
            </a:extLst>
          </p:cNvPr>
          <p:cNvPicPr>
            <a:picLocks noChangeAspect="1"/>
          </p:cNvPicPr>
          <p:nvPr/>
        </p:nvPicPr>
        <p:blipFill>
          <a:blip r:embed="rId2"/>
          <a:stretch>
            <a:fillRect/>
          </a:stretch>
        </p:blipFill>
        <p:spPr>
          <a:xfrm>
            <a:off x="838200" y="1690688"/>
            <a:ext cx="5509737" cy="2606266"/>
          </a:xfrm>
          <a:prstGeom prst="rect">
            <a:avLst/>
          </a:prstGeom>
        </p:spPr>
      </p:pic>
      <p:sp>
        <p:nvSpPr>
          <p:cNvPr id="4" name="矩形 3">
            <a:extLst>
              <a:ext uri="{FF2B5EF4-FFF2-40B4-BE49-F238E27FC236}">
                <a16:creationId xmlns:a16="http://schemas.microsoft.com/office/drawing/2014/main" id="{28F653A0-C9DD-4636-9E3C-0DED6105608D}"/>
              </a:ext>
            </a:extLst>
          </p:cNvPr>
          <p:cNvSpPr/>
          <p:nvPr/>
        </p:nvSpPr>
        <p:spPr>
          <a:xfrm>
            <a:off x="6682263" y="1439550"/>
            <a:ext cx="5509737" cy="3108543"/>
          </a:xfrm>
          <a:prstGeom prst="rect">
            <a:avLst/>
          </a:prstGeom>
        </p:spPr>
        <p:txBody>
          <a:bodyPr wrap="square">
            <a:spAutoFit/>
          </a:bodyPr>
          <a:lstStyle/>
          <a:p>
            <a:pPr marL="457200" indent="-457200">
              <a:buFontTx/>
              <a:buChar char="-"/>
            </a:pPr>
            <a:r>
              <a:rPr lang="zh-CN" altLang="en-US" sz="2800" dirty="0">
                <a:solidFill>
                  <a:srgbClr val="1A1A1A"/>
                </a:solidFill>
                <a:latin typeface="+mn-ea"/>
              </a:rPr>
              <a:t>在 </a:t>
            </a:r>
            <a:r>
              <a:rPr lang="en-US" altLang="zh-CN" sz="2800" dirty="0">
                <a:solidFill>
                  <a:srgbClr val="1A1A1A"/>
                </a:solidFill>
                <a:latin typeface="+mn-ea"/>
              </a:rPr>
              <a:t>C-Store </a:t>
            </a:r>
            <a:r>
              <a:rPr lang="zh-CN" altLang="en-US" sz="2800" dirty="0">
                <a:solidFill>
                  <a:srgbClr val="1A1A1A"/>
                </a:solidFill>
                <a:latin typeface="+mn-ea"/>
              </a:rPr>
              <a:t>内部，逻辑表被纵向拆分成 </a:t>
            </a:r>
            <a:r>
              <a:rPr lang="en-US" altLang="zh-CN" sz="2800" dirty="0">
                <a:solidFill>
                  <a:srgbClr val="1A1A1A"/>
                </a:solidFill>
                <a:latin typeface="+mn-ea"/>
              </a:rPr>
              <a:t>projections</a:t>
            </a:r>
            <a:r>
              <a:rPr lang="zh-CN" altLang="en-US" sz="2800" dirty="0">
                <a:solidFill>
                  <a:srgbClr val="1A1A1A"/>
                </a:solidFill>
                <a:latin typeface="+mn-ea"/>
              </a:rPr>
              <a:t>。</a:t>
            </a:r>
            <a:endParaRPr lang="en-US" altLang="zh-CN" sz="2800" dirty="0">
              <a:solidFill>
                <a:srgbClr val="1A1A1A"/>
              </a:solidFill>
              <a:latin typeface="+mn-ea"/>
            </a:endParaRPr>
          </a:p>
          <a:p>
            <a:pPr marL="457200" indent="-457200">
              <a:buFontTx/>
              <a:buChar char="-"/>
            </a:pPr>
            <a:r>
              <a:rPr lang="zh-CN" altLang="en-US" sz="2800" dirty="0">
                <a:solidFill>
                  <a:srgbClr val="1A1A1A"/>
                </a:solidFill>
                <a:latin typeface="+mn-ea"/>
              </a:rPr>
              <a:t>每个 </a:t>
            </a:r>
            <a:r>
              <a:rPr lang="en-US" altLang="zh-CN" sz="2800" dirty="0">
                <a:solidFill>
                  <a:srgbClr val="1A1A1A"/>
                </a:solidFill>
                <a:latin typeface="+mn-ea"/>
              </a:rPr>
              <a:t>projection </a:t>
            </a:r>
            <a:r>
              <a:rPr lang="zh-CN" altLang="en-US" sz="2800" dirty="0">
                <a:solidFill>
                  <a:srgbClr val="1A1A1A"/>
                </a:solidFill>
                <a:latin typeface="+mn-ea"/>
              </a:rPr>
              <a:t>可以包含一个或多个列，甚至可以包含来自其他逻辑表的列（构成索引）。</a:t>
            </a:r>
            <a:endParaRPr lang="en-US" altLang="zh-CN" sz="2800" dirty="0">
              <a:solidFill>
                <a:srgbClr val="1A1A1A"/>
              </a:solidFill>
              <a:latin typeface="+mn-ea"/>
            </a:endParaRPr>
          </a:p>
          <a:p>
            <a:pPr marL="457200" indent="-457200">
              <a:buFontTx/>
              <a:buChar char="-"/>
            </a:pPr>
            <a:r>
              <a:rPr lang="zh-CN" altLang="en-US" sz="2800" dirty="0">
                <a:solidFill>
                  <a:srgbClr val="1A1A1A"/>
                </a:solidFill>
                <a:latin typeface="+mn-ea"/>
              </a:rPr>
              <a:t>每个列至少会存在于一个 </a:t>
            </a:r>
            <a:r>
              <a:rPr lang="en-US" altLang="zh-CN" sz="2800" dirty="0">
                <a:solidFill>
                  <a:srgbClr val="1A1A1A"/>
                </a:solidFill>
                <a:latin typeface="+mn-ea"/>
              </a:rPr>
              <a:t>projections </a:t>
            </a:r>
            <a:r>
              <a:rPr lang="zh-CN" altLang="en-US" sz="2800" dirty="0">
                <a:solidFill>
                  <a:srgbClr val="1A1A1A"/>
                </a:solidFill>
                <a:latin typeface="+mn-ea"/>
              </a:rPr>
              <a:t>上。</a:t>
            </a:r>
            <a:endParaRPr lang="zh-CN" altLang="en-US" sz="2800" dirty="0">
              <a:latin typeface="+mn-ea"/>
            </a:endParaRPr>
          </a:p>
        </p:txBody>
      </p:sp>
      <p:sp>
        <p:nvSpPr>
          <p:cNvPr id="5" name="矩形 4">
            <a:extLst>
              <a:ext uri="{FF2B5EF4-FFF2-40B4-BE49-F238E27FC236}">
                <a16:creationId xmlns:a16="http://schemas.microsoft.com/office/drawing/2014/main" id="{F53CF665-24DF-44D7-92DF-7C6BB696FEBB}"/>
              </a:ext>
            </a:extLst>
          </p:cNvPr>
          <p:cNvSpPr/>
          <p:nvPr/>
        </p:nvSpPr>
        <p:spPr>
          <a:xfrm>
            <a:off x="708660" y="5107880"/>
            <a:ext cx="10774680" cy="1384995"/>
          </a:xfrm>
          <a:prstGeom prst="rect">
            <a:avLst/>
          </a:prstGeom>
        </p:spPr>
        <p:txBody>
          <a:bodyPr wrap="square">
            <a:spAutoFit/>
          </a:bodyPr>
          <a:lstStyle/>
          <a:p>
            <a:r>
              <a:rPr lang="en-US" altLang="zh-CN" sz="2800" dirty="0">
                <a:solidFill>
                  <a:srgbClr val="1A1A1A"/>
                </a:solidFill>
                <a:latin typeface="+mn-ea"/>
              </a:rPr>
              <a:t>EMP </a:t>
            </a:r>
            <a:r>
              <a:rPr lang="zh-CN" altLang="en-US" sz="2800" dirty="0">
                <a:solidFill>
                  <a:srgbClr val="1A1A1A"/>
                </a:solidFill>
                <a:latin typeface="+mn-ea"/>
              </a:rPr>
              <a:t>表被存储为 </a:t>
            </a:r>
            <a:r>
              <a:rPr lang="en-US" altLang="zh-CN" sz="2800" dirty="0">
                <a:solidFill>
                  <a:srgbClr val="1A1A1A"/>
                </a:solidFill>
                <a:latin typeface="+mn-ea"/>
              </a:rPr>
              <a:t>3 </a:t>
            </a:r>
            <a:r>
              <a:rPr lang="zh-CN" altLang="en-US" sz="2800" dirty="0">
                <a:solidFill>
                  <a:srgbClr val="1A1A1A"/>
                </a:solidFill>
                <a:latin typeface="+mn-ea"/>
              </a:rPr>
              <a:t>个 </a:t>
            </a:r>
            <a:r>
              <a:rPr lang="en-US" altLang="zh-CN" sz="2800" dirty="0">
                <a:solidFill>
                  <a:srgbClr val="1A1A1A"/>
                </a:solidFill>
                <a:latin typeface="+mn-ea"/>
              </a:rPr>
              <a:t>projections</a:t>
            </a:r>
            <a:r>
              <a:rPr lang="zh-CN" altLang="en-US" sz="2800" dirty="0">
                <a:solidFill>
                  <a:srgbClr val="1A1A1A"/>
                </a:solidFill>
                <a:latin typeface="+mn-ea"/>
              </a:rPr>
              <a:t>，</a:t>
            </a:r>
            <a:r>
              <a:rPr lang="en-US" altLang="zh-CN" sz="2800" dirty="0">
                <a:solidFill>
                  <a:srgbClr val="1A1A1A"/>
                </a:solidFill>
                <a:latin typeface="+mn-ea"/>
              </a:rPr>
              <a:t>DEPT </a:t>
            </a:r>
            <a:r>
              <a:rPr lang="zh-CN" altLang="en-US" sz="2800" dirty="0">
                <a:solidFill>
                  <a:srgbClr val="1A1A1A"/>
                </a:solidFill>
                <a:latin typeface="+mn-ea"/>
              </a:rPr>
              <a:t>被存储为 </a:t>
            </a:r>
            <a:r>
              <a:rPr lang="en-US" altLang="zh-CN" sz="2800" dirty="0">
                <a:solidFill>
                  <a:srgbClr val="1A1A1A"/>
                </a:solidFill>
                <a:latin typeface="+mn-ea"/>
              </a:rPr>
              <a:t>1 </a:t>
            </a:r>
            <a:r>
              <a:rPr lang="zh-CN" altLang="en-US" sz="2800" dirty="0">
                <a:solidFill>
                  <a:srgbClr val="1A1A1A"/>
                </a:solidFill>
                <a:latin typeface="+mn-ea"/>
              </a:rPr>
              <a:t>个 </a:t>
            </a:r>
            <a:r>
              <a:rPr lang="en-US" altLang="zh-CN" sz="2800" dirty="0">
                <a:solidFill>
                  <a:srgbClr val="1A1A1A"/>
                </a:solidFill>
                <a:latin typeface="+mn-ea"/>
              </a:rPr>
              <a:t>projection</a:t>
            </a:r>
            <a:r>
              <a:rPr lang="zh-CN" altLang="en-US" sz="2800" dirty="0">
                <a:solidFill>
                  <a:srgbClr val="1A1A1A"/>
                </a:solidFill>
                <a:latin typeface="+mn-ea"/>
              </a:rPr>
              <a:t>。每个 </a:t>
            </a:r>
            <a:r>
              <a:rPr lang="en-US" altLang="zh-CN" sz="2800" dirty="0">
                <a:solidFill>
                  <a:srgbClr val="1A1A1A"/>
                </a:solidFill>
                <a:latin typeface="+mn-ea"/>
              </a:rPr>
              <a:t>projection </a:t>
            </a:r>
            <a:r>
              <a:rPr lang="zh-CN" altLang="en-US" sz="2800" dirty="0">
                <a:solidFill>
                  <a:srgbClr val="1A1A1A"/>
                </a:solidFill>
                <a:latin typeface="+mn-ea"/>
              </a:rPr>
              <a:t>按照各自的 </a:t>
            </a:r>
            <a:r>
              <a:rPr lang="en-US" altLang="zh-CN" sz="2800" dirty="0">
                <a:solidFill>
                  <a:srgbClr val="1A1A1A"/>
                </a:solidFill>
                <a:latin typeface="+mn-ea"/>
              </a:rPr>
              <a:t>sort key </a:t>
            </a:r>
            <a:r>
              <a:rPr lang="zh-CN" altLang="en-US" sz="2800" dirty="0">
                <a:solidFill>
                  <a:srgbClr val="1A1A1A"/>
                </a:solidFill>
                <a:latin typeface="+mn-ea"/>
              </a:rPr>
              <a:t>排序，在图中用下划线表示 </a:t>
            </a:r>
            <a:r>
              <a:rPr lang="en-US" altLang="zh-CN" sz="2800" dirty="0">
                <a:solidFill>
                  <a:srgbClr val="1A1A1A"/>
                </a:solidFill>
                <a:latin typeface="+mn-ea"/>
              </a:rPr>
              <a:t>sort key</a:t>
            </a:r>
            <a:r>
              <a:rPr lang="zh-CN" altLang="en-US" sz="2800" dirty="0">
                <a:solidFill>
                  <a:srgbClr val="1A1A1A"/>
                </a:solidFill>
                <a:latin typeface="+mn-ea"/>
              </a:rPr>
              <a:t>。</a:t>
            </a:r>
            <a:endParaRPr lang="zh-CN" altLang="en-US" sz="2800" dirty="0">
              <a:latin typeface="+mn-ea"/>
            </a:endParaRPr>
          </a:p>
        </p:txBody>
      </p:sp>
    </p:spTree>
    <p:extLst>
      <p:ext uri="{BB962C8B-B14F-4D97-AF65-F5344CB8AC3E}">
        <p14:creationId xmlns:p14="http://schemas.microsoft.com/office/powerpoint/2010/main" val="57793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606E2-0591-4876-ABCC-84AE5EF4045C}"/>
              </a:ext>
            </a:extLst>
          </p:cNvPr>
          <p:cNvSpPr>
            <a:spLocks noGrp="1"/>
          </p:cNvSpPr>
          <p:nvPr>
            <p:ph type="title"/>
          </p:nvPr>
        </p:nvSpPr>
        <p:spPr/>
        <p:txBody>
          <a:bodyPr/>
          <a:lstStyle/>
          <a:p>
            <a:r>
              <a:rPr lang="en-US" altLang="zh-CN" b="1" dirty="0"/>
              <a:t>C-Store</a:t>
            </a:r>
            <a:r>
              <a:rPr lang="zh-CN" altLang="en-US" b="1" dirty="0"/>
              <a:t>的查询过程</a:t>
            </a:r>
          </a:p>
        </p:txBody>
      </p:sp>
      <p:sp>
        <p:nvSpPr>
          <p:cNvPr id="3" name="文本框 2">
            <a:extLst>
              <a:ext uri="{FF2B5EF4-FFF2-40B4-BE49-F238E27FC236}">
                <a16:creationId xmlns:a16="http://schemas.microsoft.com/office/drawing/2014/main" id="{DB69F88B-1DEF-4C8B-8D0D-D3F3DE7E328E}"/>
              </a:ext>
            </a:extLst>
          </p:cNvPr>
          <p:cNvSpPr txBox="1"/>
          <p:nvPr/>
        </p:nvSpPr>
        <p:spPr>
          <a:xfrm>
            <a:off x="838200" y="1889760"/>
            <a:ext cx="11033760" cy="1815882"/>
          </a:xfrm>
          <a:prstGeom prst="rect">
            <a:avLst/>
          </a:prstGeom>
          <a:noFill/>
        </p:spPr>
        <p:txBody>
          <a:bodyPr wrap="square" rtlCol="0">
            <a:spAutoFit/>
          </a:bodyPr>
          <a:lstStyle/>
          <a:p>
            <a:pPr marL="342900" indent="-342900">
              <a:buAutoNum type="arabicPeriod"/>
            </a:pPr>
            <a:r>
              <a:rPr lang="zh-CN" altLang="en-US" sz="2800" dirty="0"/>
              <a:t>选择一组能够覆盖结果中所有列的</a:t>
            </a:r>
            <a:r>
              <a:rPr lang="en-US" altLang="zh-CN" sz="2800" dirty="0"/>
              <a:t>projections</a:t>
            </a:r>
            <a:r>
              <a:rPr lang="zh-CN" altLang="en-US" sz="2800" dirty="0"/>
              <a:t>集合作为</a:t>
            </a:r>
            <a:r>
              <a:rPr lang="en-US" altLang="zh-CN" sz="2800" dirty="0"/>
              <a:t>covering set</a:t>
            </a:r>
            <a:r>
              <a:rPr lang="zh-CN" altLang="en-US" sz="2800" dirty="0"/>
              <a:t>。</a:t>
            </a:r>
            <a:endParaRPr lang="en-US" altLang="zh-CN" sz="2800" dirty="0"/>
          </a:p>
          <a:p>
            <a:pPr marL="342900" indent="-342900">
              <a:buAutoNum type="arabicPeriod"/>
            </a:pPr>
            <a:r>
              <a:rPr lang="zh-CN" altLang="en-US" sz="2800" dirty="0"/>
              <a:t>合并计算重构出原来的行</a:t>
            </a:r>
            <a:endParaRPr lang="en-US" altLang="zh-CN" sz="2800" dirty="0"/>
          </a:p>
          <a:p>
            <a:pPr marL="342900" indent="-342900">
              <a:buAutoNum type="arabicPeriod"/>
            </a:pPr>
            <a:r>
              <a:rPr lang="zh-CN" altLang="en-US" sz="2800" dirty="0"/>
              <a:t>为了能更在高效合并，引入</a:t>
            </a:r>
            <a:r>
              <a:rPr lang="en-US" altLang="zh-CN" sz="2800" dirty="0"/>
              <a:t>join index</a:t>
            </a:r>
            <a:r>
              <a:rPr lang="zh-CN" altLang="en-US" sz="2800" dirty="0"/>
              <a:t>，用来存储两个</a:t>
            </a:r>
            <a:r>
              <a:rPr lang="en-US" altLang="zh-CN" sz="2800" dirty="0"/>
              <a:t>projection</a:t>
            </a:r>
            <a:r>
              <a:rPr lang="zh-CN" altLang="en-US" sz="2800" dirty="0"/>
              <a:t>的下标映射关系。</a:t>
            </a:r>
          </a:p>
        </p:txBody>
      </p:sp>
      <p:sp>
        <p:nvSpPr>
          <p:cNvPr id="4" name="矩形 3">
            <a:extLst>
              <a:ext uri="{FF2B5EF4-FFF2-40B4-BE49-F238E27FC236}">
                <a16:creationId xmlns:a16="http://schemas.microsoft.com/office/drawing/2014/main" id="{5201F76D-74F6-44F5-BE89-E59DE7FFDFFE}"/>
              </a:ext>
            </a:extLst>
          </p:cNvPr>
          <p:cNvSpPr/>
          <p:nvPr/>
        </p:nvSpPr>
        <p:spPr>
          <a:xfrm>
            <a:off x="838200" y="4206687"/>
            <a:ext cx="11033760" cy="1384995"/>
          </a:xfrm>
          <a:prstGeom prst="rect">
            <a:avLst/>
          </a:prstGeom>
        </p:spPr>
        <p:txBody>
          <a:bodyPr wrap="square">
            <a:spAutoFit/>
          </a:bodyPr>
          <a:lstStyle/>
          <a:p>
            <a:r>
              <a:rPr lang="en-US" altLang="zh-CN" sz="2800" b="1" dirty="0">
                <a:solidFill>
                  <a:srgbClr val="1A1A1A"/>
                </a:solidFill>
                <a:latin typeface="-apple-system"/>
              </a:rPr>
              <a:t>Projection </a:t>
            </a:r>
            <a:r>
              <a:rPr lang="zh-CN" altLang="en-US" sz="2800" b="1" dirty="0">
                <a:solidFill>
                  <a:srgbClr val="1A1A1A"/>
                </a:solidFill>
                <a:latin typeface="-apple-system"/>
              </a:rPr>
              <a:t>是有冗余性的</a:t>
            </a:r>
            <a:r>
              <a:rPr lang="zh-CN" altLang="en-US" sz="2800" dirty="0">
                <a:solidFill>
                  <a:srgbClr val="1A1A1A"/>
                </a:solidFill>
                <a:latin typeface="-apple-system"/>
              </a:rPr>
              <a:t>，常常 </a:t>
            </a:r>
            <a:r>
              <a:rPr lang="en-US" altLang="zh-CN" sz="2800" dirty="0">
                <a:solidFill>
                  <a:srgbClr val="1A1A1A"/>
                </a:solidFill>
                <a:latin typeface="-apple-system"/>
              </a:rPr>
              <a:t>1 </a:t>
            </a:r>
            <a:r>
              <a:rPr lang="zh-CN" altLang="en-US" sz="2800" dirty="0">
                <a:solidFill>
                  <a:srgbClr val="1A1A1A"/>
                </a:solidFill>
                <a:latin typeface="-apple-system"/>
              </a:rPr>
              <a:t>个列会出现在多个 </a:t>
            </a:r>
            <a:r>
              <a:rPr lang="en-US" altLang="zh-CN" sz="2800" dirty="0">
                <a:solidFill>
                  <a:srgbClr val="1A1A1A"/>
                </a:solidFill>
                <a:latin typeface="-apple-system"/>
              </a:rPr>
              <a:t>projection </a:t>
            </a:r>
            <a:r>
              <a:rPr lang="zh-CN" altLang="en-US" sz="2800" dirty="0">
                <a:solidFill>
                  <a:srgbClr val="1A1A1A"/>
                </a:solidFill>
                <a:latin typeface="-apple-system"/>
              </a:rPr>
              <a:t>中，但是它们的顺序也就是 </a:t>
            </a:r>
            <a:r>
              <a:rPr lang="en-US" altLang="zh-CN" sz="2800" dirty="0">
                <a:solidFill>
                  <a:srgbClr val="1A1A1A"/>
                </a:solidFill>
                <a:latin typeface="-apple-system"/>
              </a:rPr>
              <a:t>sort key </a:t>
            </a:r>
            <a:r>
              <a:rPr lang="zh-CN" altLang="en-US" sz="2800" dirty="0">
                <a:solidFill>
                  <a:srgbClr val="1A1A1A"/>
                </a:solidFill>
                <a:latin typeface="-apple-system"/>
              </a:rPr>
              <a:t>并不相同，因此 </a:t>
            </a:r>
            <a:r>
              <a:rPr lang="en-US" altLang="zh-CN" sz="2800" b="1" dirty="0">
                <a:solidFill>
                  <a:srgbClr val="1A1A1A"/>
                </a:solidFill>
                <a:latin typeface="-apple-system"/>
              </a:rPr>
              <a:t>C-Store </a:t>
            </a:r>
            <a:r>
              <a:rPr lang="zh-CN" altLang="en-US" sz="2800" b="1" dirty="0">
                <a:solidFill>
                  <a:srgbClr val="1A1A1A"/>
                </a:solidFill>
                <a:latin typeface="-apple-system"/>
              </a:rPr>
              <a:t>在查询时可以选用最优的一组 </a:t>
            </a:r>
            <a:r>
              <a:rPr lang="en-US" altLang="zh-CN" sz="2800" b="1" dirty="0">
                <a:solidFill>
                  <a:srgbClr val="1A1A1A"/>
                </a:solidFill>
                <a:latin typeface="-apple-system"/>
              </a:rPr>
              <a:t>projections</a:t>
            </a:r>
            <a:r>
              <a:rPr lang="zh-CN" altLang="en-US" sz="2800" dirty="0">
                <a:solidFill>
                  <a:srgbClr val="1A1A1A"/>
                </a:solidFill>
                <a:latin typeface="-apple-system"/>
              </a:rPr>
              <a:t>，使得查询执行的代价最小。</a:t>
            </a:r>
            <a:endParaRPr lang="zh-CN" altLang="en-US" sz="2800" dirty="0"/>
          </a:p>
        </p:txBody>
      </p:sp>
      <p:sp>
        <p:nvSpPr>
          <p:cNvPr id="5" name="矩形 4">
            <a:extLst>
              <a:ext uri="{FF2B5EF4-FFF2-40B4-BE49-F238E27FC236}">
                <a16:creationId xmlns:a16="http://schemas.microsoft.com/office/drawing/2014/main" id="{D1746CB6-2679-4D6A-9041-88413B19E138}"/>
              </a:ext>
            </a:extLst>
          </p:cNvPr>
          <p:cNvSpPr/>
          <p:nvPr/>
        </p:nvSpPr>
        <p:spPr>
          <a:xfrm>
            <a:off x="838200" y="6092727"/>
            <a:ext cx="11033760" cy="523220"/>
          </a:xfrm>
          <a:prstGeom prst="rect">
            <a:avLst/>
          </a:prstGeom>
        </p:spPr>
        <p:txBody>
          <a:bodyPr wrap="square">
            <a:spAutoFit/>
          </a:bodyPr>
          <a:lstStyle/>
          <a:p>
            <a:r>
              <a:rPr lang="en-US" altLang="zh-CN" sz="2800" b="1" dirty="0">
                <a:solidFill>
                  <a:srgbClr val="1A1A1A"/>
                </a:solidFill>
                <a:latin typeface="-apple-system"/>
              </a:rPr>
              <a:t>C-Store </a:t>
            </a:r>
            <a:r>
              <a:rPr lang="zh-CN" altLang="en-US" sz="2800" b="1" dirty="0">
                <a:solidFill>
                  <a:srgbClr val="1A1A1A"/>
                </a:solidFill>
                <a:latin typeface="-apple-system"/>
              </a:rPr>
              <a:t>的 </a:t>
            </a:r>
            <a:r>
              <a:rPr lang="en-US" altLang="zh-CN" sz="2800" b="1" dirty="0">
                <a:solidFill>
                  <a:srgbClr val="1A1A1A"/>
                </a:solidFill>
                <a:latin typeface="-apple-system"/>
              </a:rPr>
              <a:t>Projection </a:t>
            </a:r>
            <a:r>
              <a:rPr lang="zh-CN" altLang="en-US" sz="2800" b="1" dirty="0">
                <a:solidFill>
                  <a:srgbClr val="1A1A1A"/>
                </a:solidFill>
                <a:latin typeface="-apple-system"/>
              </a:rPr>
              <a:t>冗余性还用来实现 </a:t>
            </a:r>
            <a:r>
              <a:rPr lang="en-US" altLang="zh-CN" sz="2800" b="1" dirty="0">
                <a:solidFill>
                  <a:srgbClr val="1A1A1A"/>
                </a:solidFill>
                <a:latin typeface="-apple-system"/>
              </a:rPr>
              <a:t>K-safe </a:t>
            </a:r>
            <a:r>
              <a:rPr lang="zh-CN" altLang="en-US" sz="2800" b="1" dirty="0">
                <a:solidFill>
                  <a:srgbClr val="1A1A1A"/>
                </a:solidFill>
                <a:latin typeface="-apple-system"/>
              </a:rPr>
              <a:t>高可用。</a:t>
            </a:r>
            <a:endParaRPr lang="zh-CN" altLang="en-US" sz="2800" dirty="0"/>
          </a:p>
        </p:txBody>
      </p:sp>
    </p:spTree>
    <p:extLst>
      <p:ext uri="{BB962C8B-B14F-4D97-AF65-F5344CB8AC3E}">
        <p14:creationId xmlns:p14="http://schemas.microsoft.com/office/powerpoint/2010/main" val="3799201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3ED56-70A9-436C-8E6B-EC41CAB53A7A}"/>
              </a:ext>
            </a:extLst>
          </p:cNvPr>
          <p:cNvSpPr>
            <a:spLocks noGrp="1"/>
          </p:cNvSpPr>
          <p:nvPr>
            <p:ph type="title"/>
          </p:nvPr>
        </p:nvSpPr>
        <p:spPr/>
        <p:txBody>
          <a:bodyPr/>
          <a:lstStyle/>
          <a:p>
            <a:r>
              <a:rPr lang="en-US" altLang="zh-CN" b="1" dirty="0"/>
              <a:t>Vertica-An Analytic Database</a:t>
            </a:r>
            <a:endParaRPr lang="zh-CN" altLang="en-US" b="1" dirty="0"/>
          </a:p>
        </p:txBody>
      </p:sp>
      <p:sp>
        <p:nvSpPr>
          <p:cNvPr id="5" name="文本框 4">
            <a:extLst>
              <a:ext uri="{FF2B5EF4-FFF2-40B4-BE49-F238E27FC236}">
                <a16:creationId xmlns:a16="http://schemas.microsoft.com/office/drawing/2014/main" id="{0D08C0CA-FBF7-4009-AFCC-0E1CDF2C0457}"/>
              </a:ext>
            </a:extLst>
          </p:cNvPr>
          <p:cNvSpPr txBox="1"/>
          <p:nvPr/>
        </p:nvSpPr>
        <p:spPr>
          <a:xfrm>
            <a:off x="838200" y="2043169"/>
            <a:ext cx="10515600" cy="3970318"/>
          </a:xfrm>
          <a:prstGeom prst="rect">
            <a:avLst/>
          </a:prstGeom>
          <a:noFill/>
        </p:spPr>
        <p:txBody>
          <a:bodyPr wrap="square" rtlCol="0">
            <a:spAutoFit/>
          </a:bodyPr>
          <a:lstStyle/>
          <a:p>
            <a:r>
              <a:rPr lang="en-US" altLang="zh-CN" sz="2800" dirty="0"/>
              <a:t>Vertica:</a:t>
            </a:r>
            <a:r>
              <a:rPr lang="zh-CN" altLang="en-US" sz="2800" dirty="0"/>
              <a:t>将</a:t>
            </a:r>
            <a:r>
              <a:rPr lang="en-US" altLang="zh-CN" sz="2800" dirty="0"/>
              <a:t>C-Store</a:t>
            </a:r>
            <a:r>
              <a:rPr lang="zh-CN" altLang="en-US" sz="2800" dirty="0"/>
              <a:t>的设计特性带进企业级软件系统，并且满足企业级软件系统的一些分布式存储、容错性高等性能。</a:t>
            </a:r>
            <a:endParaRPr lang="en-US" altLang="zh-CN" sz="2800" dirty="0"/>
          </a:p>
          <a:p>
            <a:endParaRPr lang="en-US" altLang="zh-CN" sz="2800" dirty="0"/>
          </a:p>
          <a:p>
            <a:r>
              <a:rPr lang="en-US" altLang="zh-CN" sz="2800" dirty="0"/>
              <a:t>C-Store</a:t>
            </a:r>
            <a:r>
              <a:rPr lang="zh-CN" altLang="en-US" sz="2800" dirty="0"/>
              <a:t>是学术研究性产品，而</a:t>
            </a:r>
            <a:r>
              <a:rPr lang="en-US" altLang="zh-CN" sz="2800" dirty="0"/>
              <a:t>Vertica</a:t>
            </a:r>
            <a:r>
              <a:rPr lang="zh-CN" altLang="en-US" sz="2800" dirty="0"/>
              <a:t>是企业应用级产品。因此，</a:t>
            </a:r>
            <a:r>
              <a:rPr lang="en-US" altLang="zh-CN" sz="2800" dirty="0"/>
              <a:t>Vertica</a:t>
            </a:r>
            <a:r>
              <a:rPr lang="zh-CN" altLang="en-US" sz="2800" dirty="0"/>
              <a:t>是以</a:t>
            </a:r>
            <a:r>
              <a:rPr lang="en-US" altLang="zh-CN" sz="2800" dirty="0"/>
              <a:t>C-Store</a:t>
            </a:r>
            <a:r>
              <a:rPr lang="zh-CN" altLang="en-US" sz="2800" dirty="0"/>
              <a:t>为基础的商用数据库。</a:t>
            </a:r>
            <a:endParaRPr lang="en-US" altLang="zh-CN" sz="2800" dirty="0"/>
          </a:p>
          <a:p>
            <a:endParaRPr lang="en-US" altLang="zh-CN" sz="2800" dirty="0"/>
          </a:p>
          <a:p>
            <a:r>
              <a:rPr lang="en-US" altLang="zh-CN" sz="2800" dirty="0"/>
              <a:t>Vertica</a:t>
            </a:r>
            <a:r>
              <a:rPr lang="zh-CN" altLang="en-US" sz="2800" dirty="0"/>
              <a:t>继承了</a:t>
            </a:r>
            <a:r>
              <a:rPr lang="en-US" altLang="zh-CN" sz="2800" dirty="0"/>
              <a:t>C-Store</a:t>
            </a:r>
            <a:r>
              <a:rPr lang="zh-CN" altLang="en-US" sz="2800" dirty="0"/>
              <a:t>的列数存储、表划分意识数据排序等优点，同时也通过提供一些能够满足用户定制化存储需求的工具。同时</a:t>
            </a:r>
            <a:r>
              <a:rPr lang="en-US" altLang="zh-CN" sz="2800" dirty="0"/>
              <a:t>Vertica</a:t>
            </a:r>
            <a:r>
              <a:rPr lang="zh-CN" altLang="en-US" sz="2800" dirty="0"/>
              <a:t>的分布式特性也增加了数据库的数据可靠性。</a:t>
            </a:r>
          </a:p>
        </p:txBody>
      </p:sp>
    </p:spTree>
    <p:extLst>
      <p:ext uri="{BB962C8B-B14F-4D97-AF65-F5344CB8AC3E}">
        <p14:creationId xmlns:p14="http://schemas.microsoft.com/office/powerpoint/2010/main" val="2631317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03A32-CDED-4F4B-8DE4-2D20A0C53B32}"/>
              </a:ext>
            </a:extLst>
          </p:cNvPr>
          <p:cNvSpPr>
            <a:spLocks noGrp="1"/>
          </p:cNvSpPr>
          <p:nvPr>
            <p:ph type="title"/>
          </p:nvPr>
        </p:nvSpPr>
        <p:spPr/>
        <p:txBody>
          <a:bodyPr/>
          <a:lstStyle/>
          <a:p>
            <a:r>
              <a:rPr lang="en-US" altLang="zh-CN" dirty="0"/>
              <a:t>Vertica</a:t>
            </a:r>
            <a:endParaRPr lang="zh-CN" altLang="en-US" dirty="0"/>
          </a:p>
        </p:txBody>
      </p:sp>
      <p:sp>
        <p:nvSpPr>
          <p:cNvPr id="3" name="文本框 2">
            <a:extLst>
              <a:ext uri="{FF2B5EF4-FFF2-40B4-BE49-F238E27FC236}">
                <a16:creationId xmlns:a16="http://schemas.microsoft.com/office/drawing/2014/main" id="{A713945C-A0F3-47A7-A20B-719E874210CD}"/>
              </a:ext>
            </a:extLst>
          </p:cNvPr>
          <p:cNvSpPr txBox="1"/>
          <p:nvPr/>
        </p:nvSpPr>
        <p:spPr>
          <a:xfrm>
            <a:off x="594360" y="1690688"/>
            <a:ext cx="11079480" cy="3108543"/>
          </a:xfrm>
          <a:prstGeom prst="rect">
            <a:avLst/>
          </a:prstGeom>
          <a:noFill/>
        </p:spPr>
        <p:txBody>
          <a:bodyPr wrap="square" rtlCol="0">
            <a:spAutoFit/>
          </a:bodyPr>
          <a:lstStyle/>
          <a:p>
            <a:r>
              <a:rPr lang="zh-CN" altLang="en-US" sz="2800" dirty="0"/>
              <a:t>针对</a:t>
            </a:r>
            <a:r>
              <a:rPr lang="en-US" altLang="zh-CN" sz="2800" dirty="0"/>
              <a:t>C-Store</a:t>
            </a:r>
            <a:r>
              <a:rPr lang="zh-CN" altLang="en-US" sz="2800" dirty="0"/>
              <a:t>在商业应用中存在的三类问题，提出解决方法：</a:t>
            </a:r>
            <a:endParaRPr lang="en-US" altLang="zh-CN" sz="2800" dirty="0"/>
          </a:p>
          <a:p>
            <a:pPr marL="342900" indent="-342900">
              <a:buAutoNum type="arabicPeriod"/>
            </a:pPr>
            <a:r>
              <a:rPr lang="en-US" altLang="zh-CN" sz="2800" dirty="0"/>
              <a:t>One Design Does Not Fit all: Provides tools for users to customize their storage</a:t>
            </a:r>
          </a:p>
          <a:p>
            <a:pPr marL="342900" indent="-342900">
              <a:buAutoNum type="arabicPeriod"/>
            </a:pPr>
            <a:r>
              <a:rPr lang="en-US" altLang="zh-CN" sz="2800" dirty="0"/>
              <a:t>One Server Does Not Fit All: Coordinates data and load distribution in a multi-node system</a:t>
            </a:r>
          </a:p>
          <a:p>
            <a:pPr marL="342900" indent="-342900">
              <a:buAutoNum type="arabicPeriod"/>
            </a:pPr>
            <a:r>
              <a:rPr lang="en-US" altLang="zh-CN" sz="2800" dirty="0"/>
              <a:t>One Deployment Dose Not Fit All; Eschews commodity hardware and offers features target at the cloud</a:t>
            </a:r>
          </a:p>
        </p:txBody>
      </p:sp>
    </p:spTree>
    <p:extLst>
      <p:ext uri="{BB962C8B-B14F-4D97-AF65-F5344CB8AC3E}">
        <p14:creationId xmlns:p14="http://schemas.microsoft.com/office/powerpoint/2010/main" val="108648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51A5B-20B1-48B0-A10B-E75D98DABF72}"/>
              </a:ext>
            </a:extLst>
          </p:cNvPr>
          <p:cNvSpPr>
            <a:spLocks noGrp="1"/>
          </p:cNvSpPr>
          <p:nvPr>
            <p:ph type="title"/>
          </p:nvPr>
        </p:nvSpPr>
        <p:spPr/>
        <p:txBody>
          <a:bodyPr/>
          <a:lstStyle/>
          <a:p>
            <a:r>
              <a:rPr lang="zh-CN" altLang="en-US" b="1" dirty="0"/>
              <a:t>一、概述</a:t>
            </a:r>
          </a:p>
        </p:txBody>
      </p:sp>
      <p:sp>
        <p:nvSpPr>
          <p:cNvPr id="3" name="文本占位符 2">
            <a:extLst>
              <a:ext uri="{FF2B5EF4-FFF2-40B4-BE49-F238E27FC236}">
                <a16:creationId xmlns:a16="http://schemas.microsoft.com/office/drawing/2014/main" id="{978F0E95-2411-4602-A13D-E7922F103D17}"/>
              </a:ext>
            </a:extLst>
          </p:cNvPr>
          <p:cNvSpPr>
            <a:spLocks noGrp="1"/>
          </p:cNvSpPr>
          <p:nvPr>
            <p:ph type="body" idx="1"/>
          </p:nvPr>
        </p:nvSpPr>
        <p:spPr/>
        <p:txBody>
          <a:bodyPr/>
          <a:lstStyle/>
          <a:p>
            <a:r>
              <a:rPr lang="zh-CN" altLang="en-US" dirty="0"/>
              <a:t>数据库存储综述</a:t>
            </a:r>
          </a:p>
        </p:txBody>
      </p:sp>
    </p:spTree>
    <p:extLst>
      <p:ext uri="{BB962C8B-B14F-4D97-AF65-F5344CB8AC3E}">
        <p14:creationId xmlns:p14="http://schemas.microsoft.com/office/powerpoint/2010/main" val="950738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A22BA-EF53-43E2-A274-5B8DECF919DE}"/>
              </a:ext>
            </a:extLst>
          </p:cNvPr>
          <p:cNvSpPr>
            <a:spLocks noGrp="1"/>
          </p:cNvSpPr>
          <p:nvPr>
            <p:ph type="title"/>
          </p:nvPr>
        </p:nvSpPr>
        <p:spPr/>
        <p:txBody>
          <a:bodyPr/>
          <a:lstStyle/>
          <a:p>
            <a:r>
              <a:rPr lang="en-US" altLang="zh-CN" dirty="0"/>
              <a:t>One Design Does Not Fit All</a:t>
            </a:r>
            <a:endParaRPr lang="zh-CN" altLang="en-US" dirty="0"/>
          </a:p>
        </p:txBody>
      </p:sp>
      <p:sp>
        <p:nvSpPr>
          <p:cNvPr id="3" name="文本框 2">
            <a:extLst>
              <a:ext uri="{FF2B5EF4-FFF2-40B4-BE49-F238E27FC236}">
                <a16:creationId xmlns:a16="http://schemas.microsoft.com/office/drawing/2014/main" id="{F219D1F3-FD2E-4B18-B75D-7156FB509395}"/>
              </a:ext>
            </a:extLst>
          </p:cNvPr>
          <p:cNvSpPr txBox="1"/>
          <p:nvPr/>
        </p:nvSpPr>
        <p:spPr>
          <a:xfrm>
            <a:off x="655320" y="3755499"/>
            <a:ext cx="10515600" cy="2246769"/>
          </a:xfrm>
          <a:prstGeom prst="rect">
            <a:avLst/>
          </a:prstGeom>
          <a:noFill/>
        </p:spPr>
        <p:txBody>
          <a:bodyPr wrap="square" rtlCol="0">
            <a:spAutoFit/>
          </a:bodyPr>
          <a:lstStyle/>
          <a:p>
            <a:r>
              <a:rPr lang="en-US" altLang="zh-CN" sz="2800" dirty="0"/>
              <a:t>Give the tool which designed the storage:</a:t>
            </a:r>
          </a:p>
          <a:p>
            <a:pPr marL="342900" indent="-342900">
              <a:buAutoNum type="arabicPeriod"/>
            </a:pPr>
            <a:r>
              <a:rPr lang="en-US" altLang="zh-CN" sz="2800" dirty="0"/>
              <a:t>Create Projection</a:t>
            </a:r>
          </a:p>
          <a:p>
            <a:pPr marL="342900" indent="-342900">
              <a:buAutoNum type="arabicPeriod"/>
            </a:pPr>
            <a:r>
              <a:rPr lang="en-US" altLang="zh-CN" sz="2800" dirty="0"/>
              <a:t>Each Projection specifies a different way to lay out table data</a:t>
            </a:r>
          </a:p>
          <a:p>
            <a:pPr marL="342900" indent="-342900">
              <a:buAutoNum type="arabicPeriod"/>
            </a:pPr>
            <a:r>
              <a:rPr lang="en-US" altLang="zh-CN" sz="2800" dirty="0"/>
              <a:t>Each table can have multiple projections</a:t>
            </a:r>
          </a:p>
          <a:p>
            <a:pPr marL="800100" lvl="1" indent="-342900">
              <a:buAutoNum type="arabicPeriod"/>
            </a:pPr>
            <a:r>
              <a:rPr lang="en-US" altLang="zh-CN" sz="2800" dirty="0"/>
              <a:t>Vertica chooses which to use for each query</a:t>
            </a:r>
            <a:endParaRPr lang="zh-CN" altLang="en-US" sz="2800" dirty="0"/>
          </a:p>
        </p:txBody>
      </p:sp>
      <p:sp>
        <p:nvSpPr>
          <p:cNvPr id="4" name="文本框 3">
            <a:extLst>
              <a:ext uri="{FF2B5EF4-FFF2-40B4-BE49-F238E27FC236}">
                <a16:creationId xmlns:a16="http://schemas.microsoft.com/office/drawing/2014/main" id="{2DE7B794-D291-438D-8A07-612EEBC9CA77}"/>
              </a:ext>
            </a:extLst>
          </p:cNvPr>
          <p:cNvSpPr txBox="1"/>
          <p:nvPr/>
        </p:nvSpPr>
        <p:spPr>
          <a:xfrm>
            <a:off x="701040" y="1792501"/>
            <a:ext cx="9890760" cy="954107"/>
          </a:xfrm>
          <a:prstGeom prst="rect">
            <a:avLst/>
          </a:prstGeom>
          <a:noFill/>
        </p:spPr>
        <p:txBody>
          <a:bodyPr wrap="square" rtlCol="0">
            <a:spAutoFit/>
          </a:bodyPr>
          <a:lstStyle/>
          <a:p>
            <a:r>
              <a:rPr lang="en-US" altLang="zh-CN" sz="2800" dirty="0"/>
              <a:t>Table is a logical idea</a:t>
            </a:r>
          </a:p>
          <a:p>
            <a:r>
              <a:rPr lang="en-US" altLang="zh-CN" sz="2800" dirty="0"/>
              <a:t>- Column specification doesn’t tell us how they are store</a:t>
            </a:r>
            <a:endParaRPr lang="zh-CN" altLang="en-US" sz="2800" dirty="0"/>
          </a:p>
        </p:txBody>
      </p:sp>
    </p:spTree>
    <p:extLst>
      <p:ext uri="{BB962C8B-B14F-4D97-AF65-F5344CB8AC3E}">
        <p14:creationId xmlns:p14="http://schemas.microsoft.com/office/powerpoint/2010/main" val="107082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25A5E-9E2A-40D5-B641-CA06DE41ACC6}"/>
              </a:ext>
            </a:extLst>
          </p:cNvPr>
          <p:cNvSpPr>
            <a:spLocks noGrp="1"/>
          </p:cNvSpPr>
          <p:nvPr>
            <p:ph type="title"/>
          </p:nvPr>
        </p:nvSpPr>
        <p:spPr/>
        <p:txBody>
          <a:bodyPr/>
          <a:lstStyle/>
          <a:p>
            <a:r>
              <a:rPr lang="en-US" altLang="zh-CN" dirty="0"/>
              <a:t>One Server Dose Not Fit All</a:t>
            </a:r>
            <a:endParaRPr lang="zh-CN" altLang="en-US" dirty="0"/>
          </a:p>
        </p:txBody>
      </p:sp>
      <p:sp>
        <p:nvSpPr>
          <p:cNvPr id="3" name="文本框 2">
            <a:extLst>
              <a:ext uri="{FF2B5EF4-FFF2-40B4-BE49-F238E27FC236}">
                <a16:creationId xmlns:a16="http://schemas.microsoft.com/office/drawing/2014/main" id="{4E65D033-74AE-4BC9-BB16-FE221776248F}"/>
              </a:ext>
            </a:extLst>
          </p:cNvPr>
          <p:cNvSpPr txBox="1"/>
          <p:nvPr/>
        </p:nvSpPr>
        <p:spPr>
          <a:xfrm>
            <a:off x="838200" y="2118360"/>
            <a:ext cx="9921240" cy="1815882"/>
          </a:xfrm>
          <a:prstGeom prst="rect">
            <a:avLst/>
          </a:prstGeom>
          <a:noFill/>
        </p:spPr>
        <p:txBody>
          <a:bodyPr wrap="square" rtlCol="0">
            <a:spAutoFit/>
          </a:bodyPr>
          <a:lstStyle/>
          <a:p>
            <a:r>
              <a:rPr lang="en-US" altLang="zh-CN" sz="2800" dirty="0"/>
              <a:t>Projections can be segmented:</a:t>
            </a:r>
            <a:r>
              <a:rPr lang="zh-CN" altLang="en-US" sz="2800" dirty="0"/>
              <a:t> </a:t>
            </a:r>
            <a:r>
              <a:rPr lang="en-US" altLang="zh-CN" sz="2800" dirty="0"/>
              <a:t>mapping</a:t>
            </a:r>
            <a:r>
              <a:rPr lang="zh-CN" altLang="en-US" sz="2800" dirty="0"/>
              <a:t> </a:t>
            </a:r>
            <a:r>
              <a:rPr lang="en-US" altLang="zh-CN" sz="2800" dirty="0"/>
              <a:t>row</a:t>
            </a:r>
            <a:r>
              <a:rPr lang="zh-CN" altLang="en-US" sz="2800" dirty="0"/>
              <a:t> </a:t>
            </a:r>
            <a:r>
              <a:rPr lang="en-US" altLang="zh-CN" sz="2800" dirty="0"/>
              <a:t> to node based on some property of the row</a:t>
            </a:r>
          </a:p>
          <a:p>
            <a:endParaRPr lang="en-US" altLang="zh-CN" sz="2800" dirty="0"/>
          </a:p>
          <a:p>
            <a:r>
              <a:rPr lang="en-US" altLang="zh-CN" sz="2800" dirty="0" err="1"/>
              <a:t>Projectuins</a:t>
            </a:r>
            <a:r>
              <a:rPr lang="en-US" altLang="zh-CN" sz="2800" dirty="0"/>
              <a:t> have </a:t>
            </a:r>
            <a:r>
              <a:rPr lang="en-US" altLang="zh-CN" sz="2800" b="1" dirty="0"/>
              <a:t>K-Safe, </a:t>
            </a:r>
            <a:r>
              <a:rPr lang="en-US" altLang="zh-CN" sz="2800" dirty="0"/>
              <a:t>which sets data redundancy</a:t>
            </a:r>
            <a:endParaRPr lang="en-US" altLang="zh-CN" sz="2800" b="1" dirty="0"/>
          </a:p>
        </p:txBody>
      </p:sp>
    </p:spTree>
    <p:extLst>
      <p:ext uri="{BB962C8B-B14F-4D97-AF65-F5344CB8AC3E}">
        <p14:creationId xmlns:p14="http://schemas.microsoft.com/office/powerpoint/2010/main" val="3173012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1B19A-F40E-4271-A731-94FA41B6818C}"/>
              </a:ext>
            </a:extLst>
          </p:cNvPr>
          <p:cNvSpPr>
            <a:spLocks noGrp="1"/>
          </p:cNvSpPr>
          <p:nvPr>
            <p:ph type="title"/>
          </p:nvPr>
        </p:nvSpPr>
        <p:spPr/>
        <p:txBody>
          <a:bodyPr/>
          <a:lstStyle/>
          <a:p>
            <a:r>
              <a:rPr lang="en-US" altLang="zh-CN" dirty="0"/>
              <a:t>One Deployment Does Not Fit All</a:t>
            </a:r>
            <a:endParaRPr lang="zh-CN" altLang="en-US" dirty="0"/>
          </a:p>
        </p:txBody>
      </p:sp>
      <p:sp>
        <p:nvSpPr>
          <p:cNvPr id="3" name="文本框 2">
            <a:extLst>
              <a:ext uri="{FF2B5EF4-FFF2-40B4-BE49-F238E27FC236}">
                <a16:creationId xmlns:a16="http://schemas.microsoft.com/office/drawing/2014/main" id="{243EA980-A39C-4557-806B-515A4FBE93B0}"/>
              </a:ext>
            </a:extLst>
          </p:cNvPr>
          <p:cNvSpPr txBox="1"/>
          <p:nvPr/>
        </p:nvSpPr>
        <p:spPr>
          <a:xfrm>
            <a:off x="838200" y="2042160"/>
            <a:ext cx="8534400" cy="1384995"/>
          </a:xfrm>
          <a:prstGeom prst="rect">
            <a:avLst/>
          </a:prstGeom>
          <a:noFill/>
        </p:spPr>
        <p:txBody>
          <a:bodyPr wrap="square" rtlCol="0">
            <a:spAutoFit/>
          </a:bodyPr>
          <a:lstStyle/>
          <a:p>
            <a:r>
              <a:rPr lang="en-US" altLang="zh-CN" sz="2800" dirty="0"/>
              <a:t>Segmentation design scales to any size of deployment</a:t>
            </a:r>
          </a:p>
          <a:p>
            <a:endParaRPr lang="en-US" altLang="zh-CN" sz="2800" dirty="0"/>
          </a:p>
          <a:p>
            <a:r>
              <a:rPr lang="en-US" altLang="zh-CN" sz="2800" dirty="0"/>
              <a:t>Architecture is hardware-independent</a:t>
            </a:r>
            <a:endParaRPr lang="zh-CN" altLang="en-US" sz="2800" dirty="0"/>
          </a:p>
        </p:txBody>
      </p:sp>
    </p:spTree>
    <p:extLst>
      <p:ext uri="{BB962C8B-B14F-4D97-AF65-F5344CB8AC3E}">
        <p14:creationId xmlns:p14="http://schemas.microsoft.com/office/powerpoint/2010/main" val="4019712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13594-7C8B-49E5-96BE-A6EC97BCC9A7}"/>
              </a:ext>
            </a:extLst>
          </p:cNvPr>
          <p:cNvSpPr>
            <a:spLocks noGrp="1"/>
          </p:cNvSpPr>
          <p:nvPr>
            <p:ph type="title"/>
          </p:nvPr>
        </p:nvSpPr>
        <p:spPr/>
        <p:txBody>
          <a:bodyPr/>
          <a:lstStyle/>
          <a:p>
            <a:r>
              <a:rPr lang="zh-CN" altLang="en-US" b="1" dirty="0"/>
              <a:t>四、参考文献</a:t>
            </a:r>
          </a:p>
        </p:txBody>
      </p:sp>
      <p:sp>
        <p:nvSpPr>
          <p:cNvPr id="3" name="文本占位符 2">
            <a:extLst>
              <a:ext uri="{FF2B5EF4-FFF2-40B4-BE49-F238E27FC236}">
                <a16:creationId xmlns:a16="http://schemas.microsoft.com/office/drawing/2014/main" id="{F3923429-676B-4032-A0DB-DD3B680E503E}"/>
              </a:ext>
            </a:extLst>
          </p:cNvPr>
          <p:cNvSpPr>
            <a:spLocks noGrp="1"/>
          </p:cNvSpPr>
          <p:nvPr>
            <p:ph type="body" idx="1"/>
          </p:nvPr>
        </p:nvSpPr>
        <p:spPr/>
        <p:txBody>
          <a:bodyPr/>
          <a:lstStyle/>
          <a:p>
            <a:r>
              <a:rPr lang="zh-CN" altLang="en-US" dirty="0"/>
              <a:t>参考文献</a:t>
            </a:r>
          </a:p>
        </p:txBody>
      </p:sp>
    </p:spTree>
    <p:extLst>
      <p:ext uri="{BB962C8B-B14F-4D97-AF65-F5344CB8AC3E}">
        <p14:creationId xmlns:p14="http://schemas.microsoft.com/office/powerpoint/2010/main" val="96733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70791-881D-4B8D-84AE-1104A266A51F}"/>
              </a:ext>
            </a:extLst>
          </p:cNvPr>
          <p:cNvSpPr>
            <a:spLocks noGrp="1"/>
          </p:cNvSpPr>
          <p:nvPr>
            <p:ph type="title"/>
          </p:nvPr>
        </p:nvSpPr>
        <p:spPr/>
        <p:txBody>
          <a:bodyPr/>
          <a:lstStyle/>
          <a:p>
            <a:r>
              <a:rPr lang="zh-CN" altLang="en-US" b="1" dirty="0"/>
              <a:t>参考文献</a:t>
            </a:r>
          </a:p>
        </p:txBody>
      </p:sp>
      <p:sp>
        <p:nvSpPr>
          <p:cNvPr id="3" name="文本框 2">
            <a:extLst>
              <a:ext uri="{FF2B5EF4-FFF2-40B4-BE49-F238E27FC236}">
                <a16:creationId xmlns:a16="http://schemas.microsoft.com/office/drawing/2014/main" id="{F4DCB508-5D61-4174-B43A-3E905359C82A}"/>
              </a:ext>
            </a:extLst>
          </p:cNvPr>
          <p:cNvSpPr txBox="1"/>
          <p:nvPr/>
        </p:nvSpPr>
        <p:spPr>
          <a:xfrm>
            <a:off x="1175657" y="1847461"/>
            <a:ext cx="10345783" cy="1815882"/>
          </a:xfrm>
          <a:prstGeom prst="rect">
            <a:avLst/>
          </a:prstGeom>
          <a:noFill/>
        </p:spPr>
        <p:txBody>
          <a:bodyPr wrap="square" rtlCol="0">
            <a:spAutoFit/>
          </a:bodyPr>
          <a:lstStyle/>
          <a:p>
            <a:pPr marL="342900" indent="-342900">
              <a:buAutoNum type="arabicPeriod"/>
            </a:pPr>
            <a:r>
              <a:rPr lang="en-US" altLang="zh-CN" sz="2800" dirty="0"/>
              <a:t>Column-Stores vs. Row-Stores: How Different Are They Really?</a:t>
            </a:r>
          </a:p>
          <a:p>
            <a:pPr marL="342900" indent="-342900">
              <a:buAutoNum type="arabicPeriod"/>
            </a:pPr>
            <a:r>
              <a:rPr lang="zh-CN" altLang="en-US" sz="2800" dirty="0"/>
              <a:t>列存储数据库关键技术综述</a:t>
            </a:r>
            <a:endParaRPr lang="en-US" altLang="zh-CN" sz="2800" dirty="0"/>
          </a:p>
          <a:p>
            <a:pPr marL="342900" indent="-342900">
              <a:buAutoNum type="arabicPeriod"/>
            </a:pPr>
            <a:r>
              <a:rPr lang="en-US" altLang="zh-CN" sz="2800" dirty="0"/>
              <a:t>The Vertica Analytic Database: C-Store 7 Years Later</a:t>
            </a:r>
          </a:p>
          <a:p>
            <a:pPr marL="342900" indent="-342900">
              <a:buAutoNum type="arabicPeriod"/>
            </a:pPr>
            <a:r>
              <a:rPr lang="en-US" altLang="zh-CN" sz="2800" dirty="0"/>
              <a:t>A Technical Overview of Vertica Architecture</a:t>
            </a:r>
            <a:endParaRPr lang="zh-CN" altLang="en-US" sz="2800" dirty="0"/>
          </a:p>
        </p:txBody>
      </p:sp>
    </p:spTree>
    <p:extLst>
      <p:ext uri="{BB962C8B-B14F-4D97-AF65-F5344CB8AC3E}">
        <p14:creationId xmlns:p14="http://schemas.microsoft.com/office/powerpoint/2010/main" val="412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FA0B0-B3AF-457F-B6D5-A988997A3D74}"/>
              </a:ext>
            </a:extLst>
          </p:cNvPr>
          <p:cNvSpPr>
            <a:spLocks noGrp="1"/>
          </p:cNvSpPr>
          <p:nvPr>
            <p:ph type="title"/>
          </p:nvPr>
        </p:nvSpPr>
        <p:spPr/>
        <p:txBody>
          <a:bodyPr/>
          <a:lstStyle/>
          <a:p>
            <a:r>
              <a:rPr lang="zh-CN" altLang="en-US" b="1" dirty="0"/>
              <a:t>存储模型概述</a:t>
            </a:r>
          </a:p>
        </p:txBody>
      </p:sp>
      <p:sp>
        <p:nvSpPr>
          <p:cNvPr id="3" name="内容占位符 2">
            <a:extLst>
              <a:ext uri="{FF2B5EF4-FFF2-40B4-BE49-F238E27FC236}">
                <a16:creationId xmlns:a16="http://schemas.microsoft.com/office/drawing/2014/main" id="{FBC95AA5-22E2-4237-A47C-EBE126C6086A}"/>
              </a:ext>
            </a:extLst>
          </p:cNvPr>
          <p:cNvSpPr>
            <a:spLocks noGrp="1"/>
          </p:cNvSpPr>
          <p:nvPr>
            <p:ph idx="1"/>
          </p:nvPr>
        </p:nvSpPr>
        <p:spPr/>
        <p:txBody>
          <a:bodyPr/>
          <a:lstStyle/>
          <a:p>
            <a:pPr marL="0" indent="0">
              <a:buNone/>
            </a:pPr>
            <a:r>
              <a:rPr lang="zh-CN" altLang="en-US" dirty="0"/>
              <a:t>目前数据存储系统的模式有两种方案可供选择：</a:t>
            </a:r>
            <a:endParaRPr lang="en-US" altLang="zh-CN" dirty="0"/>
          </a:p>
          <a:p>
            <a:pPr marL="0" indent="0">
              <a:buNone/>
            </a:pPr>
            <a:r>
              <a:rPr lang="zh-CN" altLang="en-US" dirty="0"/>
              <a:t>行存储</a:t>
            </a:r>
            <a:r>
              <a:rPr lang="en-US" altLang="zh-CN" dirty="0"/>
              <a:t>(Row-Based)</a:t>
            </a:r>
            <a:r>
              <a:rPr lang="zh-CN" altLang="en-US" dirty="0"/>
              <a:t>和列存储</a:t>
            </a:r>
            <a:r>
              <a:rPr lang="en-US" altLang="zh-CN" dirty="0"/>
              <a:t>(Column-Based)</a:t>
            </a:r>
            <a:r>
              <a:rPr lang="zh-CN" altLang="en-US" dirty="0"/>
              <a:t>。</a:t>
            </a:r>
            <a:endParaRPr lang="en-US" altLang="zh-CN" dirty="0"/>
          </a:p>
          <a:p>
            <a:pPr marL="0" indent="0">
              <a:buNone/>
            </a:pPr>
            <a:r>
              <a:rPr lang="zh-CN" altLang="en-US" dirty="0"/>
              <a:t>在不同的应用场景下，这两种存储模式体现出的优势是不一样的。</a:t>
            </a:r>
            <a:endParaRPr lang="en-US" altLang="zh-CN" dirty="0"/>
          </a:p>
          <a:p>
            <a:pPr marL="0" indent="0">
              <a:buNone/>
            </a:pPr>
            <a:endParaRPr lang="en-US" altLang="zh-CN" dirty="0"/>
          </a:p>
          <a:p>
            <a:pPr marL="0" indent="0">
              <a:buNone/>
            </a:pPr>
            <a:r>
              <a:rPr lang="zh-CN" altLang="en-US" dirty="0"/>
              <a:t>行存储模型</a:t>
            </a:r>
            <a:r>
              <a:rPr lang="en-US" altLang="zh-CN" dirty="0"/>
              <a:t>(N-</a:t>
            </a:r>
            <a:r>
              <a:rPr lang="en-US" altLang="zh-CN" dirty="0" err="1"/>
              <a:t>ary</a:t>
            </a:r>
            <a:r>
              <a:rPr lang="en-US" altLang="zh-CN" dirty="0"/>
              <a:t> Storage Model)</a:t>
            </a:r>
            <a:r>
              <a:rPr lang="zh-CN" altLang="en-US" dirty="0"/>
              <a:t>：数据库管理系统将</a:t>
            </a:r>
            <a:r>
              <a:rPr lang="zh-CN" altLang="en-US" b="1" dirty="0"/>
              <a:t>单个元组的所有属性</a:t>
            </a:r>
            <a:r>
              <a:rPr lang="zh-CN" altLang="en-US" dirty="0"/>
              <a:t>连续的存储在一页上。</a:t>
            </a:r>
            <a:br>
              <a:rPr lang="zh-CN" altLang="en-US" dirty="0"/>
            </a:br>
            <a:endParaRPr lang="en-US" altLang="zh-CN" dirty="0"/>
          </a:p>
          <a:p>
            <a:pPr marL="0" indent="0">
              <a:buNone/>
            </a:pPr>
            <a:r>
              <a:rPr lang="zh-CN" altLang="en-US" dirty="0"/>
              <a:t>列存储模型</a:t>
            </a:r>
            <a:r>
              <a:rPr lang="en-US" altLang="zh-CN" dirty="0"/>
              <a:t>(Decomposition Storage Model)</a:t>
            </a:r>
            <a:r>
              <a:rPr lang="zh-CN" altLang="en-US" dirty="0"/>
              <a:t>：数据库叫</a:t>
            </a:r>
            <a:r>
              <a:rPr lang="zh-CN" altLang="en-US" b="1" dirty="0"/>
              <a:t>单个属性所有元组的值</a:t>
            </a:r>
            <a:r>
              <a:rPr lang="zh-CN" altLang="en-US" dirty="0"/>
              <a:t>连续的存储在一页上。</a:t>
            </a:r>
          </a:p>
        </p:txBody>
      </p:sp>
    </p:spTree>
    <p:extLst>
      <p:ext uri="{BB962C8B-B14F-4D97-AF65-F5344CB8AC3E}">
        <p14:creationId xmlns:p14="http://schemas.microsoft.com/office/powerpoint/2010/main" val="46463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7C194-CDCE-4F42-975A-F33B470A89E2}"/>
              </a:ext>
            </a:extLst>
          </p:cNvPr>
          <p:cNvSpPr>
            <a:spLocks noGrp="1"/>
          </p:cNvSpPr>
          <p:nvPr>
            <p:ph type="title"/>
          </p:nvPr>
        </p:nvSpPr>
        <p:spPr>
          <a:xfrm>
            <a:off x="167639" y="0"/>
            <a:ext cx="10515600" cy="1325563"/>
          </a:xfrm>
        </p:spPr>
        <p:txBody>
          <a:bodyPr/>
          <a:lstStyle/>
          <a:p>
            <a:r>
              <a:rPr lang="zh-CN" altLang="en-US" b="1" dirty="0"/>
              <a:t>行式存储</a:t>
            </a:r>
            <a:r>
              <a:rPr lang="en-US" altLang="zh-CN" b="1" dirty="0"/>
              <a:t>&amp;</a:t>
            </a:r>
            <a:r>
              <a:rPr lang="zh-CN" altLang="en-US" b="1" dirty="0"/>
              <a:t>列式存储</a:t>
            </a:r>
          </a:p>
        </p:txBody>
      </p:sp>
      <p:graphicFrame>
        <p:nvGraphicFramePr>
          <p:cNvPr id="5" name="表格 5">
            <a:extLst>
              <a:ext uri="{FF2B5EF4-FFF2-40B4-BE49-F238E27FC236}">
                <a16:creationId xmlns:a16="http://schemas.microsoft.com/office/drawing/2014/main" id="{267C32A7-6926-4CBA-B0E9-B72A9874DA00}"/>
              </a:ext>
            </a:extLst>
          </p:cNvPr>
          <p:cNvGraphicFramePr>
            <a:graphicFrameLocks noGrp="1"/>
          </p:cNvGraphicFramePr>
          <p:nvPr>
            <p:extLst>
              <p:ext uri="{D42A27DB-BD31-4B8C-83A1-F6EECF244321}">
                <p14:modId xmlns:p14="http://schemas.microsoft.com/office/powerpoint/2010/main" val="69158404"/>
              </p:ext>
            </p:extLst>
          </p:nvPr>
        </p:nvGraphicFramePr>
        <p:xfrm>
          <a:off x="563880" y="1496907"/>
          <a:ext cx="4861559" cy="3212253"/>
        </p:xfrm>
        <a:graphic>
          <a:graphicData uri="http://schemas.openxmlformats.org/drawingml/2006/table">
            <a:tbl>
              <a:tblPr firstRow="1" bandRow="1">
                <a:tableStyleId>{5C22544A-7EE6-4342-B048-85BDC9FD1C3A}</a:tableStyleId>
              </a:tblPr>
              <a:tblGrid>
                <a:gridCol w="765861">
                  <a:extLst>
                    <a:ext uri="{9D8B030D-6E8A-4147-A177-3AD203B41FA5}">
                      <a16:colId xmlns:a16="http://schemas.microsoft.com/office/drawing/2014/main" val="1839634517"/>
                    </a:ext>
                  </a:extLst>
                </a:gridCol>
                <a:gridCol w="868751">
                  <a:extLst>
                    <a:ext uri="{9D8B030D-6E8A-4147-A177-3AD203B41FA5}">
                      <a16:colId xmlns:a16="http://schemas.microsoft.com/office/drawing/2014/main" val="4150443189"/>
                    </a:ext>
                  </a:extLst>
                </a:gridCol>
                <a:gridCol w="1229045">
                  <a:extLst>
                    <a:ext uri="{9D8B030D-6E8A-4147-A177-3AD203B41FA5}">
                      <a16:colId xmlns:a16="http://schemas.microsoft.com/office/drawing/2014/main" val="1214063294"/>
                    </a:ext>
                  </a:extLst>
                </a:gridCol>
                <a:gridCol w="824422">
                  <a:extLst>
                    <a:ext uri="{9D8B030D-6E8A-4147-A177-3AD203B41FA5}">
                      <a16:colId xmlns:a16="http://schemas.microsoft.com/office/drawing/2014/main" val="2405328359"/>
                    </a:ext>
                  </a:extLst>
                </a:gridCol>
                <a:gridCol w="1173480">
                  <a:extLst>
                    <a:ext uri="{9D8B030D-6E8A-4147-A177-3AD203B41FA5}">
                      <a16:colId xmlns:a16="http://schemas.microsoft.com/office/drawing/2014/main" val="3091620578"/>
                    </a:ext>
                  </a:extLst>
                </a:gridCol>
              </a:tblGrid>
              <a:tr h="651933">
                <a:tc>
                  <a:txBody>
                    <a:bodyPr/>
                    <a:lstStyle/>
                    <a:p>
                      <a:pPr algn="ctr"/>
                      <a:r>
                        <a:rPr lang="en-US" altLang="zh-CN" dirty="0"/>
                        <a:t>Row ID</a:t>
                      </a:r>
                      <a:endParaRPr lang="zh-CN" altLang="en-US" dirty="0"/>
                    </a:p>
                  </a:txBody>
                  <a:tcPr/>
                </a:tc>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tc>
                  <a:txBody>
                    <a:bodyPr/>
                    <a:lstStyle/>
                    <a:p>
                      <a:pPr algn="ctr"/>
                      <a:r>
                        <a:rPr lang="en-US" altLang="zh-CN" dirty="0"/>
                        <a:t>Quantity</a:t>
                      </a:r>
                      <a:endParaRPr lang="zh-CN" altLang="en-US" dirty="0"/>
                    </a:p>
                  </a:txBody>
                  <a:tcPr/>
                </a:tc>
                <a:extLst>
                  <a:ext uri="{0D108BD9-81ED-4DB2-BD59-A6C34878D82A}">
                    <a16:rowId xmlns:a16="http://schemas.microsoft.com/office/drawing/2014/main" val="890698760"/>
                  </a:ext>
                </a:extLst>
              </a:tr>
              <a:tr h="363631">
                <a:tc>
                  <a:txBody>
                    <a:bodyPr/>
                    <a:lstStyle/>
                    <a:p>
                      <a:pPr algn="ctr"/>
                      <a:r>
                        <a:rPr lang="en-US" altLang="zh-CN" dirty="0"/>
                        <a:t>1</a:t>
                      </a:r>
                      <a:endParaRPr lang="zh-CN" altLang="en-US" dirty="0"/>
                    </a:p>
                  </a:txBody>
                  <a:tcPr>
                    <a:solidFill>
                      <a:schemeClr val="accent6">
                        <a:lumMod val="20000"/>
                        <a:lumOff val="80000"/>
                      </a:schemeClr>
                    </a:solidFill>
                  </a:tcPr>
                </a:tc>
                <a:tc>
                  <a:txBody>
                    <a:bodyPr/>
                    <a:lstStyle/>
                    <a:p>
                      <a:pPr algn="ctr"/>
                      <a:r>
                        <a:rPr lang="en-US" altLang="zh-CN" dirty="0"/>
                        <a:t>845</a:t>
                      </a:r>
                      <a:endParaRPr lang="zh-CN" altLang="en-US" dirty="0"/>
                    </a:p>
                  </a:txBody>
                  <a:tcPr>
                    <a:solidFill>
                      <a:schemeClr val="accent6">
                        <a:lumMod val="20000"/>
                        <a:lumOff val="80000"/>
                      </a:schemeClr>
                    </a:solidFill>
                  </a:tcPr>
                </a:tc>
                <a:tc>
                  <a:txBody>
                    <a:bodyPr/>
                    <a:lstStyle/>
                    <a:p>
                      <a:pPr algn="ctr"/>
                      <a:r>
                        <a:rPr lang="en-US" altLang="zh-CN" dirty="0"/>
                        <a:t>2</a:t>
                      </a:r>
                      <a:endParaRPr lang="zh-CN" altLang="en-US" dirty="0"/>
                    </a:p>
                  </a:txBody>
                  <a:tcPr>
                    <a:solidFill>
                      <a:schemeClr val="accent6">
                        <a:lumMod val="20000"/>
                        <a:lumOff val="80000"/>
                      </a:schemeClr>
                    </a:solidFill>
                  </a:tcPr>
                </a:tc>
                <a:tc>
                  <a:txBody>
                    <a:bodyPr/>
                    <a:lstStyle/>
                    <a:p>
                      <a:pPr algn="ctr"/>
                      <a:r>
                        <a:rPr lang="en-US" altLang="zh-CN" dirty="0"/>
                        <a:t>3</a:t>
                      </a:r>
                      <a:endParaRPr lang="zh-CN" altLang="en-US" dirty="0"/>
                    </a:p>
                  </a:txBody>
                  <a:tcPr>
                    <a:solidFill>
                      <a:schemeClr val="accent6">
                        <a:lumMod val="20000"/>
                        <a:lumOff val="80000"/>
                      </a:schemeClr>
                    </a:solidFill>
                  </a:tcPr>
                </a:tc>
                <a:tc>
                  <a:txBody>
                    <a:bodyPr/>
                    <a:lstStyle/>
                    <a:p>
                      <a:pPr algn="ctr"/>
                      <a:r>
                        <a:rPr lang="en-US" altLang="zh-CN" dirty="0"/>
                        <a:t>1</a:t>
                      </a:r>
                      <a:endParaRPr lang="zh-CN" altLang="en-US" dirty="0"/>
                    </a:p>
                  </a:txBody>
                  <a:tcPr>
                    <a:solidFill>
                      <a:schemeClr val="accent6">
                        <a:lumMod val="20000"/>
                        <a:lumOff val="80000"/>
                      </a:schemeClr>
                    </a:solidFill>
                  </a:tcPr>
                </a:tc>
                <a:extLst>
                  <a:ext uri="{0D108BD9-81ED-4DB2-BD59-A6C34878D82A}">
                    <a16:rowId xmlns:a16="http://schemas.microsoft.com/office/drawing/2014/main" val="1920933168"/>
                  </a:ext>
                </a:extLst>
              </a:tr>
              <a:tr h="363631">
                <a:tc>
                  <a:txBody>
                    <a:bodyPr/>
                    <a:lstStyle/>
                    <a:p>
                      <a:pPr algn="ctr"/>
                      <a:r>
                        <a:rPr lang="en-US" altLang="zh-CN" dirty="0"/>
                        <a:t>2</a:t>
                      </a:r>
                      <a:endParaRPr lang="zh-CN" altLang="en-US" dirty="0"/>
                    </a:p>
                  </a:txBody>
                  <a:tcPr>
                    <a:solidFill>
                      <a:schemeClr val="accent5">
                        <a:lumMod val="20000"/>
                        <a:lumOff val="80000"/>
                      </a:schemeClr>
                    </a:solidFill>
                  </a:tcPr>
                </a:tc>
                <a:tc>
                  <a:txBody>
                    <a:bodyPr/>
                    <a:lstStyle/>
                    <a:p>
                      <a:pPr algn="ctr"/>
                      <a:r>
                        <a:rPr lang="en-US" altLang="zh-CN" dirty="0"/>
                        <a:t>851</a:t>
                      </a:r>
                      <a:endParaRPr lang="zh-CN" altLang="en-US" dirty="0"/>
                    </a:p>
                  </a:txBody>
                  <a:tcPr>
                    <a:solidFill>
                      <a:schemeClr val="accent5">
                        <a:lumMod val="20000"/>
                        <a:lumOff val="80000"/>
                      </a:schemeClr>
                    </a:solidFill>
                  </a:tcPr>
                </a:tc>
                <a:tc>
                  <a:txBody>
                    <a:bodyPr/>
                    <a:lstStyle/>
                    <a:p>
                      <a:pPr algn="ctr"/>
                      <a:r>
                        <a:rPr lang="en-US" altLang="zh-CN" dirty="0"/>
                        <a:t>5</a:t>
                      </a:r>
                      <a:endParaRPr lang="zh-CN" altLang="en-US" dirty="0"/>
                    </a:p>
                  </a:txBody>
                  <a:tcPr>
                    <a:solidFill>
                      <a:schemeClr val="accent5">
                        <a:lumMod val="20000"/>
                        <a:lumOff val="80000"/>
                      </a:schemeClr>
                    </a:solidFill>
                  </a:tcPr>
                </a:tc>
                <a:tc>
                  <a:txBody>
                    <a:bodyPr/>
                    <a:lstStyle/>
                    <a:p>
                      <a:pPr algn="ctr"/>
                      <a:r>
                        <a:rPr lang="en-US" altLang="zh-CN" dirty="0"/>
                        <a:t>2</a:t>
                      </a:r>
                      <a:endParaRPr lang="zh-CN" altLang="en-US" dirty="0"/>
                    </a:p>
                  </a:txBody>
                  <a:tcPr>
                    <a:solidFill>
                      <a:schemeClr val="accent5">
                        <a:lumMod val="20000"/>
                        <a:lumOff val="80000"/>
                      </a:schemeClr>
                    </a:solidFill>
                  </a:tcPr>
                </a:tc>
                <a:tc>
                  <a:txBody>
                    <a:bodyPr/>
                    <a:lstStyle/>
                    <a:p>
                      <a:pPr algn="ctr"/>
                      <a:r>
                        <a:rPr lang="en-US" altLang="zh-CN" dirty="0"/>
                        <a:t>2</a:t>
                      </a:r>
                      <a:endParaRPr lang="zh-CN" altLang="en-US" dirty="0"/>
                    </a:p>
                  </a:txBody>
                  <a:tcPr>
                    <a:solidFill>
                      <a:schemeClr val="accent5">
                        <a:lumMod val="20000"/>
                        <a:lumOff val="80000"/>
                      </a:schemeClr>
                    </a:solidFill>
                  </a:tcPr>
                </a:tc>
                <a:extLst>
                  <a:ext uri="{0D108BD9-81ED-4DB2-BD59-A6C34878D82A}">
                    <a16:rowId xmlns:a16="http://schemas.microsoft.com/office/drawing/2014/main" val="2574201760"/>
                  </a:ext>
                </a:extLst>
              </a:tr>
              <a:tr h="363631">
                <a:tc>
                  <a:txBody>
                    <a:bodyPr/>
                    <a:lstStyle/>
                    <a:p>
                      <a:pPr algn="ctr"/>
                      <a:r>
                        <a:rPr lang="en-US" altLang="zh-CN" dirty="0"/>
                        <a:t>3</a:t>
                      </a:r>
                      <a:endParaRPr lang="zh-CN" altLang="en-US" dirty="0"/>
                    </a:p>
                  </a:txBody>
                  <a:tcPr>
                    <a:solidFill>
                      <a:schemeClr val="accent4">
                        <a:lumMod val="40000"/>
                        <a:lumOff val="60000"/>
                      </a:schemeClr>
                    </a:solidFill>
                  </a:tcPr>
                </a:tc>
                <a:tc>
                  <a:txBody>
                    <a:bodyPr/>
                    <a:lstStyle/>
                    <a:p>
                      <a:pPr algn="ctr"/>
                      <a:r>
                        <a:rPr lang="en-US" altLang="zh-CN" dirty="0"/>
                        <a:t>872</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1</a:t>
                      </a:r>
                      <a:endParaRPr lang="zh-CN" altLang="en-US" dirty="0"/>
                    </a:p>
                  </a:txBody>
                  <a:tcPr>
                    <a:solidFill>
                      <a:schemeClr val="accent4">
                        <a:lumMod val="40000"/>
                        <a:lumOff val="60000"/>
                      </a:schemeClr>
                    </a:solidFill>
                  </a:tcPr>
                </a:tc>
                <a:extLst>
                  <a:ext uri="{0D108BD9-81ED-4DB2-BD59-A6C34878D82A}">
                    <a16:rowId xmlns:a16="http://schemas.microsoft.com/office/drawing/2014/main" val="1789334368"/>
                  </a:ext>
                </a:extLst>
              </a:tr>
              <a:tr h="363631">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878</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3">
                        <a:lumMod val="40000"/>
                        <a:lumOff val="60000"/>
                      </a:schemeClr>
                    </a:solidFill>
                  </a:tcPr>
                </a:tc>
                <a:tc>
                  <a:txBody>
                    <a:bodyPr/>
                    <a:lstStyle/>
                    <a:p>
                      <a:pPr algn="ctr"/>
                      <a:r>
                        <a:rPr lang="en-US" altLang="zh-CN" dirty="0"/>
                        <a:t>5</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3">
                        <a:lumMod val="40000"/>
                        <a:lumOff val="60000"/>
                      </a:schemeClr>
                    </a:solidFill>
                  </a:tcPr>
                </a:tc>
                <a:extLst>
                  <a:ext uri="{0D108BD9-81ED-4DB2-BD59-A6C34878D82A}">
                    <a16:rowId xmlns:a16="http://schemas.microsoft.com/office/drawing/2014/main" val="3798236508"/>
                  </a:ext>
                </a:extLst>
              </a:tr>
              <a:tr h="363631">
                <a:tc>
                  <a:txBody>
                    <a:bodyPr/>
                    <a:lstStyle/>
                    <a:p>
                      <a:pPr algn="ctr"/>
                      <a:r>
                        <a:rPr lang="en-US" altLang="zh-CN" dirty="0"/>
                        <a:t>5</a:t>
                      </a:r>
                      <a:endParaRPr lang="zh-CN" altLang="en-US" dirty="0"/>
                    </a:p>
                  </a:txBody>
                  <a:tcPr>
                    <a:solidFill>
                      <a:schemeClr val="accent2">
                        <a:lumMod val="40000"/>
                        <a:lumOff val="60000"/>
                      </a:schemeClr>
                    </a:solidFill>
                  </a:tcPr>
                </a:tc>
                <a:tc>
                  <a:txBody>
                    <a:bodyPr/>
                    <a:lstStyle/>
                    <a:p>
                      <a:pPr algn="ctr"/>
                      <a:r>
                        <a:rPr lang="en-US" altLang="zh-CN" dirty="0"/>
                        <a:t>888</a:t>
                      </a:r>
                      <a:endParaRPr lang="zh-CN" altLang="en-US" dirty="0"/>
                    </a:p>
                  </a:txBody>
                  <a:tcPr>
                    <a:solidFill>
                      <a:schemeClr val="accent2">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tc>
                  <a:txBody>
                    <a:bodyPr/>
                    <a:lstStyle/>
                    <a:p>
                      <a:pPr algn="ctr"/>
                      <a:r>
                        <a:rPr lang="en-US" altLang="zh-CN" dirty="0"/>
                        <a:t>3</a:t>
                      </a:r>
                      <a:endParaRPr lang="zh-CN" altLang="en-US" dirty="0"/>
                    </a:p>
                  </a:txBody>
                  <a:tcPr>
                    <a:solidFill>
                      <a:schemeClr val="accent2">
                        <a:lumMod val="40000"/>
                        <a:lumOff val="60000"/>
                      </a:schemeClr>
                    </a:solidFill>
                  </a:tcPr>
                </a:tc>
                <a:tc>
                  <a:txBody>
                    <a:bodyPr/>
                    <a:lstStyle/>
                    <a:p>
                      <a:pPr algn="ctr"/>
                      <a:r>
                        <a:rPr lang="en-US" altLang="zh-CN" dirty="0"/>
                        <a:t>3</a:t>
                      </a:r>
                      <a:endParaRPr lang="zh-CN" altLang="en-US" dirty="0"/>
                    </a:p>
                  </a:txBody>
                  <a:tcPr>
                    <a:solidFill>
                      <a:schemeClr val="accent2">
                        <a:lumMod val="40000"/>
                        <a:lumOff val="60000"/>
                      </a:schemeClr>
                    </a:solidFill>
                  </a:tcPr>
                </a:tc>
                <a:extLst>
                  <a:ext uri="{0D108BD9-81ED-4DB2-BD59-A6C34878D82A}">
                    <a16:rowId xmlns:a16="http://schemas.microsoft.com/office/drawing/2014/main" val="2490902040"/>
                  </a:ext>
                </a:extLst>
              </a:tr>
              <a:tr h="363631">
                <a:tc>
                  <a:txBody>
                    <a:bodyPr/>
                    <a:lstStyle/>
                    <a:p>
                      <a:pPr algn="ctr"/>
                      <a:r>
                        <a:rPr lang="en-US" altLang="zh-CN" dirty="0"/>
                        <a:t>6</a:t>
                      </a:r>
                      <a:endParaRPr lang="zh-CN" altLang="en-US" dirty="0"/>
                    </a:p>
                  </a:txBody>
                  <a:tcPr>
                    <a:solidFill>
                      <a:schemeClr val="accent1">
                        <a:lumMod val="60000"/>
                        <a:lumOff val="40000"/>
                      </a:schemeClr>
                    </a:solidFill>
                  </a:tcPr>
                </a:tc>
                <a:tc>
                  <a:txBody>
                    <a:bodyPr/>
                    <a:lstStyle/>
                    <a:p>
                      <a:pPr algn="ctr"/>
                      <a:r>
                        <a:rPr lang="en-US" altLang="zh-CN" dirty="0"/>
                        <a:t>895</a:t>
                      </a:r>
                      <a:endParaRPr lang="zh-CN" altLang="en-US" dirty="0"/>
                    </a:p>
                  </a:txBody>
                  <a:tcPr>
                    <a:solidFill>
                      <a:schemeClr val="accent1">
                        <a:lumMod val="60000"/>
                        <a:lumOff val="40000"/>
                      </a:schemeClr>
                    </a:solidFill>
                  </a:tcPr>
                </a:tc>
                <a:tc>
                  <a:txBody>
                    <a:bodyPr/>
                    <a:lstStyle/>
                    <a:p>
                      <a:pPr algn="ctr"/>
                      <a:r>
                        <a:rPr lang="en-US" altLang="zh-CN" dirty="0"/>
                        <a:t>3</a:t>
                      </a:r>
                      <a:endParaRPr lang="zh-CN" altLang="en-US" dirty="0"/>
                    </a:p>
                  </a:txBody>
                  <a:tcPr>
                    <a:solidFill>
                      <a:schemeClr val="accent1">
                        <a:lumMod val="60000"/>
                        <a:lumOff val="40000"/>
                      </a:schemeClr>
                    </a:solidFill>
                  </a:tcPr>
                </a:tc>
                <a:tc>
                  <a:txBody>
                    <a:bodyPr/>
                    <a:lstStyle/>
                    <a:p>
                      <a:pPr algn="ctr"/>
                      <a:r>
                        <a:rPr lang="en-US" altLang="zh-CN" dirty="0"/>
                        <a:t>4</a:t>
                      </a:r>
                      <a:endParaRPr lang="zh-CN" altLang="en-US" dirty="0"/>
                    </a:p>
                  </a:txBody>
                  <a:tcPr>
                    <a:solidFill>
                      <a:schemeClr val="accent1">
                        <a:lumMod val="60000"/>
                        <a:lumOff val="40000"/>
                      </a:schemeClr>
                    </a:solidFill>
                  </a:tcPr>
                </a:tc>
                <a:tc>
                  <a:txBody>
                    <a:bodyPr/>
                    <a:lstStyle/>
                    <a:p>
                      <a:pPr algn="ctr"/>
                      <a:r>
                        <a:rPr lang="en-US" altLang="zh-CN" dirty="0"/>
                        <a:t>1</a:t>
                      </a:r>
                      <a:endParaRPr lang="zh-CN" altLang="en-US" dirty="0"/>
                    </a:p>
                  </a:txBody>
                  <a:tcPr>
                    <a:solidFill>
                      <a:schemeClr val="accent1">
                        <a:lumMod val="60000"/>
                        <a:lumOff val="40000"/>
                      </a:schemeClr>
                    </a:solidFill>
                  </a:tcPr>
                </a:tc>
                <a:extLst>
                  <a:ext uri="{0D108BD9-81ED-4DB2-BD59-A6C34878D82A}">
                    <a16:rowId xmlns:a16="http://schemas.microsoft.com/office/drawing/2014/main" val="2479539586"/>
                  </a:ext>
                </a:extLst>
              </a:tr>
              <a:tr h="363631">
                <a:tc>
                  <a:txBody>
                    <a:bodyPr/>
                    <a:lstStyle/>
                    <a:p>
                      <a:pPr algn="ctr"/>
                      <a:r>
                        <a:rPr lang="en-US" altLang="zh-CN" dirty="0"/>
                        <a:t>7</a:t>
                      </a:r>
                      <a:endParaRPr lang="zh-CN" altLang="en-US" dirty="0"/>
                    </a:p>
                  </a:txBody>
                  <a:tcPr>
                    <a:solidFill>
                      <a:schemeClr val="bg2">
                        <a:lumMod val="50000"/>
                      </a:schemeClr>
                    </a:solidFill>
                  </a:tcPr>
                </a:tc>
                <a:tc>
                  <a:txBody>
                    <a:bodyPr/>
                    <a:lstStyle/>
                    <a:p>
                      <a:pPr algn="ctr"/>
                      <a:r>
                        <a:rPr lang="en-US" altLang="zh-CN" dirty="0"/>
                        <a:t>901</a:t>
                      </a:r>
                      <a:endParaRPr lang="zh-CN" altLang="en-US" dirty="0"/>
                    </a:p>
                  </a:txBody>
                  <a:tcPr>
                    <a:solidFill>
                      <a:schemeClr val="bg2">
                        <a:lumMod val="50000"/>
                      </a:schemeClr>
                    </a:solidFill>
                  </a:tcPr>
                </a:tc>
                <a:tc>
                  <a:txBody>
                    <a:bodyPr/>
                    <a:lstStyle/>
                    <a:p>
                      <a:pPr algn="ctr"/>
                      <a:r>
                        <a:rPr lang="en-US" altLang="zh-CN" dirty="0"/>
                        <a:t>4</a:t>
                      </a:r>
                      <a:endParaRPr lang="zh-CN" altLang="en-US" dirty="0"/>
                    </a:p>
                  </a:txBody>
                  <a:tcPr>
                    <a:solidFill>
                      <a:schemeClr val="bg2">
                        <a:lumMod val="50000"/>
                      </a:schemeClr>
                    </a:solidFill>
                  </a:tcPr>
                </a:tc>
                <a:tc>
                  <a:txBody>
                    <a:bodyPr/>
                    <a:lstStyle/>
                    <a:p>
                      <a:pPr algn="ctr"/>
                      <a:r>
                        <a:rPr lang="en-US" altLang="zh-CN" dirty="0"/>
                        <a:t>1</a:t>
                      </a:r>
                      <a:endParaRPr lang="zh-CN" altLang="en-US" dirty="0"/>
                    </a:p>
                  </a:txBody>
                  <a:tcPr>
                    <a:solidFill>
                      <a:schemeClr val="bg2">
                        <a:lumMod val="50000"/>
                      </a:schemeClr>
                    </a:solidFill>
                  </a:tcPr>
                </a:tc>
                <a:tc>
                  <a:txBody>
                    <a:bodyPr/>
                    <a:lstStyle/>
                    <a:p>
                      <a:pPr algn="ctr"/>
                      <a:r>
                        <a:rPr lang="en-US" altLang="zh-CN" dirty="0"/>
                        <a:t>1</a:t>
                      </a:r>
                      <a:endParaRPr lang="zh-CN" altLang="en-US" dirty="0"/>
                    </a:p>
                  </a:txBody>
                  <a:tcPr>
                    <a:solidFill>
                      <a:schemeClr val="bg2">
                        <a:lumMod val="50000"/>
                      </a:schemeClr>
                    </a:solidFill>
                  </a:tcPr>
                </a:tc>
                <a:extLst>
                  <a:ext uri="{0D108BD9-81ED-4DB2-BD59-A6C34878D82A}">
                    <a16:rowId xmlns:a16="http://schemas.microsoft.com/office/drawing/2014/main" val="358747590"/>
                  </a:ext>
                </a:extLst>
              </a:tr>
            </a:tbl>
          </a:graphicData>
        </a:graphic>
      </p:graphicFrame>
      <p:graphicFrame>
        <p:nvGraphicFramePr>
          <p:cNvPr id="10" name="表格 5">
            <a:extLst>
              <a:ext uri="{FF2B5EF4-FFF2-40B4-BE49-F238E27FC236}">
                <a16:creationId xmlns:a16="http://schemas.microsoft.com/office/drawing/2014/main" id="{F033B9BA-AD90-4C06-883B-405CFFF907B5}"/>
              </a:ext>
            </a:extLst>
          </p:cNvPr>
          <p:cNvGraphicFramePr>
            <a:graphicFrameLocks noGrp="1"/>
          </p:cNvGraphicFramePr>
          <p:nvPr>
            <p:extLst>
              <p:ext uri="{D42A27DB-BD31-4B8C-83A1-F6EECF244321}">
                <p14:modId xmlns:p14="http://schemas.microsoft.com/office/powerpoint/2010/main" val="3236330949"/>
              </p:ext>
            </p:extLst>
          </p:nvPr>
        </p:nvGraphicFramePr>
        <p:xfrm>
          <a:off x="6614162" y="1496906"/>
          <a:ext cx="4861559" cy="3212253"/>
        </p:xfrm>
        <a:graphic>
          <a:graphicData uri="http://schemas.openxmlformats.org/drawingml/2006/table">
            <a:tbl>
              <a:tblPr firstRow="1" bandRow="1">
                <a:tableStyleId>{5C22544A-7EE6-4342-B048-85BDC9FD1C3A}</a:tableStyleId>
              </a:tblPr>
              <a:tblGrid>
                <a:gridCol w="765861">
                  <a:extLst>
                    <a:ext uri="{9D8B030D-6E8A-4147-A177-3AD203B41FA5}">
                      <a16:colId xmlns:a16="http://schemas.microsoft.com/office/drawing/2014/main" val="1839634517"/>
                    </a:ext>
                  </a:extLst>
                </a:gridCol>
                <a:gridCol w="868751">
                  <a:extLst>
                    <a:ext uri="{9D8B030D-6E8A-4147-A177-3AD203B41FA5}">
                      <a16:colId xmlns:a16="http://schemas.microsoft.com/office/drawing/2014/main" val="4150443189"/>
                    </a:ext>
                  </a:extLst>
                </a:gridCol>
                <a:gridCol w="1229045">
                  <a:extLst>
                    <a:ext uri="{9D8B030D-6E8A-4147-A177-3AD203B41FA5}">
                      <a16:colId xmlns:a16="http://schemas.microsoft.com/office/drawing/2014/main" val="1214063294"/>
                    </a:ext>
                  </a:extLst>
                </a:gridCol>
                <a:gridCol w="824422">
                  <a:extLst>
                    <a:ext uri="{9D8B030D-6E8A-4147-A177-3AD203B41FA5}">
                      <a16:colId xmlns:a16="http://schemas.microsoft.com/office/drawing/2014/main" val="2405328359"/>
                    </a:ext>
                  </a:extLst>
                </a:gridCol>
                <a:gridCol w="1173480">
                  <a:extLst>
                    <a:ext uri="{9D8B030D-6E8A-4147-A177-3AD203B41FA5}">
                      <a16:colId xmlns:a16="http://schemas.microsoft.com/office/drawing/2014/main" val="3091620578"/>
                    </a:ext>
                  </a:extLst>
                </a:gridCol>
              </a:tblGrid>
              <a:tr h="651933">
                <a:tc>
                  <a:txBody>
                    <a:bodyPr/>
                    <a:lstStyle/>
                    <a:p>
                      <a:pPr algn="ctr"/>
                      <a:r>
                        <a:rPr lang="en-US" altLang="zh-CN" dirty="0"/>
                        <a:t>Row ID</a:t>
                      </a:r>
                      <a:endParaRPr lang="zh-CN" altLang="en-US" dirty="0"/>
                    </a:p>
                  </a:txBody>
                  <a:tcPr/>
                </a:tc>
                <a:tc>
                  <a:txBody>
                    <a:bodyPr/>
                    <a:lstStyle/>
                    <a:p>
                      <a:pPr algn="ctr"/>
                      <a:r>
                        <a:rPr lang="en-US" altLang="zh-CN" dirty="0"/>
                        <a:t>Data</a:t>
                      </a:r>
                      <a:endParaRPr lang="zh-CN" altLang="en-US" dirty="0"/>
                    </a:p>
                  </a:txBody>
                  <a:tcPr/>
                </a:tc>
                <a:tc>
                  <a:txBody>
                    <a:bodyPr/>
                    <a:lstStyle/>
                    <a:p>
                      <a:pPr algn="ctr"/>
                      <a:r>
                        <a:rPr lang="en-US" altLang="zh-CN" dirty="0"/>
                        <a:t>Material</a:t>
                      </a:r>
                      <a:endParaRPr lang="zh-CN" altLang="en-US" dirty="0"/>
                    </a:p>
                  </a:txBody>
                  <a:tcPr/>
                </a:tc>
                <a:tc>
                  <a:txBody>
                    <a:bodyPr/>
                    <a:lstStyle/>
                    <a:p>
                      <a:pPr algn="ctr"/>
                      <a:r>
                        <a:rPr lang="en-US" altLang="zh-CN" dirty="0"/>
                        <a:t>Name</a:t>
                      </a:r>
                      <a:endParaRPr lang="zh-CN" altLang="en-US" dirty="0"/>
                    </a:p>
                  </a:txBody>
                  <a:tcPr/>
                </a:tc>
                <a:tc>
                  <a:txBody>
                    <a:bodyPr/>
                    <a:lstStyle/>
                    <a:p>
                      <a:pPr algn="ctr"/>
                      <a:r>
                        <a:rPr lang="en-US" altLang="zh-CN" dirty="0"/>
                        <a:t>Quantity</a:t>
                      </a:r>
                      <a:endParaRPr lang="zh-CN" altLang="en-US" dirty="0"/>
                    </a:p>
                  </a:txBody>
                  <a:tcPr/>
                </a:tc>
                <a:extLst>
                  <a:ext uri="{0D108BD9-81ED-4DB2-BD59-A6C34878D82A}">
                    <a16:rowId xmlns:a16="http://schemas.microsoft.com/office/drawing/2014/main" val="890698760"/>
                  </a:ext>
                </a:extLst>
              </a:tr>
              <a:tr h="363631">
                <a:tc>
                  <a:txBody>
                    <a:bodyPr/>
                    <a:lstStyle/>
                    <a:p>
                      <a:pPr algn="ctr"/>
                      <a:r>
                        <a:rPr lang="en-US" altLang="zh-CN" dirty="0"/>
                        <a:t>1</a:t>
                      </a:r>
                      <a:endParaRPr lang="zh-CN" altLang="en-US" dirty="0"/>
                    </a:p>
                  </a:txBody>
                  <a:tcPr>
                    <a:solidFill>
                      <a:schemeClr val="accent6">
                        <a:lumMod val="20000"/>
                        <a:lumOff val="80000"/>
                      </a:schemeClr>
                    </a:solidFill>
                  </a:tcPr>
                </a:tc>
                <a:tc>
                  <a:txBody>
                    <a:bodyPr/>
                    <a:lstStyle/>
                    <a:p>
                      <a:pPr algn="ctr"/>
                      <a:r>
                        <a:rPr lang="en-US" altLang="zh-CN" dirty="0"/>
                        <a:t>845</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1920933168"/>
                  </a:ext>
                </a:extLst>
              </a:tr>
              <a:tr h="363631">
                <a:tc>
                  <a:txBody>
                    <a:bodyPr/>
                    <a:lstStyle/>
                    <a:p>
                      <a:pPr algn="ctr"/>
                      <a:r>
                        <a:rPr lang="en-US" altLang="zh-CN" dirty="0"/>
                        <a:t>2</a:t>
                      </a:r>
                      <a:endParaRPr lang="zh-CN" altLang="en-US" dirty="0"/>
                    </a:p>
                  </a:txBody>
                  <a:tcPr>
                    <a:solidFill>
                      <a:schemeClr val="accent6">
                        <a:lumMod val="20000"/>
                        <a:lumOff val="80000"/>
                      </a:schemeClr>
                    </a:solidFill>
                  </a:tcPr>
                </a:tc>
                <a:tc>
                  <a:txBody>
                    <a:bodyPr/>
                    <a:lstStyle/>
                    <a:p>
                      <a:pPr algn="ctr"/>
                      <a:r>
                        <a:rPr lang="en-US" altLang="zh-CN" dirty="0"/>
                        <a:t>851</a:t>
                      </a:r>
                      <a:endParaRPr lang="zh-CN" altLang="en-US" dirty="0"/>
                    </a:p>
                  </a:txBody>
                  <a:tcPr>
                    <a:solidFill>
                      <a:schemeClr val="accent5">
                        <a:lumMod val="40000"/>
                        <a:lumOff val="60000"/>
                      </a:schemeClr>
                    </a:solidFill>
                  </a:tcPr>
                </a:tc>
                <a:tc>
                  <a:txBody>
                    <a:bodyPr/>
                    <a:lstStyle/>
                    <a:p>
                      <a:pPr algn="ctr"/>
                      <a:r>
                        <a:rPr lang="en-US" altLang="zh-CN" dirty="0"/>
                        <a:t>5</a:t>
                      </a:r>
                      <a:endParaRPr lang="zh-CN" altLang="en-US" dirty="0"/>
                    </a:p>
                  </a:txBody>
                  <a:tcPr>
                    <a:solidFill>
                      <a:schemeClr val="accent4">
                        <a:lumMod val="40000"/>
                        <a:lumOff val="60000"/>
                      </a:schemeClr>
                    </a:solidFill>
                  </a:tcPr>
                </a:tc>
                <a:tc>
                  <a:txBody>
                    <a:bodyPr/>
                    <a:lstStyle/>
                    <a:p>
                      <a:pPr algn="ctr"/>
                      <a:r>
                        <a:rPr lang="en-US" altLang="zh-CN" dirty="0"/>
                        <a:t>2</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extLst>
                  <a:ext uri="{0D108BD9-81ED-4DB2-BD59-A6C34878D82A}">
                    <a16:rowId xmlns:a16="http://schemas.microsoft.com/office/drawing/2014/main" val="2574201760"/>
                  </a:ext>
                </a:extLst>
              </a:tr>
              <a:tr h="363631">
                <a:tc>
                  <a:txBody>
                    <a:bodyPr/>
                    <a:lstStyle/>
                    <a:p>
                      <a:pPr algn="ctr"/>
                      <a:r>
                        <a:rPr lang="en-US" altLang="zh-CN" dirty="0"/>
                        <a:t>3</a:t>
                      </a:r>
                      <a:endParaRPr lang="zh-CN" altLang="en-US" dirty="0"/>
                    </a:p>
                  </a:txBody>
                  <a:tcPr>
                    <a:solidFill>
                      <a:schemeClr val="accent6">
                        <a:lumMod val="20000"/>
                        <a:lumOff val="80000"/>
                      </a:schemeClr>
                    </a:solidFill>
                  </a:tcPr>
                </a:tc>
                <a:tc>
                  <a:txBody>
                    <a:bodyPr/>
                    <a:lstStyle/>
                    <a:p>
                      <a:pPr algn="ctr"/>
                      <a:r>
                        <a:rPr lang="en-US" altLang="zh-CN" dirty="0"/>
                        <a:t>872</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1789334368"/>
                  </a:ext>
                </a:extLst>
              </a:tr>
              <a:tr h="363631">
                <a:tc>
                  <a:txBody>
                    <a:bodyPr/>
                    <a:lstStyle/>
                    <a:p>
                      <a:pPr algn="ctr"/>
                      <a:r>
                        <a:rPr lang="en-US" altLang="zh-CN" dirty="0"/>
                        <a:t>4</a:t>
                      </a:r>
                      <a:endParaRPr lang="zh-CN" altLang="en-US" dirty="0"/>
                    </a:p>
                  </a:txBody>
                  <a:tcPr>
                    <a:solidFill>
                      <a:schemeClr val="accent6">
                        <a:lumMod val="20000"/>
                        <a:lumOff val="80000"/>
                      </a:schemeClr>
                    </a:solidFill>
                  </a:tcPr>
                </a:tc>
                <a:tc>
                  <a:txBody>
                    <a:bodyPr/>
                    <a:lstStyle/>
                    <a:p>
                      <a:pPr algn="ctr"/>
                      <a:r>
                        <a:rPr lang="en-US" altLang="zh-CN" dirty="0"/>
                        <a:t>878</a:t>
                      </a:r>
                      <a:endParaRPr lang="zh-CN" altLang="en-US" dirty="0"/>
                    </a:p>
                  </a:txBody>
                  <a:tcPr>
                    <a:solidFill>
                      <a:schemeClr val="accent5">
                        <a:lumMod val="40000"/>
                        <a:lumOff val="60000"/>
                      </a:schemeClr>
                    </a:solidFill>
                  </a:tcPr>
                </a:tc>
                <a:tc>
                  <a:txBody>
                    <a:bodyPr/>
                    <a:lstStyle/>
                    <a:p>
                      <a:pPr algn="ctr"/>
                      <a:r>
                        <a:rPr lang="en-US" altLang="zh-CN" dirty="0"/>
                        <a:t>1</a:t>
                      </a:r>
                      <a:endParaRPr lang="zh-CN" altLang="en-US" dirty="0"/>
                    </a:p>
                  </a:txBody>
                  <a:tcPr>
                    <a:solidFill>
                      <a:schemeClr val="accent4">
                        <a:lumMod val="40000"/>
                        <a:lumOff val="60000"/>
                      </a:schemeClr>
                    </a:solidFill>
                  </a:tcPr>
                </a:tc>
                <a:tc>
                  <a:txBody>
                    <a:bodyPr/>
                    <a:lstStyle/>
                    <a:p>
                      <a:pPr algn="ctr"/>
                      <a:r>
                        <a:rPr lang="en-US" altLang="zh-CN" dirty="0"/>
                        <a:t>5</a:t>
                      </a:r>
                      <a:endParaRPr lang="zh-CN" altLang="en-US" dirty="0"/>
                    </a:p>
                  </a:txBody>
                  <a:tcPr>
                    <a:solidFill>
                      <a:schemeClr val="accent3">
                        <a:lumMod val="40000"/>
                        <a:lumOff val="60000"/>
                      </a:schemeClr>
                    </a:solidFill>
                  </a:tcPr>
                </a:tc>
                <a:tc>
                  <a:txBody>
                    <a:bodyPr/>
                    <a:lstStyle/>
                    <a:p>
                      <a:pPr algn="ctr"/>
                      <a:r>
                        <a:rPr lang="en-US" altLang="zh-CN" dirty="0"/>
                        <a:t>2</a:t>
                      </a:r>
                      <a:endParaRPr lang="zh-CN" altLang="en-US" dirty="0"/>
                    </a:p>
                  </a:txBody>
                  <a:tcPr>
                    <a:solidFill>
                      <a:schemeClr val="accent2">
                        <a:lumMod val="40000"/>
                        <a:lumOff val="60000"/>
                      </a:schemeClr>
                    </a:solidFill>
                  </a:tcPr>
                </a:tc>
                <a:extLst>
                  <a:ext uri="{0D108BD9-81ED-4DB2-BD59-A6C34878D82A}">
                    <a16:rowId xmlns:a16="http://schemas.microsoft.com/office/drawing/2014/main" val="3798236508"/>
                  </a:ext>
                </a:extLst>
              </a:tr>
              <a:tr h="363631">
                <a:tc>
                  <a:txBody>
                    <a:bodyPr/>
                    <a:lstStyle/>
                    <a:p>
                      <a:pPr algn="ctr"/>
                      <a:r>
                        <a:rPr lang="en-US" altLang="zh-CN" dirty="0"/>
                        <a:t>5</a:t>
                      </a:r>
                      <a:endParaRPr lang="zh-CN" altLang="en-US" dirty="0"/>
                    </a:p>
                  </a:txBody>
                  <a:tcPr>
                    <a:solidFill>
                      <a:schemeClr val="accent6">
                        <a:lumMod val="20000"/>
                        <a:lumOff val="80000"/>
                      </a:schemeClr>
                    </a:solidFill>
                  </a:tcPr>
                </a:tc>
                <a:tc>
                  <a:txBody>
                    <a:bodyPr/>
                    <a:lstStyle/>
                    <a:p>
                      <a:pPr algn="ctr"/>
                      <a:r>
                        <a:rPr lang="en-US" altLang="zh-CN" dirty="0"/>
                        <a:t>888</a:t>
                      </a:r>
                      <a:endParaRPr lang="zh-CN" altLang="en-US" dirty="0"/>
                    </a:p>
                  </a:txBody>
                  <a:tcPr>
                    <a:solidFill>
                      <a:schemeClr val="accent5">
                        <a:lumMod val="40000"/>
                        <a:lumOff val="60000"/>
                      </a:schemeClr>
                    </a:solidFill>
                  </a:tcPr>
                </a:tc>
                <a:tc>
                  <a:txBody>
                    <a:bodyPr/>
                    <a:lstStyle/>
                    <a:p>
                      <a:pPr algn="ctr"/>
                      <a:r>
                        <a:rPr lang="en-US" altLang="zh-CN" dirty="0"/>
                        <a:t>2</a:t>
                      </a:r>
                      <a:endParaRPr lang="zh-CN" altLang="en-US" dirty="0"/>
                    </a:p>
                  </a:txBody>
                  <a:tcPr>
                    <a:solidFill>
                      <a:schemeClr val="accent4">
                        <a:lumMod val="40000"/>
                        <a:lumOff val="60000"/>
                      </a:schemeClr>
                    </a:solidFill>
                  </a:tcPr>
                </a:tc>
                <a:tc>
                  <a:txBody>
                    <a:bodyPr/>
                    <a:lstStyle/>
                    <a:p>
                      <a:pPr algn="ctr"/>
                      <a:r>
                        <a:rPr lang="en-US" altLang="zh-CN" dirty="0"/>
                        <a:t>3</a:t>
                      </a:r>
                      <a:endParaRPr lang="zh-CN" altLang="en-US" dirty="0"/>
                    </a:p>
                  </a:txBody>
                  <a:tcPr>
                    <a:solidFill>
                      <a:schemeClr val="accent3">
                        <a:lumMod val="40000"/>
                        <a:lumOff val="60000"/>
                      </a:schemeClr>
                    </a:solidFill>
                  </a:tcPr>
                </a:tc>
                <a:tc>
                  <a:txBody>
                    <a:bodyPr/>
                    <a:lstStyle/>
                    <a:p>
                      <a:pPr algn="ctr"/>
                      <a:r>
                        <a:rPr lang="en-US" altLang="zh-CN" dirty="0"/>
                        <a:t>3</a:t>
                      </a:r>
                      <a:endParaRPr lang="zh-CN" altLang="en-US" dirty="0"/>
                    </a:p>
                  </a:txBody>
                  <a:tcPr>
                    <a:solidFill>
                      <a:schemeClr val="accent2">
                        <a:lumMod val="40000"/>
                        <a:lumOff val="60000"/>
                      </a:schemeClr>
                    </a:solidFill>
                  </a:tcPr>
                </a:tc>
                <a:extLst>
                  <a:ext uri="{0D108BD9-81ED-4DB2-BD59-A6C34878D82A}">
                    <a16:rowId xmlns:a16="http://schemas.microsoft.com/office/drawing/2014/main" val="2490902040"/>
                  </a:ext>
                </a:extLst>
              </a:tr>
              <a:tr h="363631">
                <a:tc>
                  <a:txBody>
                    <a:bodyPr/>
                    <a:lstStyle/>
                    <a:p>
                      <a:pPr algn="ctr"/>
                      <a:r>
                        <a:rPr lang="en-US" altLang="zh-CN" dirty="0"/>
                        <a:t>6</a:t>
                      </a:r>
                      <a:endParaRPr lang="zh-CN" altLang="en-US" dirty="0"/>
                    </a:p>
                  </a:txBody>
                  <a:tcPr>
                    <a:solidFill>
                      <a:schemeClr val="accent6">
                        <a:lumMod val="20000"/>
                        <a:lumOff val="80000"/>
                      </a:schemeClr>
                    </a:solidFill>
                  </a:tcPr>
                </a:tc>
                <a:tc>
                  <a:txBody>
                    <a:bodyPr/>
                    <a:lstStyle/>
                    <a:p>
                      <a:pPr algn="ctr"/>
                      <a:r>
                        <a:rPr lang="en-US" altLang="zh-CN" dirty="0"/>
                        <a:t>895</a:t>
                      </a:r>
                      <a:endParaRPr lang="zh-CN" altLang="en-US" dirty="0"/>
                    </a:p>
                  </a:txBody>
                  <a:tcPr>
                    <a:solidFill>
                      <a:schemeClr val="accent5">
                        <a:lumMod val="40000"/>
                        <a:lumOff val="60000"/>
                      </a:schemeClr>
                    </a:solidFill>
                  </a:tcPr>
                </a:tc>
                <a:tc>
                  <a:txBody>
                    <a:bodyPr/>
                    <a:lstStyle/>
                    <a:p>
                      <a:pPr algn="ctr"/>
                      <a:r>
                        <a:rPr lang="en-US" altLang="zh-CN" dirty="0"/>
                        <a:t>3</a:t>
                      </a:r>
                      <a:endParaRPr lang="zh-CN" altLang="en-US" dirty="0"/>
                    </a:p>
                  </a:txBody>
                  <a:tcPr>
                    <a:solidFill>
                      <a:schemeClr val="accent4">
                        <a:lumMod val="40000"/>
                        <a:lumOff val="60000"/>
                      </a:schemeClr>
                    </a:solidFill>
                  </a:tcPr>
                </a:tc>
                <a:tc>
                  <a:txBody>
                    <a:bodyPr/>
                    <a:lstStyle/>
                    <a:p>
                      <a:pPr algn="ctr"/>
                      <a:r>
                        <a:rPr lang="en-US" altLang="zh-CN" dirty="0"/>
                        <a:t>4</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2479539586"/>
                  </a:ext>
                </a:extLst>
              </a:tr>
              <a:tr h="363631">
                <a:tc>
                  <a:txBody>
                    <a:bodyPr/>
                    <a:lstStyle/>
                    <a:p>
                      <a:pPr algn="ctr"/>
                      <a:r>
                        <a:rPr lang="en-US" altLang="zh-CN" dirty="0"/>
                        <a:t>7</a:t>
                      </a:r>
                      <a:endParaRPr lang="zh-CN" altLang="en-US" dirty="0"/>
                    </a:p>
                  </a:txBody>
                  <a:tcPr>
                    <a:solidFill>
                      <a:schemeClr val="accent6">
                        <a:lumMod val="20000"/>
                        <a:lumOff val="80000"/>
                      </a:schemeClr>
                    </a:solidFill>
                  </a:tcPr>
                </a:tc>
                <a:tc>
                  <a:txBody>
                    <a:bodyPr/>
                    <a:lstStyle/>
                    <a:p>
                      <a:pPr algn="ctr"/>
                      <a:r>
                        <a:rPr lang="en-US" altLang="zh-CN" dirty="0"/>
                        <a:t>901</a:t>
                      </a:r>
                      <a:endParaRPr lang="zh-CN" altLang="en-US" dirty="0"/>
                    </a:p>
                  </a:txBody>
                  <a:tcPr>
                    <a:solidFill>
                      <a:schemeClr val="accent5">
                        <a:lumMod val="40000"/>
                        <a:lumOff val="60000"/>
                      </a:schemeClr>
                    </a:solidFill>
                  </a:tcPr>
                </a:tc>
                <a:tc>
                  <a:txBody>
                    <a:bodyPr/>
                    <a:lstStyle/>
                    <a:p>
                      <a:pPr algn="ctr"/>
                      <a:r>
                        <a:rPr lang="en-US" altLang="zh-CN" dirty="0"/>
                        <a:t>4</a:t>
                      </a:r>
                      <a:endParaRPr lang="zh-CN" altLang="en-US" dirty="0"/>
                    </a:p>
                  </a:txBody>
                  <a:tcPr>
                    <a:solidFill>
                      <a:schemeClr val="accent4">
                        <a:lumMod val="40000"/>
                        <a:lumOff val="60000"/>
                      </a:schemeClr>
                    </a:solidFill>
                  </a:tcPr>
                </a:tc>
                <a:tc>
                  <a:txBody>
                    <a:bodyPr/>
                    <a:lstStyle/>
                    <a:p>
                      <a:pPr algn="ctr"/>
                      <a:r>
                        <a:rPr lang="en-US" altLang="zh-CN" dirty="0"/>
                        <a:t>1</a:t>
                      </a:r>
                      <a:endParaRPr lang="zh-CN" altLang="en-US" dirty="0"/>
                    </a:p>
                  </a:txBody>
                  <a:tcPr>
                    <a:solidFill>
                      <a:schemeClr val="accent3">
                        <a:lumMod val="40000"/>
                        <a:lumOff val="60000"/>
                      </a:schemeClr>
                    </a:solidFill>
                  </a:tcPr>
                </a:tc>
                <a:tc>
                  <a:txBody>
                    <a:bodyPr/>
                    <a:lstStyle/>
                    <a:p>
                      <a:pPr algn="ctr"/>
                      <a:r>
                        <a:rPr lang="en-US" altLang="zh-CN" dirty="0"/>
                        <a:t>1</a:t>
                      </a:r>
                      <a:endParaRPr lang="zh-CN" altLang="en-US" dirty="0"/>
                    </a:p>
                  </a:txBody>
                  <a:tcPr>
                    <a:solidFill>
                      <a:schemeClr val="accent2">
                        <a:lumMod val="40000"/>
                        <a:lumOff val="60000"/>
                      </a:schemeClr>
                    </a:solidFill>
                  </a:tcPr>
                </a:tc>
                <a:extLst>
                  <a:ext uri="{0D108BD9-81ED-4DB2-BD59-A6C34878D82A}">
                    <a16:rowId xmlns:a16="http://schemas.microsoft.com/office/drawing/2014/main" val="358747590"/>
                  </a:ext>
                </a:extLst>
              </a:tr>
            </a:tbl>
          </a:graphicData>
        </a:graphic>
      </p:graphicFrame>
      <p:sp>
        <p:nvSpPr>
          <p:cNvPr id="11" name="文本框 10">
            <a:extLst>
              <a:ext uri="{FF2B5EF4-FFF2-40B4-BE49-F238E27FC236}">
                <a16:creationId xmlns:a16="http://schemas.microsoft.com/office/drawing/2014/main" id="{7510DCB4-5884-4A69-9A49-DEB462F2F1DC}"/>
              </a:ext>
            </a:extLst>
          </p:cNvPr>
          <p:cNvSpPr txBox="1"/>
          <p:nvPr/>
        </p:nvSpPr>
        <p:spPr>
          <a:xfrm>
            <a:off x="1888426" y="912131"/>
            <a:ext cx="2212465" cy="584775"/>
          </a:xfrm>
          <a:prstGeom prst="rect">
            <a:avLst/>
          </a:prstGeom>
          <a:noFill/>
        </p:spPr>
        <p:txBody>
          <a:bodyPr wrap="none" rtlCol="0">
            <a:spAutoFit/>
          </a:bodyPr>
          <a:lstStyle/>
          <a:p>
            <a:r>
              <a:rPr lang="en-US" altLang="zh-CN" sz="3200" b="1" dirty="0"/>
              <a:t>Row Based</a:t>
            </a:r>
            <a:endParaRPr lang="zh-CN" altLang="en-US" sz="3200" b="1" dirty="0"/>
          </a:p>
        </p:txBody>
      </p:sp>
      <p:sp>
        <p:nvSpPr>
          <p:cNvPr id="12" name="文本框 11">
            <a:extLst>
              <a:ext uri="{FF2B5EF4-FFF2-40B4-BE49-F238E27FC236}">
                <a16:creationId xmlns:a16="http://schemas.microsoft.com/office/drawing/2014/main" id="{53852810-7D96-4E83-9FA7-7C464D12AA0E}"/>
              </a:ext>
            </a:extLst>
          </p:cNvPr>
          <p:cNvSpPr txBox="1"/>
          <p:nvPr/>
        </p:nvSpPr>
        <p:spPr>
          <a:xfrm>
            <a:off x="7619711" y="866094"/>
            <a:ext cx="2850460" cy="584775"/>
          </a:xfrm>
          <a:prstGeom prst="rect">
            <a:avLst/>
          </a:prstGeom>
          <a:noFill/>
        </p:spPr>
        <p:txBody>
          <a:bodyPr wrap="none" rtlCol="0">
            <a:spAutoFit/>
          </a:bodyPr>
          <a:lstStyle/>
          <a:p>
            <a:r>
              <a:rPr lang="en-US" altLang="zh-CN" sz="3200" b="1" dirty="0"/>
              <a:t>Column Based</a:t>
            </a:r>
            <a:endParaRPr lang="zh-CN" altLang="en-US" sz="3200" b="1" dirty="0"/>
          </a:p>
        </p:txBody>
      </p:sp>
      <p:sp>
        <p:nvSpPr>
          <p:cNvPr id="13" name="文本框 12">
            <a:extLst>
              <a:ext uri="{FF2B5EF4-FFF2-40B4-BE49-F238E27FC236}">
                <a16:creationId xmlns:a16="http://schemas.microsoft.com/office/drawing/2014/main" id="{2E7EF7A5-31D4-4867-A95C-9B90D8165ABC}"/>
              </a:ext>
            </a:extLst>
          </p:cNvPr>
          <p:cNvSpPr txBox="1"/>
          <p:nvPr/>
        </p:nvSpPr>
        <p:spPr>
          <a:xfrm>
            <a:off x="425386" y="4768168"/>
            <a:ext cx="1327608" cy="369332"/>
          </a:xfrm>
          <a:prstGeom prst="rect">
            <a:avLst/>
          </a:prstGeom>
          <a:noFill/>
        </p:spPr>
        <p:txBody>
          <a:bodyPr wrap="none" rtlCol="0">
            <a:spAutoFit/>
          </a:bodyPr>
          <a:lstStyle/>
          <a:p>
            <a:r>
              <a:rPr lang="en-US" altLang="zh-CN" b="1" dirty="0"/>
              <a:t>Row Based</a:t>
            </a:r>
            <a:endParaRPr lang="zh-CN" altLang="en-US" b="1" dirty="0"/>
          </a:p>
        </p:txBody>
      </p:sp>
      <p:sp>
        <p:nvSpPr>
          <p:cNvPr id="14" name="文本框 13">
            <a:extLst>
              <a:ext uri="{FF2B5EF4-FFF2-40B4-BE49-F238E27FC236}">
                <a16:creationId xmlns:a16="http://schemas.microsoft.com/office/drawing/2014/main" id="{90AA4A9A-8D18-4BE6-A5ED-36C150969278}"/>
              </a:ext>
            </a:extLst>
          </p:cNvPr>
          <p:cNvSpPr txBox="1"/>
          <p:nvPr/>
        </p:nvSpPr>
        <p:spPr>
          <a:xfrm>
            <a:off x="425386" y="5653481"/>
            <a:ext cx="1686680" cy="369332"/>
          </a:xfrm>
          <a:prstGeom prst="rect">
            <a:avLst/>
          </a:prstGeom>
          <a:noFill/>
        </p:spPr>
        <p:txBody>
          <a:bodyPr wrap="none" rtlCol="0">
            <a:spAutoFit/>
          </a:bodyPr>
          <a:lstStyle/>
          <a:p>
            <a:r>
              <a:rPr lang="en-US" altLang="zh-CN" b="1" dirty="0"/>
              <a:t>Column Based</a:t>
            </a:r>
            <a:endParaRPr lang="zh-CN" altLang="en-US" b="1" dirty="0"/>
          </a:p>
        </p:txBody>
      </p:sp>
      <p:graphicFrame>
        <p:nvGraphicFramePr>
          <p:cNvPr id="15" name="表格 15">
            <a:extLst>
              <a:ext uri="{FF2B5EF4-FFF2-40B4-BE49-F238E27FC236}">
                <a16:creationId xmlns:a16="http://schemas.microsoft.com/office/drawing/2014/main" id="{9B05554A-DEB7-4337-A067-E1AE84EF871E}"/>
              </a:ext>
            </a:extLst>
          </p:cNvPr>
          <p:cNvGraphicFramePr>
            <a:graphicFrameLocks noGrp="1"/>
          </p:cNvGraphicFramePr>
          <p:nvPr>
            <p:extLst>
              <p:ext uri="{D42A27DB-BD31-4B8C-83A1-F6EECF244321}">
                <p14:modId xmlns:p14="http://schemas.microsoft.com/office/powerpoint/2010/main" val="405189156"/>
              </p:ext>
            </p:extLst>
          </p:nvPr>
        </p:nvGraphicFramePr>
        <p:xfrm>
          <a:off x="563881" y="5198444"/>
          <a:ext cx="9601195" cy="455036"/>
        </p:xfrm>
        <a:graphic>
          <a:graphicData uri="http://schemas.openxmlformats.org/drawingml/2006/table">
            <a:tbl>
              <a:tblPr firstRow="1" bandRow="1">
                <a:tableStyleId>{5C22544A-7EE6-4342-B048-85BDC9FD1C3A}</a:tableStyleId>
              </a:tblPr>
              <a:tblGrid>
                <a:gridCol w="564776">
                  <a:extLst>
                    <a:ext uri="{9D8B030D-6E8A-4147-A177-3AD203B41FA5}">
                      <a16:colId xmlns:a16="http://schemas.microsoft.com/office/drawing/2014/main" val="147240176"/>
                    </a:ext>
                  </a:extLst>
                </a:gridCol>
                <a:gridCol w="717467">
                  <a:extLst>
                    <a:ext uri="{9D8B030D-6E8A-4147-A177-3AD203B41FA5}">
                      <a16:colId xmlns:a16="http://schemas.microsoft.com/office/drawing/2014/main" val="1801522091"/>
                    </a:ext>
                  </a:extLst>
                </a:gridCol>
                <a:gridCol w="412086">
                  <a:extLst>
                    <a:ext uri="{9D8B030D-6E8A-4147-A177-3AD203B41FA5}">
                      <a16:colId xmlns:a16="http://schemas.microsoft.com/office/drawing/2014/main" val="3755717676"/>
                    </a:ext>
                  </a:extLst>
                </a:gridCol>
                <a:gridCol w="564776">
                  <a:extLst>
                    <a:ext uri="{9D8B030D-6E8A-4147-A177-3AD203B41FA5}">
                      <a16:colId xmlns:a16="http://schemas.microsoft.com/office/drawing/2014/main" val="1617499070"/>
                    </a:ext>
                  </a:extLst>
                </a:gridCol>
                <a:gridCol w="564776">
                  <a:extLst>
                    <a:ext uri="{9D8B030D-6E8A-4147-A177-3AD203B41FA5}">
                      <a16:colId xmlns:a16="http://schemas.microsoft.com/office/drawing/2014/main" val="572379193"/>
                    </a:ext>
                  </a:extLst>
                </a:gridCol>
                <a:gridCol w="564776">
                  <a:extLst>
                    <a:ext uri="{9D8B030D-6E8A-4147-A177-3AD203B41FA5}">
                      <a16:colId xmlns:a16="http://schemas.microsoft.com/office/drawing/2014/main" val="770134710"/>
                    </a:ext>
                  </a:extLst>
                </a:gridCol>
                <a:gridCol w="755180">
                  <a:extLst>
                    <a:ext uri="{9D8B030D-6E8A-4147-A177-3AD203B41FA5}">
                      <a16:colId xmlns:a16="http://schemas.microsoft.com/office/drawing/2014/main" val="1314572341"/>
                    </a:ext>
                  </a:extLst>
                </a:gridCol>
                <a:gridCol w="374373">
                  <a:extLst>
                    <a:ext uri="{9D8B030D-6E8A-4147-A177-3AD203B41FA5}">
                      <a16:colId xmlns:a16="http://schemas.microsoft.com/office/drawing/2014/main" val="2228329023"/>
                    </a:ext>
                  </a:extLst>
                </a:gridCol>
                <a:gridCol w="564776">
                  <a:extLst>
                    <a:ext uri="{9D8B030D-6E8A-4147-A177-3AD203B41FA5}">
                      <a16:colId xmlns:a16="http://schemas.microsoft.com/office/drawing/2014/main" val="4207634789"/>
                    </a:ext>
                  </a:extLst>
                </a:gridCol>
                <a:gridCol w="564776">
                  <a:extLst>
                    <a:ext uri="{9D8B030D-6E8A-4147-A177-3AD203B41FA5}">
                      <a16:colId xmlns:a16="http://schemas.microsoft.com/office/drawing/2014/main" val="612848651"/>
                    </a:ext>
                  </a:extLst>
                </a:gridCol>
                <a:gridCol w="564776">
                  <a:extLst>
                    <a:ext uri="{9D8B030D-6E8A-4147-A177-3AD203B41FA5}">
                      <a16:colId xmlns:a16="http://schemas.microsoft.com/office/drawing/2014/main" val="1803111164"/>
                    </a:ext>
                  </a:extLst>
                </a:gridCol>
                <a:gridCol w="730344">
                  <a:extLst>
                    <a:ext uri="{9D8B030D-6E8A-4147-A177-3AD203B41FA5}">
                      <a16:colId xmlns:a16="http://schemas.microsoft.com/office/drawing/2014/main" val="3983030491"/>
                    </a:ext>
                  </a:extLst>
                </a:gridCol>
                <a:gridCol w="399209">
                  <a:extLst>
                    <a:ext uri="{9D8B030D-6E8A-4147-A177-3AD203B41FA5}">
                      <a16:colId xmlns:a16="http://schemas.microsoft.com/office/drawing/2014/main" val="2036380081"/>
                    </a:ext>
                  </a:extLst>
                </a:gridCol>
                <a:gridCol w="564776">
                  <a:extLst>
                    <a:ext uri="{9D8B030D-6E8A-4147-A177-3AD203B41FA5}">
                      <a16:colId xmlns:a16="http://schemas.microsoft.com/office/drawing/2014/main" val="3878798722"/>
                    </a:ext>
                  </a:extLst>
                </a:gridCol>
                <a:gridCol w="564776">
                  <a:extLst>
                    <a:ext uri="{9D8B030D-6E8A-4147-A177-3AD203B41FA5}">
                      <a16:colId xmlns:a16="http://schemas.microsoft.com/office/drawing/2014/main" val="517762436"/>
                    </a:ext>
                  </a:extLst>
                </a:gridCol>
                <a:gridCol w="564776">
                  <a:extLst>
                    <a:ext uri="{9D8B030D-6E8A-4147-A177-3AD203B41FA5}">
                      <a16:colId xmlns:a16="http://schemas.microsoft.com/office/drawing/2014/main" val="3510461180"/>
                    </a:ext>
                  </a:extLst>
                </a:gridCol>
                <a:gridCol w="564776">
                  <a:extLst>
                    <a:ext uri="{9D8B030D-6E8A-4147-A177-3AD203B41FA5}">
                      <a16:colId xmlns:a16="http://schemas.microsoft.com/office/drawing/2014/main" val="3178695824"/>
                    </a:ext>
                  </a:extLst>
                </a:gridCol>
              </a:tblGrid>
              <a:tr h="455036">
                <a:tc>
                  <a:txBody>
                    <a:bodyPr/>
                    <a:lstStyle/>
                    <a:p>
                      <a:pPr algn="ctr"/>
                      <a:r>
                        <a:rPr lang="en-US" altLang="zh-CN" dirty="0">
                          <a:solidFill>
                            <a:schemeClr val="tx1"/>
                          </a:solidFill>
                        </a:rPr>
                        <a:t>1</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845</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3</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1</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5">
                        <a:lumMod val="20000"/>
                        <a:lumOff val="80000"/>
                      </a:schemeClr>
                    </a:solidFill>
                  </a:tcPr>
                </a:tc>
                <a:tc>
                  <a:txBody>
                    <a:bodyPr/>
                    <a:lstStyle/>
                    <a:p>
                      <a:pPr algn="ctr"/>
                      <a:r>
                        <a:rPr lang="en-US" altLang="zh-CN" dirty="0">
                          <a:solidFill>
                            <a:schemeClr val="tx1"/>
                          </a:solidFill>
                        </a:rPr>
                        <a:t>851</a:t>
                      </a:r>
                      <a:endParaRPr lang="zh-CN" altLang="en-US" dirty="0">
                        <a:solidFill>
                          <a:schemeClr val="tx1"/>
                        </a:solidFill>
                      </a:endParaRPr>
                    </a:p>
                  </a:txBody>
                  <a:tcPr>
                    <a:solidFill>
                      <a:schemeClr val="accent5">
                        <a:lumMod val="20000"/>
                        <a:lumOff val="80000"/>
                      </a:schemeClr>
                    </a:solidFill>
                  </a:tcPr>
                </a:tc>
                <a:tc>
                  <a:txBody>
                    <a:bodyPr/>
                    <a:lstStyle/>
                    <a:p>
                      <a:pPr algn="ctr"/>
                      <a:r>
                        <a:rPr lang="en-US" altLang="zh-CN" dirty="0">
                          <a:solidFill>
                            <a:schemeClr val="tx1"/>
                          </a:solidFill>
                        </a:rPr>
                        <a:t>5</a:t>
                      </a:r>
                      <a:endParaRPr lang="zh-CN" altLang="en-US" dirty="0">
                        <a:solidFill>
                          <a:schemeClr val="tx1"/>
                        </a:solidFill>
                      </a:endParaRPr>
                    </a:p>
                  </a:txBody>
                  <a:tcPr>
                    <a:solidFill>
                      <a:schemeClr val="accent5">
                        <a:lumMod val="20000"/>
                        <a:lumOff val="80000"/>
                      </a:schemeClr>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5">
                        <a:lumMod val="20000"/>
                        <a:lumOff val="80000"/>
                      </a:schemeClr>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5">
                        <a:lumMod val="20000"/>
                        <a:lumOff val="80000"/>
                      </a:schemeClr>
                    </a:solidFill>
                  </a:tcPr>
                </a:tc>
                <a:tc>
                  <a:txBody>
                    <a:bodyPr/>
                    <a:lstStyle/>
                    <a:p>
                      <a:pPr algn="ctr"/>
                      <a:r>
                        <a:rPr lang="en-US" altLang="zh-CN" dirty="0">
                          <a:solidFill>
                            <a:schemeClr val="tx1"/>
                          </a:solidFill>
                        </a:rPr>
                        <a:t>3</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872</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1</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3">
                        <a:lumMod val="40000"/>
                        <a:lumOff val="60000"/>
                      </a:schemeClr>
                    </a:solidFill>
                  </a:tcPr>
                </a:tc>
                <a:tc>
                  <a:txBody>
                    <a:bodyPr/>
                    <a:lstStyle/>
                    <a:p>
                      <a:pPr algn="ctr"/>
                      <a:r>
                        <a:rPr lang="en-US" altLang="zh-CN" dirty="0">
                          <a:solidFill>
                            <a:schemeClr val="tx1"/>
                          </a:solidFill>
                        </a:rPr>
                        <a:t>878</a:t>
                      </a:r>
                      <a:endParaRPr lang="zh-CN" altLang="en-US"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255051544"/>
                  </a:ext>
                </a:extLst>
              </a:tr>
            </a:tbl>
          </a:graphicData>
        </a:graphic>
      </p:graphicFrame>
      <p:sp>
        <p:nvSpPr>
          <p:cNvPr id="17" name="文本框 16">
            <a:extLst>
              <a:ext uri="{FF2B5EF4-FFF2-40B4-BE49-F238E27FC236}">
                <a16:creationId xmlns:a16="http://schemas.microsoft.com/office/drawing/2014/main" id="{8DB79745-91A0-41F7-B6A8-72D35E2A7C4A}"/>
              </a:ext>
            </a:extLst>
          </p:cNvPr>
          <p:cNvSpPr txBox="1"/>
          <p:nvPr/>
        </p:nvSpPr>
        <p:spPr>
          <a:xfrm>
            <a:off x="10638853" y="5068706"/>
            <a:ext cx="1249681" cy="769441"/>
          </a:xfrm>
          <a:prstGeom prst="rect">
            <a:avLst/>
          </a:prstGeom>
          <a:noFill/>
        </p:spPr>
        <p:txBody>
          <a:bodyPr wrap="square" rtlCol="0">
            <a:spAutoFit/>
          </a:bodyPr>
          <a:lstStyle/>
          <a:p>
            <a:r>
              <a:rPr lang="en-US" altLang="zh-CN" sz="4400" b="1" dirty="0"/>
              <a:t>…</a:t>
            </a:r>
            <a:endParaRPr lang="zh-CN" altLang="en-US" sz="4400" b="1" dirty="0"/>
          </a:p>
        </p:txBody>
      </p:sp>
      <p:graphicFrame>
        <p:nvGraphicFramePr>
          <p:cNvPr id="18" name="表格 15">
            <a:extLst>
              <a:ext uri="{FF2B5EF4-FFF2-40B4-BE49-F238E27FC236}">
                <a16:creationId xmlns:a16="http://schemas.microsoft.com/office/drawing/2014/main" id="{C5FC1D7B-D049-4123-BAA7-412A88C5AA1C}"/>
              </a:ext>
            </a:extLst>
          </p:cNvPr>
          <p:cNvGraphicFramePr>
            <a:graphicFrameLocks noGrp="1"/>
          </p:cNvGraphicFramePr>
          <p:nvPr>
            <p:extLst>
              <p:ext uri="{D42A27DB-BD31-4B8C-83A1-F6EECF244321}">
                <p14:modId xmlns:p14="http://schemas.microsoft.com/office/powerpoint/2010/main" val="3543740855"/>
              </p:ext>
            </p:extLst>
          </p:nvPr>
        </p:nvGraphicFramePr>
        <p:xfrm>
          <a:off x="563880" y="6129438"/>
          <a:ext cx="9601195" cy="455036"/>
        </p:xfrm>
        <a:graphic>
          <a:graphicData uri="http://schemas.openxmlformats.org/drawingml/2006/table">
            <a:tbl>
              <a:tblPr firstRow="1" bandRow="1">
                <a:tableStyleId>{5C22544A-7EE6-4342-B048-85BDC9FD1C3A}</a:tableStyleId>
              </a:tblPr>
              <a:tblGrid>
                <a:gridCol w="564776">
                  <a:extLst>
                    <a:ext uri="{9D8B030D-6E8A-4147-A177-3AD203B41FA5}">
                      <a16:colId xmlns:a16="http://schemas.microsoft.com/office/drawing/2014/main" val="147240176"/>
                    </a:ext>
                  </a:extLst>
                </a:gridCol>
                <a:gridCol w="717467">
                  <a:extLst>
                    <a:ext uri="{9D8B030D-6E8A-4147-A177-3AD203B41FA5}">
                      <a16:colId xmlns:a16="http://schemas.microsoft.com/office/drawing/2014/main" val="1801522091"/>
                    </a:ext>
                  </a:extLst>
                </a:gridCol>
                <a:gridCol w="412086">
                  <a:extLst>
                    <a:ext uri="{9D8B030D-6E8A-4147-A177-3AD203B41FA5}">
                      <a16:colId xmlns:a16="http://schemas.microsoft.com/office/drawing/2014/main" val="3755717676"/>
                    </a:ext>
                  </a:extLst>
                </a:gridCol>
                <a:gridCol w="564776">
                  <a:extLst>
                    <a:ext uri="{9D8B030D-6E8A-4147-A177-3AD203B41FA5}">
                      <a16:colId xmlns:a16="http://schemas.microsoft.com/office/drawing/2014/main" val="1617499070"/>
                    </a:ext>
                  </a:extLst>
                </a:gridCol>
                <a:gridCol w="564776">
                  <a:extLst>
                    <a:ext uri="{9D8B030D-6E8A-4147-A177-3AD203B41FA5}">
                      <a16:colId xmlns:a16="http://schemas.microsoft.com/office/drawing/2014/main" val="572379193"/>
                    </a:ext>
                  </a:extLst>
                </a:gridCol>
                <a:gridCol w="564776">
                  <a:extLst>
                    <a:ext uri="{9D8B030D-6E8A-4147-A177-3AD203B41FA5}">
                      <a16:colId xmlns:a16="http://schemas.microsoft.com/office/drawing/2014/main" val="770134710"/>
                    </a:ext>
                  </a:extLst>
                </a:gridCol>
                <a:gridCol w="755180">
                  <a:extLst>
                    <a:ext uri="{9D8B030D-6E8A-4147-A177-3AD203B41FA5}">
                      <a16:colId xmlns:a16="http://schemas.microsoft.com/office/drawing/2014/main" val="1314572341"/>
                    </a:ext>
                  </a:extLst>
                </a:gridCol>
                <a:gridCol w="412922">
                  <a:extLst>
                    <a:ext uri="{9D8B030D-6E8A-4147-A177-3AD203B41FA5}">
                      <a16:colId xmlns:a16="http://schemas.microsoft.com/office/drawing/2014/main" val="2228329023"/>
                    </a:ext>
                  </a:extLst>
                </a:gridCol>
                <a:gridCol w="526227">
                  <a:extLst>
                    <a:ext uri="{9D8B030D-6E8A-4147-A177-3AD203B41FA5}">
                      <a16:colId xmlns:a16="http://schemas.microsoft.com/office/drawing/2014/main" val="4207634789"/>
                    </a:ext>
                  </a:extLst>
                </a:gridCol>
                <a:gridCol w="564776">
                  <a:extLst>
                    <a:ext uri="{9D8B030D-6E8A-4147-A177-3AD203B41FA5}">
                      <a16:colId xmlns:a16="http://schemas.microsoft.com/office/drawing/2014/main" val="612848651"/>
                    </a:ext>
                  </a:extLst>
                </a:gridCol>
                <a:gridCol w="564776">
                  <a:extLst>
                    <a:ext uri="{9D8B030D-6E8A-4147-A177-3AD203B41FA5}">
                      <a16:colId xmlns:a16="http://schemas.microsoft.com/office/drawing/2014/main" val="1803111164"/>
                    </a:ext>
                  </a:extLst>
                </a:gridCol>
                <a:gridCol w="730344">
                  <a:extLst>
                    <a:ext uri="{9D8B030D-6E8A-4147-A177-3AD203B41FA5}">
                      <a16:colId xmlns:a16="http://schemas.microsoft.com/office/drawing/2014/main" val="3983030491"/>
                    </a:ext>
                  </a:extLst>
                </a:gridCol>
                <a:gridCol w="399209">
                  <a:extLst>
                    <a:ext uri="{9D8B030D-6E8A-4147-A177-3AD203B41FA5}">
                      <a16:colId xmlns:a16="http://schemas.microsoft.com/office/drawing/2014/main" val="2036380081"/>
                    </a:ext>
                  </a:extLst>
                </a:gridCol>
                <a:gridCol w="564776">
                  <a:extLst>
                    <a:ext uri="{9D8B030D-6E8A-4147-A177-3AD203B41FA5}">
                      <a16:colId xmlns:a16="http://schemas.microsoft.com/office/drawing/2014/main" val="3878798722"/>
                    </a:ext>
                  </a:extLst>
                </a:gridCol>
                <a:gridCol w="564776">
                  <a:extLst>
                    <a:ext uri="{9D8B030D-6E8A-4147-A177-3AD203B41FA5}">
                      <a16:colId xmlns:a16="http://schemas.microsoft.com/office/drawing/2014/main" val="517762436"/>
                    </a:ext>
                  </a:extLst>
                </a:gridCol>
                <a:gridCol w="564776">
                  <a:extLst>
                    <a:ext uri="{9D8B030D-6E8A-4147-A177-3AD203B41FA5}">
                      <a16:colId xmlns:a16="http://schemas.microsoft.com/office/drawing/2014/main" val="3510461180"/>
                    </a:ext>
                  </a:extLst>
                </a:gridCol>
                <a:gridCol w="564776">
                  <a:extLst>
                    <a:ext uri="{9D8B030D-6E8A-4147-A177-3AD203B41FA5}">
                      <a16:colId xmlns:a16="http://schemas.microsoft.com/office/drawing/2014/main" val="3178695824"/>
                    </a:ext>
                  </a:extLst>
                </a:gridCol>
              </a:tblGrid>
              <a:tr h="455036">
                <a:tc>
                  <a:txBody>
                    <a:bodyPr/>
                    <a:lstStyle/>
                    <a:p>
                      <a:pPr algn="ctr"/>
                      <a:r>
                        <a:rPr lang="en-US" altLang="zh-CN" dirty="0">
                          <a:solidFill>
                            <a:schemeClr val="tx1"/>
                          </a:solidFill>
                        </a:rPr>
                        <a:t>1</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3</a:t>
                      </a:r>
                      <a:endParaRPr lang="zh-CN" altLang="en-US" dirty="0">
                        <a:solidFill>
                          <a:schemeClr val="tx1"/>
                        </a:solidFill>
                      </a:endParaRPr>
                    </a:p>
                  </a:txBody>
                  <a:tcPr>
                    <a:solidFill>
                      <a:schemeClr val="accent6">
                        <a:lumMod val="20000"/>
                        <a:lumOff val="80000"/>
                      </a:schemeClr>
                    </a:solidFill>
                  </a:tcPr>
                </a:tc>
                <a:tc>
                  <a:txBody>
                    <a:bodyPr/>
                    <a:lstStyle/>
                    <a:p>
                      <a:pPr algn="ctr"/>
                      <a:r>
                        <a:rPr lang="en-US" altLang="zh-CN" dirty="0">
                          <a:solidFill>
                            <a:schemeClr val="tx1"/>
                          </a:solidFill>
                        </a:rPr>
                        <a:t>…</a:t>
                      </a:r>
                      <a:endParaRPr lang="zh-CN" altLang="en-US" dirty="0">
                        <a:solidFill>
                          <a:schemeClr val="tx1"/>
                        </a:solidFill>
                      </a:endParaRPr>
                    </a:p>
                  </a:txBody>
                  <a:tcPr>
                    <a:solidFill>
                      <a:schemeClr val="bg1"/>
                    </a:solidFill>
                  </a:tcPr>
                </a:tc>
                <a:tc>
                  <a:txBody>
                    <a:bodyPr/>
                    <a:lstStyle/>
                    <a:p>
                      <a:pPr algn="ctr"/>
                      <a:r>
                        <a:rPr lang="en-US" altLang="zh-CN" dirty="0">
                          <a:solidFill>
                            <a:schemeClr val="tx1"/>
                          </a:solidFill>
                        </a:rPr>
                        <a:t>845</a:t>
                      </a:r>
                      <a:endParaRPr lang="zh-CN" altLang="en-US" dirty="0">
                        <a:solidFill>
                          <a:schemeClr val="tx1"/>
                        </a:solidFill>
                      </a:endParaRPr>
                    </a:p>
                  </a:txBody>
                  <a:tcPr>
                    <a:solidFill>
                      <a:schemeClr val="accent5">
                        <a:lumMod val="40000"/>
                        <a:lumOff val="60000"/>
                      </a:schemeClr>
                    </a:solidFill>
                  </a:tcPr>
                </a:tc>
                <a:tc>
                  <a:txBody>
                    <a:bodyPr/>
                    <a:lstStyle/>
                    <a:p>
                      <a:pPr algn="ctr"/>
                      <a:r>
                        <a:rPr lang="en-US" altLang="zh-CN" dirty="0">
                          <a:solidFill>
                            <a:schemeClr val="tx1"/>
                          </a:solidFill>
                        </a:rPr>
                        <a:t>851</a:t>
                      </a:r>
                      <a:endParaRPr lang="zh-CN" altLang="en-US" dirty="0">
                        <a:solidFill>
                          <a:schemeClr val="tx1"/>
                        </a:solidFill>
                      </a:endParaRPr>
                    </a:p>
                  </a:txBody>
                  <a:tcPr>
                    <a:solidFill>
                      <a:schemeClr val="accent5">
                        <a:lumMod val="40000"/>
                        <a:lumOff val="60000"/>
                      </a:schemeClr>
                    </a:solidFill>
                  </a:tcPr>
                </a:tc>
                <a:tc>
                  <a:txBody>
                    <a:bodyPr/>
                    <a:lstStyle/>
                    <a:p>
                      <a:pPr algn="ctr"/>
                      <a:r>
                        <a:rPr lang="en-US" altLang="zh-CN" dirty="0">
                          <a:solidFill>
                            <a:schemeClr val="tx1"/>
                          </a:solidFill>
                        </a:rPr>
                        <a:t>872</a:t>
                      </a:r>
                      <a:endParaRPr lang="zh-CN" altLang="en-US" dirty="0">
                        <a:solidFill>
                          <a:schemeClr val="tx1"/>
                        </a:solidFill>
                      </a:endParaRPr>
                    </a:p>
                  </a:txBody>
                  <a:tcPr>
                    <a:solidFill>
                      <a:schemeClr val="accent5">
                        <a:lumMod val="40000"/>
                        <a:lumOff val="60000"/>
                      </a:schemeClr>
                    </a:solidFill>
                  </a:tcPr>
                </a:tc>
                <a:tc>
                  <a:txBody>
                    <a:bodyPr/>
                    <a:lstStyle/>
                    <a:p>
                      <a:pPr algn="ctr"/>
                      <a:r>
                        <a:rPr lang="en-US" altLang="zh-CN" dirty="0">
                          <a:solidFill>
                            <a:schemeClr val="tx1"/>
                          </a:solidFill>
                        </a:rPr>
                        <a:t>…</a:t>
                      </a:r>
                      <a:endParaRPr lang="zh-CN" altLang="en-US" dirty="0">
                        <a:solidFill>
                          <a:schemeClr val="tx1"/>
                        </a:solidFill>
                      </a:endParaRPr>
                    </a:p>
                  </a:txBody>
                  <a:tcPr>
                    <a:solidFill>
                      <a:schemeClr val="bg1"/>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5</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4">
                        <a:lumMod val="40000"/>
                        <a:lumOff val="60000"/>
                      </a:schemeClr>
                    </a:solidFill>
                  </a:tcPr>
                </a:tc>
                <a:tc>
                  <a:txBody>
                    <a:bodyPr/>
                    <a:lstStyle/>
                    <a:p>
                      <a:pPr algn="ctr"/>
                      <a:r>
                        <a:rPr lang="en-US" altLang="zh-CN" dirty="0">
                          <a:solidFill>
                            <a:schemeClr val="tx1"/>
                          </a:solidFill>
                        </a:rPr>
                        <a:t>…</a:t>
                      </a:r>
                      <a:endParaRPr lang="zh-CN" altLang="en-US" dirty="0">
                        <a:solidFill>
                          <a:schemeClr val="tx1"/>
                        </a:solidFill>
                      </a:endParaRPr>
                    </a:p>
                  </a:txBody>
                  <a:tcPr>
                    <a:solidFill>
                      <a:schemeClr val="bg1"/>
                    </a:solidFill>
                  </a:tcPr>
                </a:tc>
                <a:tc>
                  <a:txBody>
                    <a:bodyPr/>
                    <a:lstStyle/>
                    <a:p>
                      <a:pPr algn="ctr"/>
                      <a:r>
                        <a:rPr lang="en-US" altLang="zh-CN" dirty="0">
                          <a:solidFill>
                            <a:schemeClr val="tx1"/>
                          </a:solidFill>
                        </a:rPr>
                        <a:t>3</a:t>
                      </a:r>
                      <a:endParaRPr lang="zh-CN" altLang="en-US" dirty="0">
                        <a:solidFill>
                          <a:schemeClr val="tx1"/>
                        </a:solidFill>
                      </a:endParaRPr>
                    </a:p>
                  </a:txBody>
                  <a:tcPr>
                    <a:solidFill>
                      <a:schemeClr val="accent3">
                        <a:lumMod val="40000"/>
                        <a:lumOff val="60000"/>
                      </a:schemeClr>
                    </a:solidFill>
                  </a:tcPr>
                </a:tc>
                <a:tc>
                  <a:txBody>
                    <a:bodyPr/>
                    <a:lstStyle/>
                    <a:p>
                      <a:pPr algn="ctr"/>
                      <a:r>
                        <a:rPr lang="en-US" altLang="zh-CN" dirty="0">
                          <a:solidFill>
                            <a:schemeClr val="tx1"/>
                          </a:solidFill>
                        </a:rPr>
                        <a:t>2</a:t>
                      </a:r>
                      <a:endParaRPr lang="zh-CN" altLang="en-US" dirty="0">
                        <a:solidFill>
                          <a:schemeClr val="tx1"/>
                        </a:solidFill>
                      </a:endParaRPr>
                    </a:p>
                  </a:txBody>
                  <a:tcPr>
                    <a:solidFill>
                      <a:schemeClr val="accent3">
                        <a:lumMod val="40000"/>
                        <a:lumOff val="60000"/>
                      </a:schemeClr>
                    </a:solidFill>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3">
                        <a:lumMod val="40000"/>
                        <a:lumOff val="60000"/>
                      </a:schemeClr>
                    </a:solidFill>
                  </a:tcPr>
                </a:tc>
                <a:tc>
                  <a:txBody>
                    <a:bodyPr/>
                    <a:lstStyle/>
                    <a:p>
                      <a:pPr algn="ctr"/>
                      <a:r>
                        <a:rPr lang="en-US" altLang="zh-CN" dirty="0">
                          <a:solidFill>
                            <a:schemeClr val="tx1"/>
                          </a:solidFill>
                        </a:rPr>
                        <a:t>5</a:t>
                      </a:r>
                      <a:endParaRPr lang="zh-CN" altLang="en-US" dirty="0">
                        <a:solidFill>
                          <a:schemeClr val="tx1"/>
                        </a:solidFill>
                      </a:endParaRPr>
                    </a:p>
                  </a:txBody>
                  <a:tcPr>
                    <a:solidFill>
                      <a:schemeClr val="accent3">
                        <a:lumMod val="40000"/>
                        <a:lumOff val="60000"/>
                      </a:schemeClr>
                    </a:solidFill>
                  </a:tcPr>
                </a:tc>
                <a:tc>
                  <a:txBody>
                    <a:bodyPr/>
                    <a:lstStyle/>
                    <a:p>
                      <a:pPr algn="ctr"/>
                      <a:r>
                        <a:rPr lang="en-US" altLang="zh-CN" dirty="0">
                          <a:solidFill>
                            <a:schemeClr val="tx1"/>
                          </a:solidFill>
                        </a:rPr>
                        <a:t>3</a:t>
                      </a:r>
                      <a:endParaRPr lang="zh-CN" altLang="en-US" dirty="0">
                        <a:solidFill>
                          <a:schemeClr val="tx1"/>
                        </a:solidFill>
                      </a:endParaRPr>
                    </a:p>
                  </a:txBody>
                  <a:tcPr>
                    <a:solidFill>
                      <a:schemeClr val="accent3">
                        <a:lumMod val="40000"/>
                        <a:lumOff val="60000"/>
                      </a:schemeClr>
                    </a:solidFill>
                  </a:tcPr>
                </a:tc>
                <a:extLst>
                  <a:ext uri="{0D108BD9-81ED-4DB2-BD59-A6C34878D82A}">
                    <a16:rowId xmlns:a16="http://schemas.microsoft.com/office/drawing/2014/main" val="1255051544"/>
                  </a:ext>
                </a:extLst>
              </a:tr>
            </a:tbl>
          </a:graphicData>
        </a:graphic>
      </p:graphicFrame>
      <p:sp>
        <p:nvSpPr>
          <p:cNvPr id="19" name="文本框 18">
            <a:extLst>
              <a:ext uri="{FF2B5EF4-FFF2-40B4-BE49-F238E27FC236}">
                <a16:creationId xmlns:a16="http://schemas.microsoft.com/office/drawing/2014/main" id="{B8391E83-80FB-4C39-A5E8-4EED066C741C}"/>
              </a:ext>
            </a:extLst>
          </p:cNvPr>
          <p:cNvSpPr txBox="1"/>
          <p:nvPr/>
        </p:nvSpPr>
        <p:spPr>
          <a:xfrm>
            <a:off x="10638852" y="5910155"/>
            <a:ext cx="1249681" cy="769441"/>
          </a:xfrm>
          <a:prstGeom prst="rect">
            <a:avLst/>
          </a:prstGeom>
          <a:noFill/>
        </p:spPr>
        <p:txBody>
          <a:bodyPr wrap="square" rtlCol="0">
            <a:spAutoFit/>
          </a:bodyPr>
          <a:lstStyle/>
          <a:p>
            <a:r>
              <a:rPr lang="en-US" altLang="zh-CN" sz="4400" b="1" dirty="0"/>
              <a:t>…</a:t>
            </a:r>
            <a:endParaRPr lang="zh-CN" altLang="en-US" sz="4400" b="1" dirty="0"/>
          </a:p>
        </p:txBody>
      </p:sp>
      <p:cxnSp>
        <p:nvCxnSpPr>
          <p:cNvPr id="21" name="直接箭头连接符 20">
            <a:extLst>
              <a:ext uri="{FF2B5EF4-FFF2-40B4-BE49-F238E27FC236}">
                <a16:creationId xmlns:a16="http://schemas.microsoft.com/office/drawing/2014/main" id="{8B360C17-B85F-49D7-AD37-8EFB490A4108}"/>
              </a:ext>
            </a:extLst>
          </p:cNvPr>
          <p:cNvCxnSpPr/>
          <p:nvPr/>
        </p:nvCxnSpPr>
        <p:spPr>
          <a:xfrm>
            <a:off x="425386" y="2332654"/>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F01BE9-5EC0-496A-98C0-ACA5C70D26DA}"/>
              </a:ext>
            </a:extLst>
          </p:cNvPr>
          <p:cNvCxnSpPr/>
          <p:nvPr/>
        </p:nvCxnSpPr>
        <p:spPr>
          <a:xfrm>
            <a:off x="425386" y="2699658"/>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4262B36-CE78-4638-A43A-8BA87B22329F}"/>
              </a:ext>
            </a:extLst>
          </p:cNvPr>
          <p:cNvCxnSpPr/>
          <p:nvPr/>
        </p:nvCxnSpPr>
        <p:spPr>
          <a:xfrm>
            <a:off x="425386" y="3084371"/>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D10EEC2-93FA-4D22-830D-469A3426E83B}"/>
              </a:ext>
            </a:extLst>
          </p:cNvPr>
          <p:cNvCxnSpPr/>
          <p:nvPr/>
        </p:nvCxnSpPr>
        <p:spPr>
          <a:xfrm>
            <a:off x="425386" y="3429000"/>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F21B9BE-64F3-49A0-81BE-E934FE93DE75}"/>
              </a:ext>
            </a:extLst>
          </p:cNvPr>
          <p:cNvCxnSpPr/>
          <p:nvPr/>
        </p:nvCxnSpPr>
        <p:spPr>
          <a:xfrm>
            <a:off x="425386" y="3816221"/>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CCFA998-8ECF-41F8-98AF-516D92C528FE}"/>
              </a:ext>
            </a:extLst>
          </p:cNvPr>
          <p:cNvCxnSpPr/>
          <p:nvPr/>
        </p:nvCxnSpPr>
        <p:spPr>
          <a:xfrm>
            <a:off x="411079" y="4161453"/>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1C37838-38C0-451F-BF9E-D9F9ADF6854A}"/>
              </a:ext>
            </a:extLst>
          </p:cNvPr>
          <p:cNvCxnSpPr/>
          <p:nvPr/>
        </p:nvCxnSpPr>
        <p:spPr>
          <a:xfrm>
            <a:off x="411079" y="4537787"/>
            <a:ext cx="5247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0413A78-82C8-4B52-8948-2DC227349814}"/>
              </a:ext>
            </a:extLst>
          </p:cNvPr>
          <p:cNvCxnSpPr/>
          <p:nvPr/>
        </p:nvCxnSpPr>
        <p:spPr>
          <a:xfrm>
            <a:off x="6997959" y="2146041"/>
            <a:ext cx="0" cy="2806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7457E6D-6731-427E-8E0A-8D7ECDB560A6}"/>
              </a:ext>
            </a:extLst>
          </p:cNvPr>
          <p:cNvCxnSpPr/>
          <p:nvPr/>
        </p:nvCxnSpPr>
        <p:spPr>
          <a:xfrm>
            <a:off x="7822161" y="2158476"/>
            <a:ext cx="0" cy="2806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E4BD590-C7D0-4021-AD7D-239A715C9296}"/>
              </a:ext>
            </a:extLst>
          </p:cNvPr>
          <p:cNvCxnSpPr/>
          <p:nvPr/>
        </p:nvCxnSpPr>
        <p:spPr>
          <a:xfrm>
            <a:off x="8870295" y="2133591"/>
            <a:ext cx="0" cy="2806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D1CB72A-151A-428E-BC0E-2942A721F608}"/>
              </a:ext>
            </a:extLst>
          </p:cNvPr>
          <p:cNvCxnSpPr/>
          <p:nvPr/>
        </p:nvCxnSpPr>
        <p:spPr>
          <a:xfrm>
            <a:off x="9878016" y="2124260"/>
            <a:ext cx="0" cy="2806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84E0D71-E3D5-48BC-B15A-8732A457C39B}"/>
              </a:ext>
            </a:extLst>
          </p:cNvPr>
          <p:cNvCxnSpPr/>
          <p:nvPr/>
        </p:nvCxnSpPr>
        <p:spPr>
          <a:xfrm>
            <a:off x="10885717" y="2096271"/>
            <a:ext cx="0" cy="2806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CAE6B-EAE6-4535-86C8-D3F37056F029}"/>
              </a:ext>
            </a:extLst>
          </p:cNvPr>
          <p:cNvSpPr>
            <a:spLocks noGrp="1"/>
          </p:cNvSpPr>
          <p:nvPr>
            <p:ph type="title"/>
          </p:nvPr>
        </p:nvSpPr>
        <p:spPr/>
        <p:txBody>
          <a:bodyPr/>
          <a:lstStyle/>
          <a:p>
            <a:r>
              <a:rPr lang="zh-CN" altLang="en-US" b="1" dirty="0"/>
              <a:t>数据处理应用场景概述</a:t>
            </a:r>
          </a:p>
        </p:txBody>
      </p:sp>
      <p:sp>
        <p:nvSpPr>
          <p:cNvPr id="3" name="文本框 2">
            <a:extLst>
              <a:ext uri="{FF2B5EF4-FFF2-40B4-BE49-F238E27FC236}">
                <a16:creationId xmlns:a16="http://schemas.microsoft.com/office/drawing/2014/main" id="{52C9586C-8D8B-4C1F-A402-B874F14D05DC}"/>
              </a:ext>
            </a:extLst>
          </p:cNvPr>
          <p:cNvSpPr txBox="1"/>
          <p:nvPr/>
        </p:nvSpPr>
        <p:spPr>
          <a:xfrm>
            <a:off x="485192" y="1690688"/>
            <a:ext cx="11221616" cy="3965512"/>
          </a:xfrm>
          <a:prstGeom prst="rect">
            <a:avLst/>
          </a:prstGeom>
          <a:noFill/>
        </p:spPr>
        <p:txBody>
          <a:bodyPr wrap="square" rtlCol="0">
            <a:spAutoFit/>
          </a:bodyPr>
          <a:lstStyle/>
          <a:p>
            <a:r>
              <a:rPr lang="zh-CN" altLang="en-US" sz="2800" dirty="0"/>
              <a:t>数据处理大致可以分成两大类：联机事务处理 </a:t>
            </a:r>
            <a:r>
              <a:rPr lang="en-US" altLang="zh-CN" sz="2800" dirty="0"/>
              <a:t>OLTP</a:t>
            </a:r>
            <a:r>
              <a:rPr lang="zh-CN" altLang="en-US" sz="2800" dirty="0"/>
              <a:t>（</a:t>
            </a:r>
            <a:r>
              <a:rPr lang="en-US" altLang="zh-CN" sz="2800" dirty="0"/>
              <a:t>on-line transaction processing</a:t>
            </a:r>
            <a:r>
              <a:rPr lang="zh-CN" altLang="en-US" sz="2800" dirty="0"/>
              <a:t>）、联机分析处理 </a:t>
            </a:r>
            <a:r>
              <a:rPr lang="en-US" altLang="zh-CN" sz="2800" dirty="0"/>
              <a:t>OLAP</a:t>
            </a:r>
            <a:r>
              <a:rPr lang="zh-CN" altLang="en-US" sz="2800" dirty="0"/>
              <a:t>（</a:t>
            </a:r>
            <a:r>
              <a:rPr lang="en-US" altLang="zh-CN" sz="2800" dirty="0"/>
              <a:t>On-Line Analytical Processing</a:t>
            </a:r>
            <a:r>
              <a:rPr lang="zh-CN" altLang="en-US" sz="2800" dirty="0"/>
              <a:t>）。</a:t>
            </a:r>
            <a:br>
              <a:rPr lang="zh-CN" altLang="en-US" sz="2800" dirty="0"/>
            </a:br>
            <a:r>
              <a:rPr lang="en-US" altLang="zh-CN" sz="2800" b="1" dirty="0"/>
              <a:t>OLTP</a:t>
            </a:r>
            <a:r>
              <a:rPr lang="zh-CN" altLang="en-US" sz="2800" dirty="0"/>
              <a:t> 传统的关系型数据库的主要应用，该系统强调数据库内存效率，强调内存各种指标的命令率，强调绑定变量，强调并发操作；</a:t>
            </a:r>
            <a:br>
              <a:rPr lang="zh-CN" altLang="en-US" sz="2800" dirty="0"/>
            </a:br>
            <a:r>
              <a:rPr lang="en-US" altLang="zh-CN" sz="2800" b="1" dirty="0"/>
              <a:t>OLAP</a:t>
            </a:r>
            <a:r>
              <a:rPr lang="zh-CN" altLang="en-US" sz="2800" dirty="0"/>
              <a:t> 仓库系统的主要应用，支持复杂的分析操作，该系统强调数据分析，强调</a:t>
            </a:r>
            <a:r>
              <a:rPr lang="en-US" altLang="zh-CN" sz="2800" dirty="0"/>
              <a:t>SQL</a:t>
            </a:r>
            <a:r>
              <a:rPr lang="zh-CN" altLang="en-US" sz="2800" dirty="0"/>
              <a:t>执行市场，强调磁盘</a:t>
            </a:r>
            <a:r>
              <a:rPr lang="en-US" altLang="zh-CN" sz="2800" dirty="0"/>
              <a:t>I/O</a:t>
            </a:r>
            <a:r>
              <a:rPr lang="zh-CN" altLang="en-US" sz="2800" dirty="0"/>
              <a:t>，强调分区等。</a:t>
            </a:r>
            <a:br>
              <a:rPr lang="zh-CN" altLang="en-US" sz="2800" dirty="0"/>
            </a:br>
            <a:r>
              <a:rPr lang="en-US" altLang="zh-CN" sz="2800" b="1" dirty="0"/>
              <a:t>HTAP</a:t>
            </a:r>
            <a:r>
              <a:rPr lang="zh-CN" altLang="en-US" sz="2800" dirty="0"/>
              <a:t> 混合</a:t>
            </a:r>
            <a:r>
              <a:rPr lang="en-US" altLang="zh-CN" sz="2800" dirty="0"/>
              <a:t>OLTP</a:t>
            </a:r>
            <a:r>
              <a:rPr lang="zh-CN" altLang="en-US" sz="2800" dirty="0"/>
              <a:t>和</a:t>
            </a:r>
            <a:r>
              <a:rPr lang="en-US" altLang="zh-CN" sz="2800" dirty="0"/>
              <a:t>OLAP</a:t>
            </a:r>
            <a:r>
              <a:rPr lang="zh-CN" altLang="en-US" sz="2800" dirty="0"/>
              <a:t>业务同时处理的系统。它支持更多的信息和“实时业务”的决策。</a:t>
            </a:r>
          </a:p>
        </p:txBody>
      </p:sp>
    </p:spTree>
    <p:extLst>
      <p:ext uri="{BB962C8B-B14F-4D97-AF65-F5344CB8AC3E}">
        <p14:creationId xmlns:p14="http://schemas.microsoft.com/office/powerpoint/2010/main" val="106999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3042E-EFDC-4540-8392-0EC185357616}"/>
              </a:ext>
            </a:extLst>
          </p:cNvPr>
          <p:cNvSpPr>
            <a:spLocks noGrp="1"/>
          </p:cNvSpPr>
          <p:nvPr>
            <p:ph type="title"/>
          </p:nvPr>
        </p:nvSpPr>
        <p:spPr/>
        <p:txBody>
          <a:bodyPr/>
          <a:lstStyle/>
          <a:p>
            <a:r>
              <a:rPr lang="zh-CN" altLang="en-US" b="1" dirty="0"/>
              <a:t>二、列存储查询优化分析</a:t>
            </a:r>
          </a:p>
        </p:txBody>
      </p:sp>
      <p:sp>
        <p:nvSpPr>
          <p:cNvPr id="3" name="文本占位符 2">
            <a:extLst>
              <a:ext uri="{FF2B5EF4-FFF2-40B4-BE49-F238E27FC236}">
                <a16:creationId xmlns:a16="http://schemas.microsoft.com/office/drawing/2014/main" id="{81167D1F-D77E-42CE-9B85-B2427A8BA8ED}"/>
              </a:ext>
            </a:extLst>
          </p:cNvPr>
          <p:cNvSpPr>
            <a:spLocks noGrp="1"/>
          </p:cNvSpPr>
          <p:nvPr>
            <p:ph type="body" idx="1"/>
          </p:nvPr>
        </p:nvSpPr>
        <p:spPr/>
        <p:txBody>
          <a:bodyPr/>
          <a:lstStyle/>
          <a:p>
            <a:r>
              <a:rPr lang="zh-CN" altLang="en-US" dirty="0"/>
              <a:t>分析列存储的查询优化方法</a:t>
            </a:r>
          </a:p>
        </p:txBody>
      </p:sp>
    </p:spTree>
    <p:extLst>
      <p:ext uri="{BB962C8B-B14F-4D97-AF65-F5344CB8AC3E}">
        <p14:creationId xmlns:p14="http://schemas.microsoft.com/office/powerpoint/2010/main" val="393933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4B77A-D98F-4234-B64C-583226E48475}"/>
              </a:ext>
            </a:extLst>
          </p:cNvPr>
          <p:cNvSpPr>
            <a:spLocks noGrp="1"/>
          </p:cNvSpPr>
          <p:nvPr>
            <p:ph type="title"/>
          </p:nvPr>
        </p:nvSpPr>
        <p:spPr/>
        <p:txBody>
          <a:bodyPr/>
          <a:lstStyle/>
          <a:p>
            <a:r>
              <a:rPr lang="zh-CN" altLang="en-US" b="1" dirty="0"/>
              <a:t>行存储与列存储的对比</a:t>
            </a:r>
            <a:endParaRPr lang="zh-CN" altLang="en-US" dirty="0"/>
          </a:p>
        </p:txBody>
      </p:sp>
      <p:sp>
        <p:nvSpPr>
          <p:cNvPr id="3" name="文本框 2">
            <a:extLst>
              <a:ext uri="{FF2B5EF4-FFF2-40B4-BE49-F238E27FC236}">
                <a16:creationId xmlns:a16="http://schemas.microsoft.com/office/drawing/2014/main" id="{643FD874-F4EE-46D0-91BA-3E1D32ACEC30}"/>
              </a:ext>
            </a:extLst>
          </p:cNvPr>
          <p:cNvSpPr txBox="1"/>
          <p:nvPr/>
        </p:nvSpPr>
        <p:spPr>
          <a:xfrm>
            <a:off x="746449" y="1485415"/>
            <a:ext cx="10273004" cy="1815882"/>
          </a:xfrm>
          <a:prstGeom prst="rect">
            <a:avLst/>
          </a:prstGeom>
          <a:noFill/>
        </p:spPr>
        <p:txBody>
          <a:bodyPr wrap="square" rtlCol="0">
            <a:spAutoFit/>
          </a:bodyPr>
          <a:lstStyle/>
          <a:p>
            <a:r>
              <a:rPr lang="zh-CN" altLang="en-US" sz="2800" dirty="0"/>
              <a:t>分析类查询往往只查询一个表里面很少的几个字段，列存储只需要从磁盘读取用户查询的列，而行存储读取每一条记录的时候你会把所有列的数据读出来，在</a:t>
            </a:r>
            <a:r>
              <a:rPr lang="en-US" altLang="zh-CN" sz="2800" dirty="0"/>
              <a:t>IO</a:t>
            </a:r>
            <a:r>
              <a:rPr lang="zh-CN" altLang="en-US" sz="2800" dirty="0"/>
              <a:t>上列存储比行存储效率高很多，因此性能更好。</a:t>
            </a:r>
          </a:p>
        </p:txBody>
      </p:sp>
      <p:sp>
        <p:nvSpPr>
          <p:cNvPr id="4" name="文本框 3">
            <a:extLst>
              <a:ext uri="{FF2B5EF4-FFF2-40B4-BE49-F238E27FC236}">
                <a16:creationId xmlns:a16="http://schemas.microsoft.com/office/drawing/2014/main" id="{47294CAD-A3DA-499D-8FD4-C13003DFF9C4}"/>
              </a:ext>
            </a:extLst>
          </p:cNvPr>
          <p:cNvSpPr txBox="1"/>
          <p:nvPr/>
        </p:nvSpPr>
        <p:spPr>
          <a:xfrm>
            <a:off x="923731" y="3592286"/>
            <a:ext cx="10515600" cy="2246769"/>
          </a:xfrm>
          <a:prstGeom prst="rect">
            <a:avLst/>
          </a:prstGeom>
          <a:noFill/>
        </p:spPr>
        <p:txBody>
          <a:bodyPr wrap="square" rtlCol="0">
            <a:spAutoFit/>
          </a:bodyPr>
          <a:lstStyle/>
          <a:p>
            <a:r>
              <a:rPr lang="zh-CN" altLang="en-US" sz="2800" dirty="0"/>
              <a:t>列存储查询的四大优化方式：</a:t>
            </a:r>
            <a:endParaRPr lang="en-US" altLang="zh-CN" sz="2800" dirty="0"/>
          </a:p>
          <a:p>
            <a:pPr marL="514350" indent="-514350">
              <a:buAutoNum type="arabicPeriod"/>
            </a:pPr>
            <a:r>
              <a:rPr lang="zh-CN" altLang="en-US" sz="2800" dirty="0"/>
              <a:t>块遍历</a:t>
            </a:r>
            <a:r>
              <a:rPr lang="en-US" altLang="zh-CN" sz="2800" dirty="0"/>
              <a:t>(Block Iteration)</a:t>
            </a:r>
          </a:p>
          <a:p>
            <a:pPr marL="514350" indent="-514350">
              <a:buAutoNum type="arabicPeriod"/>
            </a:pPr>
            <a:r>
              <a:rPr lang="zh-CN" altLang="en-US" sz="2800" dirty="0"/>
              <a:t>压缩</a:t>
            </a:r>
            <a:r>
              <a:rPr lang="en-US" altLang="zh-CN" sz="2800" dirty="0"/>
              <a:t>(Compression)</a:t>
            </a:r>
          </a:p>
          <a:p>
            <a:pPr marL="514350" indent="-514350">
              <a:buAutoNum type="arabicPeriod"/>
            </a:pPr>
            <a:r>
              <a:rPr lang="zh-CN" altLang="en-US" sz="2800" dirty="0"/>
              <a:t>延迟物化</a:t>
            </a:r>
            <a:r>
              <a:rPr lang="en-US" altLang="zh-CN" sz="2800" dirty="0"/>
              <a:t>(Late Materialization)</a:t>
            </a:r>
          </a:p>
          <a:p>
            <a:pPr marL="514350" indent="-514350">
              <a:buAutoNum type="arabicPeriod"/>
            </a:pPr>
            <a:r>
              <a:rPr lang="zh-CN" altLang="en-US" sz="2800" dirty="0"/>
              <a:t>隐式连接</a:t>
            </a:r>
            <a:r>
              <a:rPr lang="en-US" altLang="zh-CN" sz="2800" dirty="0"/>
              <a:t>(Invisible Join)</a:t>
            </a:r>
            <a:endParaRPr lang="zh-CN" altLang="en-US" sz="2800" dirty="0"/>
          </a:p>
        </p:txBody>
      </p:sp>
    </p:spTree>
    <p:extLst>
      <p:ext uri="{BB962C8B-B14F-4D97-AF65-F5344CB8AC3E}">
        <p14:creationId xmlns:p14="http://schemas.microsoft.com/office/powerpoint/2010/main" val="130699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7CA20-3377-49F7-9AA5-CBC73BD3365B}"/>
              </a:ext>
            </a:extLst>
          </p:cNvPr>
          <p:cNvSpPr>
            <a:spLocks noGrp="1"/>
          </p:cNvSpPr>
          <p:nvPr>
            <p:ph type="title"/>
          </p:nvPr>
        </p:nvSpPr>
        <p:spPr/>
        <p:txBody>
          <a:bodyPr/>
          <a:lstStyle/>
          <a:p>
            <a:r>
              <a:rPr lang="zh-CN" altLang="en-US" b="1" dirty="0"/>
              <a:t>物化</a:t>
            </a:r>
            <a:r>
              <a:rPr lang="en-US" altLang="zh-CN" b="1" dirty="0"/>
              <a:t>(Materialization)</a:t>
            </a:r>
            <a:endParaRPr lang="zh-CN" altLang="en-US" b="1" dirty="0"/>
          </a:p>
        </p:txBody>
      </p:sp>
      <p:sp>
        <p:nvSpPr>
          <p:cNvPr id="3" name="文本框 2">
            <a:extLst>
              <a:ext uri="{FF2B5EF4-FFF2-40B4-BE49-F238E27FC236}">
                <a16:creationId xmlns:a16="http://schemas.microsoft.com/office/drawing/2014/main" id="{ED8ACC8B-7BAC-4980-9A6A-3A5F9BAD2F73}"/>
              </a:ext>
            </a:extLst>
          </p:cNvPr>
          <p:cNvSpPr txBox="1"/>
          <p:nvPr/>
        </p:nvSpPr>
        <p:spPr>
          <a:xfrm>
            <a:off x="624840" y="1660783"/>
            <a:ext cx="11373051" cy="4832092"/>
          </a:xfrm>
          <a:prstGeom prst="rect">
            <a:avLst/>
          </a:prstGeom>
          <a:noFill/>
        </p:spPr>
        <p:txBody>
          <a:bodyPr wrap="square" rtlCol="0">
            <a:spAutoFit/>
          </a:bodyPr>
          <a:lstStyle/>
          <a:p>
            <a:r>
              <a:rPr lang="zh-CN" altLang="en-US" sz="2800" dirty="0"/>
              <a:t>物化</a:t>
            </a:r>
            <a:r>
              <a:rPr lang="en-US" altLang="zh-CN" sz="2800" dirty="0"/>
              <a:t>(Materialization) : </a:t>
            </a:r>
            <a:r>
              <a:rPr lang="zh-CN" altLang="en-US" sz="2800" dirty="0"/>
              <a:t>将常用元组或可能会用到的逻辑元组</a:t>
            </a:r>
            <a:r>
              <a:rPr lang="zh-CN" altLang="en-US" sz="2800" b="1" dirty="0"/>
              <a:t>从实际物理存储的状态生成实体化的元组</a:t>
            </a:r>
            <a:r>
              <a:rPr lang="zh-CN" altLang="en-US" sz="2800" dirty="0"/>
              <a:t>。</a:t>
            </a:r>
            <a:endParaRPr lang="en-US" altLang="zh-CN" sz="2800" dirty="0"/>
          </a:p>
          <a:p>
            <a:r>
              <a:rPr lang="zh-CN" altLang="en-US" sz="2800" dirty="0"/>
              <a:t>物化后的元组可以在后续的查询过程中被直接读出，从而提高查询效率</a:t>
            </a:r>
            <a:endParaRPr lang="en-US" altLang="zh-CN" sz="2800" dirty="0"/>
          </a:p>
          <a:p>
            <a:endParaRPr lang="en-US" altLang="zh-CN" sz="2800" dirty="0"/>
          </a:p>
          <a:p>
            <a:r>
              <a:rPr lang="zh-CN" altLang="en-US" sz="2800" dirty="0"/>
              <a:t>物化有两种方案：</a:t>
            </a:r>
            <a:endParaRPr lang="en-US" altLang="zh-CN" sz="2800" dirty="0"/>
          </a:p>
          <a:p>
            <a:pPr marL="514350" indent="-514350">
              <a:buAutoNum type="arabicPeriod"/>
            </a:pPr>
            <a:r>
              <a:rPr lang="zh-CN" altLang="en-US" sz="2800" dirty="0"/>
              <a:t>提前物化：在提交查询之前物化元组。</a:t>
            </a:r>
            <a:endParaRPr lang="en-US" altLang="zh-CN" sz="2800" dirty="0"/>
          </a:p>
          <a:p>
            <a:pPr marL="514350" indent="-514350">
              <a:buAutoNum type="arabicPeriod"/>
            </a:pPr>
            <a:r>
              <a:rPr lang="zh-CN" altLang="en-US" sz="2800" dirty="0"/>
              <a:t>延迟物化：尽量推迟物化元组的时间，在查询中间的某个时刻物化。</a:t>
            </a:r>
            <a:endParaRPr lang="en-US" altLang="zh-CN" sz="2800" dirty="0"/>
          </a:p>
          <a:p>
            <a:pPr marL="514350" indent="-514350">
              <a:buAutoNum type="arabicPeriod"/>
            </a:pPr>
            <a:endParaRPr lang="en-US" altLang="zh-CN" sz="2800" dirty="0"/>
          </a:p>
          <a:p>
            <a:r>
              <a:rPr lang="zh-CN" altLang="en-US" sz="2800" dirty="0"/>
              <a:t>对于列数据库来说，提前物化需要解压所有已经解压的数据，其时间和空间的开销很大。同时，提前物化会涉及到很多不必要的列。因此，在列数据库领域，提出了延迟物化的思想。</a:t>
            </a:r>
            <a:endParaRPr lang="en-US" altLang="zh-CN" sz="2800" dirty="0"/>
          </a:p>
        </p:txBody>
      </p:sp>
    </p:spTree>
    <p:extLst>
      <p:ext uri="{BB962C8B-B14F-4D97-AF65-F5344CB8AC3E}">
        <p14:creationId xmlns:p14="http://schemas.microsoft.com/office/powerpoint/2010/main" val="38791591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C000"/>
          </a:solidFill>
          <a:extLst>
            <a:ext uri="{C807C97D-BFC1-408E-A445-0C87EB9F89A2}">
              <ask:lineSketchStyleProps xmlns:ask="http://schemas.microsoft.com/office/drawing/2018/sketchyshapes" sd="2759977445">
                <a:custGeom>
                  <a:avLst/>
                  <a:gdLst>
                    <a:gd name="connsiteX0" fmla="*/ 0 w 1821180"/>
                    <a:gd name="connsiteY0" fmla="*/ 0 h 297331"/>
                    <a:gd name="connsiteX1" fmla="*/ 437083 w 1821180"/>
                    <a:gd name="connsiteY1" fmla="*/ 0 h 297331"/>
                    <a:gd name="connsiteX2" fmla="*/ 910590 w 1821180"/>
                    <a:gd name="connsiteY2" fmla="*/ 0 h 297331"/>
                    <a:gd name="connsiteX3" fmla="*/ 1329461 w 1821180"/>
                    <a:gd name="connsiteY3" fmla="*/ 0 h 297331"/>
                    <a:gd name="connsiteX4" fmla="*/ 1821180 w 1821180"/>
                    <a:gd name="connsiteY4" fmla="*/ 0 h 297331"/>
                    <a:gd name="connsiteX5" fmla="*/ 1821180 w 1821180"/>
                    <a:gd name="connsiteY5" fmla="*/ 297331 h 297331"/>
                    <a:gd name="connsiteX6" fmla="*/ 1329461 w 1821180"/>
                    <a:gd name="connsiteY6" fmla="*/ 297331 h 297331"/>
                    <a:gd name="connsiteX7" fmla="*/ 928802 w 1821180"/>
                    <a:gd name="connsiteY7" fmla="*/ 297331 h 297331"/>
                    <a:gd name="connsiteX8" fmla="*/ 491719 w 1821180"/>
                    <a:gd name="connsiteY8" fmla="*/ 297331 h 297331"/>
                    <a:gd name="connsiteX9" fmla="*/ 0 w 1821180"/>
                    <a:gd name="connsiteY9" fmla="*/ 297331 h 297331"/>
                    <a:gd name="connsiteX10" fmla="*/ 0 w 1821180"/>
                    <a:gd name="connsiteY10" fmla="*/ 0 h 29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1180" h="297331" extrusionOk="0">
                      <a:moveTo>
                        <a:pt x="0" y="0"/>
                      </a:moveTo>
                      <a:cubicBezTo>
                        <a:pt x="102686" y="-14165"/>
                        <a:pt x="255589" y="46040"/>
                        <a:pt x="437083" y="0"/>
                      </a:cubicBezTo>
                      <a:cubicBezTo>
                        <a:pt x="618577" y="-46040"/>
                        <a:pt x="695260" y="55096"/>
                        <a:pt x="910590" y="0"/>
                      </a:cubicBezTo>
                      <a:cubicBezTo>
                        <a:pt x="1125920" y="-55096"/>
                        <a:pt x="1123071" y="47423"/>
                        <a:pt x="1329461" y="0"/>
                      </a:cubicBezTo>
                      <a:cubicBezTo>
                        <a:pt x="1535851" y="-47423"/>
                        <a:pt x="1659721" y="39364"/>
                        <a:pt x="1821180" y="0"/>
                      </a:cubicBezTo>
                      <a:cubicBezTo>
                        <a:pt x="1833889" y="129069"/>
                        <a:pt x="1809388" y="215088"/>
                        <a:pt x="1821180" y="297331"/>
                      </a:cubicBezTo>
                      <a:cubicBezTo>
                        <a:pt x="1666576" y="317310"/>
                        <a:pt x="1444544" y="271244"/>
                        <a:pt x="1329461" y="297331"/>
                      </a:cubicBezTo>
                      <a:cubicBezTo>
                        <a:pt x="1214378" y="323418"/>
                        <a:pt x="1014023" y="268758"/>
                        <a:pt x="928802" y="297331"/>
                      </a:cubicBezTo>
                      <a:cubicBezTo>
                        <a:pt x="843581" y="325904"/>
                        <a:pt x="659295" y="260108"/>
                        <a:pt x="491719" y="297331"/>
                      </a:cubicBezTo>
                      <a:cubicBezTo>
                        <a:pt x="324143" y="334554"/>
                        <a:pt x="128764" y="246492"/>
                        <a:pt x="0" y="297331"/>
                      </a:cubicBezTo>
                      <a:cubicBezTo>
                        <a:pt x="-18894" y="209540"/>
                        <a:pt x="16349" y="70672"/>
                        <a:pt x="0" y="0"/>
                      </a:cubicBezTo>
                      <a:close/>
                    </a:path>
                  </a:pathLst>
                </a:custGeom>
                <ask:type>
                  <ask:lineSketchNone/>
                </ask:type>
              </ask:lineSketchStyleProps>
            </a:ext>
          </a:extLs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2534</Words>
  <Application>Microsoft Office PowerPoint</Application>
  <PresentationFormat>宽屏</PresentationFormat>
  <Paragraphs>547</Paragraphs>
  <Slides>34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-apple-system</vt:lpstr>
      <vt:lpstr>Helvetica Neue</vt:lpstr>
      <vt:lpstr>等线</vt:lpstr>
      <vt:lpstr>等线 Light</vt:lpstr>
      <vt:lpstr>Arial</vt:lpstr>
      <vt:lpstr>Office 主题​​</vt:lpstr>
      <vt:lpstr>数据库存储模式综述</vt:lpstr>
      <vt:lpstr>目录</vt:lpstr>
      <vt:lpstr>一、概述</vt:lpstr>
      <vt:lpstr>存储模型概述</vt:lpstr>
      <vt:lpstr>行式存储&amp;列式存储</vt:lpstr>
      <vt:lpstr>数据处理应用场景概述</vt:lpstr>
      <vt:lpstr>二、列存储查询优化分析</vt:lpstr>
      <vt:lpstr>行存储与列存储的对比</vt:lpstr>
      <vt:lpstr>物化(Materialization)</vt:lpstr>
      <vt:lpstr>提前物化(Early materialization)</vt:lpstr>
      <vt:lpstr>延迟物化(Late Materialization)</vt:lpstr>
      <vt:lpstr>延迟物化的优势</vt:lpstr>
      <vt:lpstr>块遍历(Block iteration)</vt:lpstr>
      <vt:lpstr>块遍历(Block iteration)</vt:lpstr>
      <vt:lpstr>列压缩(Column-specific compression)</vt:lpstr>
      <vt:lpstr>压缩方法比较</vt:lpstr>
      <vt:lpstr>Run Length encoding &amp; Bit-vector encoding</vt:lpstr>
      <vt:lpstr>星型模型</vt:lpstr>
      <vt:lpstr>隐式连接</vt:lpstr>
      <vt:lpstr>传统连接过程</vt:lpstr>
      <vt:lpstr>隐式连接过程——第一阶段</vt:lpstr>
      <vt:lpstr>隐式连接过程——第二阶段</vt:lpstr>
      <vt:lpstr>隐式连接过程——第三阶段</vt:lpstr>
      <vt:lpstr>三、列式数据库案例分析</vt:lpstr>
      <vt:lpstr>C-Store (2005)</vt:lpstr>
      <vt:lpstr>C-Store的数据模型</vt:lpstr>
      <vt:lpstr>C-Store的查询过程</vt:lpstr>
      <vt:lpstr>Vertica-An Analytic Database</vt:lpstr>
      <vt:lpstr>Vertica</vt:lpstr>
      <vt:lpstr>One Design Does Not Fit All</vt:lpstr>
      <vt:lpstr>One Server Dose Not Fit All</vt:lpstr>
      <vt:lpstr>One Deployment Does Not Fit All</vt:lpstr>
      <vt:lpstr>四、参考文献</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Keith</dc:creator>
  <cp:lastModifiedBy>Wang, Keith</cp:lastModifiedBy>
  <cp:revision>14</cp:revision>
  <dcterms:created xsi:type="dcterms:W3CDTF">2020-08-14T10:03:18Z</dcterms:created>
  <dcterms:modified xsi:type="dcterms:W3CDTF">2020-08-21T09:39:34Z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4ba9367-eb51-4860-91fd-089945178738_Enabled">
    <vt:lpwstr>true</vt:lpwstr>
  </property>
  <property fmtid="{D5CDD505-2E9C-101B-9397-08002B2CF9AE}" pid="3" name="MSIP_Label_44ba9367-eb51-4860-91fd-089945178738_SetDate">
    <vt:lpwstr>2020-08-14T10:03:28Z</vt:lpwstr>
  </property>
  <property fmtid="{D5CDD505-2E9C-101B-9397-08002B2CF9AE}" pid="4" name="MSIP_Label_44ba9367-eb51-4860-91fd-089945178738_Method">
    <vt:lpwstr>Privileged</vt:lpwstr>
  </property>
  <property fmtid="{D5CDD505-2E9C-101B-9397-08002B2CF9AE}" pid="5" name="MSIP_Label_44ba9367-eb51-4860-91fd-089945178738_Name">
    <vt:lpwstr>44ba9367-eb51-4860-91fd-089945178738</vt:lpwstr>
  </property>
  <property fmtid="{D5CDD505-2E9C-101B-9397-08002B2CF9AE}" pid="6" name="MSIP_Label_44ba9367-eb51-4860-91fd-089945178738_SiteId">
    <vt:lpwstr>42f7676c-f455-423c-82f6-dc2d99791af7</vt:lpwstr>
  </property>
  <property fmtid="{D5CDD505-2E9C-101B-9397-08002B2CF9AE}" pid="7" name="MSIP_Label_44ba9367-eb51-4860-91fd-089945178738_ActionId">
    <vt:lpwstr>6473ddfa-2db9-4a6e-802f-8c48a88bb5f1</vt:lpwstr>
  </property>
  <property fmtid="{D5CDD505-2E9C-101B-9397-08002B2CF9AE}" pid="8" name="MSIP_Label_44ba9367-eb51-4860-91fd-089945178738_ContentBits">
    <vt:lpwstr>0</vt:lpwstr>
  </property>
</Properties>
</file>