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2"/>
  </p:notesMasterIdLst>
  <p:handoutMasterIdLst>
    <p:handoutMasterId r:id="rId33"/>
  </p:handoutMasterIdLst>
  <p:sldIdLst>
    <p:sldId id="439" r:id="rId6"/>
    <p:sldId id="344" r:id="rId7"/>
    <p:sldId id="450" r:id="rId8"/>
    <p:sldId id="364" r:id="rId9"/>
    <p:sldId id="451" r:id="rId10"/>
    <p:sldId id="453" r:id="rId11"/>
    <p:sldId id="454" r:id="rId12"/>
    <p:sldId id="455" r:id="rId13"/>
    <p:sldId id="430" r:id="rId14"/>
    <p:sldId id="448" r:id="rId15"/>
    <p:sldId id="382" r:id="rId16"/>
    <p:sldId id="441" r:id="rId17"/>
    <p:sldId id="449" r:id="rId18"/>
    <p:sldId id="374" r:id="rId19"/>
    <p:sldId id="445" r:id="rId20"/>
    <p:sldId id="380" r:id="rId21"/>
    <p:sldId id="452" r:id="rId22"/>
    <p:sldId id="379" r:id="rId23"/>
    <p:sldId id="423" r:id="rId24"/>
    <p:sldId id="387" r:id="rId25"/>
    <p:sldId id="390" r:id="rId26"/>
    <p:sldId id="420" r:id="rId27"/>
    <p:sldId id="421" r:id="rId28"/>
    <p:sldId id="413" r:id="rId29"/>
    <p:sldId id="265" r:id="rId30"/>
    <p:sldId id="435" r:id="rId3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7" d="100"/>
          <a:sy n="87" d="100"/>
        </p:scale>
        <p:origin x="528"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28,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MongoDB</a:t>
            </a:r>
            <a:br>
              <a:rPr lang="en-US" dirty="0"/>
            </a:br>
            <a:r>
              <a:rPr lang="en-US" dirty="0">
                <a:solidFill>
                  <a:schemeClr val="accent1"/>
                </a:solidFill>
              </a:rPr>
              <a:t>A Document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6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Introduction to MongoDB</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Introduction to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4155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Introduction to MongoDB</a:t>
            </a:r>
          </a:p>
        </p:txBody>
      </p:sp>
      <p:sp>
        <p:nvSpPr>
          <p:cNvPr id="2" name="文本框 1">
            <a:extLst>
              <a:ext uri="{FF2B5EF4-FFF2-40B4-BE49-F238E27FC236}">
                <a16:creationId xmlns:a16="http://schemas.microsoft.com/office/drawing/2014/main" id="{7980155D-140C-434E-BDDD-F3A35BBCA736}"/>
              </a:ext>
            </a:extLst>
          </p:cNvPr>
          <p:cNvSpPr txBox="1"/>
          <p:nvPr/>
        </p:nvSpPr>
        <p:spPr>
          <a:xfrm>
            <a:off x="504001" y="916681"/>
            <a:ext cx="5602495"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MongoDB is a document database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Document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record in MongoDB is a document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data structure composed of field and value pairs. Which is similar to JSON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values include documents, array, and array of documents</a:t>
            </a:r>
          </a:p>
          <a:p>
            <a:pPr marL="285750" indent="-285750" fontAlgn="base">
              <a:spcBef>
                <a:spcPct val="50000"/>
              </a:spcBef>
              <a:spcAft>
                <a:spcPct val="0"/>
              </a:spcAft>
              <a:buClr>
                <a:srgbClr val="F0AB00"/>
              </a:buClr>
              <a:buSzPct val="80000"/>
              <a:buFont typeface="Wingdings" panose="05000000000000000000" pitchFamily="2" charset="2"/>
              <a:buChar char="l"/>
            </a:pPr>
            <a:endParaRPr lang="zh-CN" altLang="en-US" sz="1800" kern="0" dirty="0" err="1">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6308D013-ECF0-440E-8160-46AF01851A54}"/>
              </a:ext>
            </a:extLst>
          </p:cNvPr>
          <p:cNvPicPr>
            <a:picLocks noChangeAspect="1"/>
          </p:cNvPicPr>
          <p:nvPr/>
        </p:nvPicPr>
        <p:blipFill>
          <a:blip r:embed="rId2"/>
          <a:stretch>
            <a:fillRect/>
          </a:stretch>
        </p:blipFill>
        <p:spPr>
          <a:xfrm>
            <a:off x="6097588" y="1386768"/>
            <a:ext cx="5448772" cy="1646063"/>
          </a:xfrm>
          <a:prstGeom prst="rect">
            <a:avLst/>
          </a:prstGeom>
        </p:spPr>
      </p:pic>
      <p:sp>
        <p:nvSpPr>
          <p:cNvPr id="4" name="矩形 3">
            <a:extLst>
              <a:ext uri="{FF2B5EF4-FFF2-40B4-BE49-F238E27FC236}">
                <a16:creationId xmlns:a16="http://schemas.microsoft.com/office/drawing/2014/main" id="{12309957-8765-486A-A18B-5D525EA0FFDF}"/>
              </a:ext>
            </a:extLst>
          </p:cNvPr>
          <p:cNvSpPr/>
          <p:nvPr/>
        </p:nvSpPr>
        <p:spPr>
          <a:xfrm>
            <a:off x="422686" y="3739392"/>
            <a:ext cx="5602495" cy="2446824"/>
          </a:xfrm>
          <a:prstGeom prst="rect">
            <a:avLst/>
          </a:prstGeom>
        </p:spPr>
        <p:txBody>
          <a:bodyPr wrap="square">
            <a:spAutoFit/>
          </a:bodyPr>
          <a:lstStyle/>
          <a:p>
            <a:pPr marL="571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The advantages </a:t>
            </a:r>
            <a:r>
              <a:rPr lang="en-US" altLang="zh-CN" sz="1800" kern="0" dirty="0">
                <a:ea typeface="Arial Unicode MS" pitchFamily="34" charset="-128"/>
              </a:rPr>
              <a:t>of using documents are:</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Documents (i.e. objects) </a:t>
            </a:r>
            <a:r>
              <a:rPr lang="en-US" altLang="zh-CN" sz="1800" b="1" kern="0" dirty="0">
                <a:ea typeface="Arial Unicode MS" pitchFamily="34" charset="-128"/>
              </a:rPr>
              <a:t>correspond to native data types </a:t>
            </a:r>
            <a:r>
              <a:rPr lang="en-US" altLang="zh-CN" sz="1800" kern="0" dirty="0">
                <a:ea typeface="Arial Unicode MS" pitchFamily="34" charset="-128"/>
              </a:rPr>
              <a:t>in many programming languages.</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Embedded documents and arrays </a:t>
            </a:r>
            <a:r>
              <a:rPr lang="en-US" altLang="zh-CN" sz="1800" b="1" kern="0" dirty="0">
                <a:ea typeface="Arial Unicode MS" pitchFamily="34" charset="-128"/>
              </a:rPr>
              <a:t>reduce need for expensive joins</a:t>
            </a:r>
            <a:r>
              <a:rPr lang="en-US" altLang="zh-CN" sz="1800" kern="0" dirty="0">
                <a:ea typeface="Arial Unicode MS" pitchFamily="34" charset="-128"/>
              </a:rPr>
              <a:t>.</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Dynamic schema </a:t>
            </a:r>
            <a:r>
              <a:rPr lang="en-US" altLang="zh-CN" sz="1800" kern="0" dirty="0">
                <a:ea typeface="Arial Unicode MS" pitchFamily="34" charset="-128"/>
              </a:rPr>
              <a:t>supports fluent polymorphism.</a:t>
            </a:r>
          </a:p>
        </p:txBody>
      </p:sp>
      <p:pic>
        <p:nvPicPr>
          <p:cNvPr id="7" name="图片 6">
            <a:extLst>
              <a:ext uri="{FF2B5EF4-FFF2-40B4-BE49-F238E27FC236}">
                <a16:creationId xmlns:a16="http://schemas.microsoft.com/office/drawing/2014/main" id="{2B5FFC17-365D-4FCE-9AD5-A4536D0F81A4}"/>
              </a:ext>
            </a:extLst>
          </p:cNvPr>
          <p:cNvPicPr>
            <a:picLocks noChangeAspect="1"/>
          </p:cNvPicPr>
          <p:nvPr/>
        </p:nvPicPr>
        <p:blipFill>
          <a:blip r:embed="rId3"/>
          <a:stretch>
            <a:fillRect/>
          </a:stretch>
        </p:blipFill>
        <p:spPr>
          <a:xfrm>
            <a:off x="6341449" y="3546267"/>
            <a:ext cx="5204911" cy="2530059"/>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001" y="1379369"/>
            <a:ext cx="11447369" cy="4716000"/>
          </a:xfrm>
        </p:spPr>
        <p:txBody>
          <a:bodyPr>
            <a:normAutofit/>
          </a:bodyPr>
          <a:lstStyle/>
          <a:p>
            <a:pPr lvl="0"/>
            <a:r>
              <a:rPr lang="en-US" b="1" dirty="0"/>
              <a:t>High Performance</a:t>
            </a:r>
          </a:p>
          <a:p>
            <a:pPr lvl="1"/>
            <a:r>
              <a:rPr lang="en-US" dirty="0"/>
              <a:t>Support for embedded data models reduces I/O activity on database system</a:t>
            </a:r>
          </a:p>
          <a:p>
            <a:pPr lvl="1"/>
            <a:r>
              <a:rPr lang="en-US" dirty="0"/>
              <a:t>Indexes support faster queries and can include keys from embedded documents and arrays</a:t>
            </a:r>
          </a:p>
          <a:p>
            <a:pPr lvl="1"/>
            <a:endParaRPr lang="en-US" dirty="0"/>
          </a:p>
          <a:p>
            <a:pPr lvl="0"/>
            <a:r>
              <a:rPr lang="en-US" altLang="zh-CN" b="1" dirty="0"/>
              <a:t>Rich Query Language</a:t>
            </a:r>
          </a:p>
          <a:p>
            <a:pPr lvl="1"/>
            <a:r>
              <a:rPr lang="en-US" altLang="zh-CN" dirty="0"/>
              <a:t>Data Aggregation</a:t>
            </a:r>
          </a:p>
          <a:p>
            <a:pPr lvl="1"/>
            <a:r>
              <a:rPr lang="en-US" altLang="zh-CN" dirty="0"/>
              <a:t>Text Search and Geospatial Queries</a:t>
            </a:r>
          </a:p>
          <a:p>
            <a:pPr lvl="1"/>
            <a:endParaRPr lang="en-US" altLang="zh-CN" dirty="0"/>
          </a:p>
          <a:p>
            <a:pPr lvl="0"/>
            <a:r>
              <a:rPr lang="en-US" altLang="zh-CN" b="1" dirty="0"/>
              <a:t>High Availability</a:t>
            </a:r>
          </a:p>
          <a:p>
            <a:pPr lvl="1"/>
            <a:r>
              <a:rPr lang="en-US" altLang="zh-CN" dirty="0"/>
              <a:t>Automatic failover</a:t>
            </a:r>
          </a:p>
          <a:p>
            <a:pPr lvl="1"/>
            <a:r>
              <a:rPr lang="en-US" altLang="zh-CN" dirty="0"/>
              <a:t>Data redundancy</a:t>
            </a:r>
          </a:p>
          <a:p>
            <a:pPr marL="0" lvl="1" indent="0">
              <a:buNone/>
            </a:pPr>
            <a:endParaRPr lang="en-US" altLang="zh-CN" dirty="0"/>
          </a:p>
          <a:p>
            <a:pPr marL="0" lvl="1" indent="0">
              <a:buNone/>
            </a:pPr>
            <a:endParaRPr lang="en-US" dirty="0"/>
          </a:p>
          <a:p>
            <a:pPr lvl="1"/>
            <a:endParaRPr lang="en-US" dirty="0"/>
          </a:p>
        </p:txBody>
      </p:sp>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12207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2"/>
            <a:ext cx="5593012" cy="2719087"/>
          </a:xfrm>
        </p:spPr>
        <p:txBody>
          <a:bodyPr>
            <a:normAutofit/>
          </a:bodyPr>
          <a:lstStyle/>
          <a:p>
            <a:pPr lvl="0"/>
            <a:r>
              <a:rPr lang="en-US" b="1" dirty="0"/>
              <a:t>Create Operations</a:t>
            </a:r>
          </a:p>
          <a:p>
            <a:pPr lvl="1"/>
            <a:r>
              <a:rPr lang="en-US" i="1" dirty="0" err="1"/>
              <a:t>db.collection.insertOne</a:t>
            </a:r>
            <a:r>
              <a:rPr lang="en-US" i="1" dirty="0"/>
              <a:t>()</a:t>
            </a:r>
          </a:p>
          <a:p>
            <a:pPr lvl="1"/>
            <a:r>
              <a:rPr lang="en-US" i="1" dirty="0" err="1"/>
              <a:t>db.collection.insertMany</a:t>
            </a:r>
            <a:r>
              <a:rPr lang="en-US" i="1" dirty="0"/>
              <a:t>()</a:t>
            </a:r>
          </a:p>
          <a:p>
            <a:pPr lvl="1"/>
            <a:endParaRPr lang="en-US" dirty="0"/>
          </a:p>
          <a:p>
            <a:pPr lvl="1"/>
            <a:r>
              <a:rPr lang="en-US" dirty="0"/>
              <a:t>Insert operations target a single collection, and all write in </a:t>
            </a:r>
            <a:r>
              <a:rPr lang="en-US" dirty="0" err="1"/>
              <a:t>mongoDB</a:t>
            </a:r>
            <a:r>
              <a:rPr lang="en-US" dirty="0"/>
              <a:t>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pic>
        <p:nvPicPr>
          <p:cNvPr id="3" name="图片 2">
            <a:extLst>
              <a:ext uri="{FF2B5EF4-FFF2-40B4-BE49-F238E27FC236}">
                <a16:creationId xmlns:a16="http://schemas.microsoft.com/office/drawing/2014/main" id="{F3BB01E0-AEDA-4462-850B-39AD61247920}"/>
              </a:ext>
            </a:extLst>
          </p:cNvPr>
          <p:cNvPicPr>
            <a:picLocks noChangeAspect="1"/>
          </p:cNvPicPr>
          <p:nvPr/>
        </p:nvPicPr>
        <p:blipFill>
          <a:blip r:embed="rId2"/>
          <a:stretch>
            <a:fillRect/>
          </a:stretch>
        </p:blipFill>
        <p:spPr>
          <a:xfrm>
            <a:off x="6495435" y="1295031"/>
            <a:ext cx="5308471" cy="1814459"/>
          </a:xfrm>
          <a:prstGeom prst="rect">
            <a:avLst/>
          </a:prstGeom>
        </p:spPr>
      </p:pic>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504576" y="4205709"/>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Read Operations</a:t>
            </a:r>
          </a:p>
          <a:p>
            <a:pPr lvl="1"/>
            <a:r>
              <a:rPr lang="en-US" i="1" dirty="0" err="1"/>
              <a:t>db.collection.find</a:t>
            </a:r>
            <a:r>
              <a:rPr lang="en-US" i="1" dirty="0"/>
              <a:t>()</a:t>
            </a:r>
          </a:p>
          <a:p>
            <a:pPr lvl="1"/>
            <a:endParaRPr lang="en-US" dirty="0"/>
          </a:p>
          <a:p>
            <a:pPr lvl="1"/>
            <a:r>
              <a:rPr lang="en-US" dirty="0"/>
              <a:t>Read operations retrieve from a collection.</a:t>
            </a:r>
          </a:p>
        </p:txBody>
      </p:sp>
      <p:pic>
        <p:nvPicPr>
          <p:cNvPr id="6" name="图片 5">
            <a:extLst>
              <a:ext uri="{FF2B5EF4-FFF2-40B4-BE49-F238E27FC236}">
                <a16:creationId xmlns:a16="http://schemas.microsoft.com/office/drawing/2014/main" id="{4C49D771-24F6-4528-9804-CC1428258EEC}"/>
              </a:ext>
            </a:extLst>
          </p:cNvPr>
          <p:cNvPicPr>
            <a:picLocks noChangeAspect="1"/>
          </p:cNvPicPr>
          <p:nvPr/>
        </p:nvPicPr>
        <p:blipFill>
          <a:blip r:embed="rId3"/>
          <a:stretch>
            <a:fillRect/>
          </a:stretch>
        </p:blipFill>
        <p:spPr>
          <a:xfrm>
            <a:off x="6225850" y="4205709"/>
            <a:ext cx="5847640" cy="1096433"/>
          </a:xfrm>
          <a:prstGeom prst="rect">
            <a:avLst/>
          </a:prstGeom>
        </p:spPr>
      </p:pic>
    </p:spTree>
    <p:extLst>
      <p:ext uri="{BB962C8B-B14F-4D97-AF65-F5344CB8AC3E}">
        <p14:creationId xmlns:p14="http://schemas.microsoft.com/office/powerpoint/2010/main" val="23162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1"/>
            <a:ext cx="5593012" cy="2719087"/>
          </a:xfrm>
        </p:spPr>
        <p:txBody>
          <a:bodyPr>
            <a:normAutofit/>
          </a:bodyPr>
          <a:lstStyle/>
          <a:p>
            <a:pPr lvl="0"/>
            <a:r>
              <a:rPr lang="en-US" b="1" dirty="0"/>
              <a:t>Update Operations</a:t>
            </a:r>
          </a:p>
          <a:p>
            <a:pPr lvl="1"/>
            <a:r>
              <a:rPr lang="en-US" i="1" dirty="0" err="1"/>
              <a:t>db.collection.updateOne</a:t>
            </a:r>
            <a:r>
              <a:rPr lang="en-US" i="1" dirty="0"/>
              <a:t>()</a:t>
            </a:r>
          </a:p>
          <a:p>
            <a:pPr lvl="1"/>
            <a:r>
              <a:rPr lang="en-US" i="1" dirty="0" err="1"/>
              <a:t>db.collection.updateMany</a:t>
            </a:r>
            <a:r>
              <a:rPr lang="en-US" i="1" dirty="0"/>
              <a:t>()</a:t>
            </a:r>
          </a:p>
          <a:p>
            <a:pPr lvl="1"/>
            <a:r>
              <a:rPr lang="en-US" i="1" dirty="0" err="1"/>
              <a:t>db.collection.replaceOne</a:t>
            </a:r>
            <a:r>
              <a:rPr lang="en-US" i="1" dirty="0"/>
              <a:t>()</a:t>
            </a:r>
          </a:p>
          <a:p>
            <a:pPr lvl="1"/>
            <a:endParaRPr lang="en-US" dirty="0"/>
          </a:p>
          <a:p>
            <a:pPr lvl="1"/>
            <a:r>
              <a:rPr lang="en-US" dirty="0"/>
              <a:t>Update operations target a single collection, and all write in MongoDB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485532" y="3836432"/>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Delete Operations</a:t>
            </a:r>
          </a:p>
          <a:p>
            <a:pPr lvl="1"/>
            <a:r>
              <a:rPr lang="en-US" altLang="zh-CN" i="1" dirty="0" err="1"/>
              <a:t>db.collection.deleteOne</a:t>
            </a:r>
            <a:r>
              <a:rPr lang="en-US" altLang="zh-CN" i="1" dirty="0"/>
              <a:t>()</a:t>
            </a:r>
          </a:p>
          <a:p>
            <a:pPr lvl="1"/>
            <a:r>
              <a:rPr lang="en-US" altLang="zh-CN" i="1" dirty="0" err="1"/>
              <a:t>db.collection.deleteMany</a:t>
            </a:r>
            <a:r>
              <a:rPr lang="en-US" altLang="zh-CN" i="1" dirty="0"/>
              <a:t>()</a:t>
            </a:r>
          </a:p>
          <a:p>
            <a:pPr lvl="1"/>
            <a:endParaRPr lang="en-US" dirty="0"/>
          </a:p>
          <a:p>
            <a:pPr lvl="1"/>
            <a:r>
              <a:rPr lang="en-US" altLang="zh-CN" dirty="0"/>
              <a:t>Delete operations target a single collection, and all write in MongoDB are atomic on the level of a single document.</a:t>
            </a:r>
          </a:p>
        </p:txBody>
      </p:sp>
      <p:pic>
        <p:nvPicPr>
          <p:cNvPr id="7" name="图片 6">
            <a:extLst>
              <a:ext uri="{FF2B5EF4-FFF2-40B4-BE49-F238E27FC236}">
                <a16:creationId xmlns:a16="http://schemas.microsoft.com/office/drawing/2014/main" id="{E2762672-5DC7-47DF-AF87-33380601939A}"/>
              </a:ext>
            </a:extLst>
          </p:cNvPr>
          <p:cNvPicPr>
            <a:picLocks noChangeAspect="1"/>
          </p:cNvPicPr>
          <p:nvPr/>
        </p:nvPicPr>
        <p:blipFill>
          <a:blip r:embed="rId2"/>
          <a:stretch>
            <a:fillRect/>
          </a:stretch>
        </p:blipFill>
        <p:spPr>
          <a:xfrm>
            <a:off x="6078544" y="1619250"/>
            <a:ext cx="6116631" cy="1112616"/>
          </a:xfrm>
          <a:prstGeom prst="rect">
            <a:avLst/>
          </a:prstGeom>
        </p:spPr>
      </p:pic>
      <p:pic>
        <p:nvPicPr>
          <p:cNvPr id="8" name="图片 7">
            <a:extLst>
              <a:ext uri="{FF2B5EF4-FFF2-40B4-BE49-F238E27FC236}">
                <a16:creationId xmlns:a16="http://schemas.microsoft.com/office/drawing/2014/main" id="{E1C9F7B2-E662-4E5A-BECE-977BC414AA93}"/>
              </a:ext>
            </a:extLst>
          </p:cNvPr>
          <p:cNvPicPr>
            <a:picLocks noChangeAspect="1"/>
          </p:cNvPicPr>
          <p:nvPr/>
        </p:nvPicPr>
        <p:blipFill>
          <a:blip r:embed="rId3"/>
          <a:stretch>
            <a:fillRect/>
          </a:stretch>
        </p:blipFill>
        <p:spPr>
          <a:xfrm>
            <a:off x="6135138" y="4449186"/>
            <a:ext cx="5555461" cy="914479"/>
          </a:xfrm>
          <a:prstGeom prst="rect">
            <a:avLst/>
          </a:prstGeom>
        </p:spPr>
      </p:pic>
    </p:spTree>
    <p:extLst>
      <p:ext uri="{BB962C8B-B14F-4D97-AF65-F5344CB8AC3E}">
        <p14:creationId xmlns:p14="http://schemas.microsoft.com/office/powerpoint/2010/main" val="740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070999"/>
            <a:ext cx="5463664" cy="5137295"/>
          </a:xfrm>
        </p:spPr>
        <p:txBody>
          <a:bodyPr>
            <a:normAutofit/>
          </a:bodyPr>
          <a:lstStyle/>
          <a:p>
            <a:pPr lvl="0"/>
            <a:r>
              <a:rPr lang="en-US" dirty="0"/>
              <a:t>Flexible Scheme</a:t>
            </a:r>
          </a:p>
          <a:p>
            <a:pPr lvl="1"/>
            <a:r>
              <a:rPr lang="en-US" dirty="0"/>
              <a:t>MongoDB’s Collections does not require its documents to have the schema.</a:t>
            </a:r>
          </a:p>
          <a:p>
            <a:pPr lvl="2"/>
            <a:r>
              <a:rPr lang="en-US" dirty="0"/>
              <a:t>Documents do not need to have the same set of fields and the data type can differ in a collection.</a:t>
            </a:r>
          </a:p>
          <a:p>
            <a:pPr lvl="2"/>
            <a:r>
              <a:rPr lang="en-US" dirty="0"/>
              <a:t>To change the structure of the documents in a collection is allowed. Such as add new fields or remove. </a:t>
            </a:r>
          </a:p>
          <a:p>
            <a:pPr marL="179387" lvl="2" indent="0">
              <a:buNone/>
            </a:pPr>
            <a:endParaRPr lang="en-US" dirty="0"/>
          </a:p>
          <a:p>
            <a:pPr lvl="0"/>
            <a:r>
              <a:rPr lang="en-US" altLang="zh-CN" dirty="0"/>
              <a:t>Document Structure</a:t>
            </a:r>
          </a:p>
          <a:p>
            <a:pPr lvl="1"/>
            <a:r>
              <a:rPr lang="en-US" altLang="zh-CN" dirty="0"/>
              <a:t>MongoDB allows related data to be embedded within a single document.</a:t>
            </a:r>
          </a:p>
          <a:p>
            <a:pPr lvl="1"/>
            <a:r>
              <a:rPr lang="en-US" altLang="zh-CN" dirty="0"/>
              <a:t>MongoDB documents make it possible to embed document structures in a field or art within a document.</a:t>
            </a:r>
          </a:p>
        </p:txBody>
      </p:sp>
      <p:sp>
        <p:nvSpPr>
          <p:cNvPr id="4" name="Title"/>
          <p:cNvSpPr>
            <a:spLocks noGrp="1"/>
          </p:cNvSpPr>
          <p:nvPr>
            <p:ph type="title"/>
          </p:nvPr>
        </p:nvSpPr>
        <p:spPr bwMode="gray">
          <a:xfrm>
            <a:off x="504001" y="504000"/>
            <a:ext cx="11186476" cy="369332"/>
          </a:xfrm>
        </p:spPr>
        <p:txBody>
          <a:bodyPr/>
          <a:lstStyle/>
          <a:p>
            <a:r>
              <a:rPr lang="en-US" dirty="0"/>
              <a:t>Data Modeling Introduction</a:t>
            </a:r>
            <a:endParaRPr lang="en-US" b="0" dirty="0"/>
          </a:p>
        </p:txBody>
      </p:sp>
      <p:pic>
        <p:nvPicPr>
          <p:cNvPr id="2" name="图片 1">
            <a:extLst>
              <a:ext uri="{FF2B5EF4-FFF2-40B4-BE49-F238E27FC236}">
                <a16:creationId xmlns:a16="http://schemas.microsoft.com/office/drawing/2014/main" id="{EF4772EC-7F1A-4D47-9B6A-AFA7C71DAD2E}"/>
              </a:ext>
            </a:extLst>
          </p:cNvPr>
          <p:cNvPicPr>
            <a:picLocks noChangeAspect="1"/>
          </p:cNvPicPr>
          <p:nvPr/>
        </p:nvPicPr>
        <p:blipFill>
          <a:blip r:embed="rId2"/>
          <a:stretch>
            <a:fillRect/>
          </a:stretch>
        </p:blipFill>
        <p:spPr>
          <a:xfrm>
            <a:off x="6227511" y="509388"/>
            <a:ext cx="5309935" cy="3130258"/>
          </a:xfrm>
          <a:prstGeom prst="rect">
            <a:avLst/>
          </a:prstGeom>
        </p:spPr>
      </p:pic>
      <p:pic>
        <p:nvPicPr>
          <p:cNvPr id="3" name="图片 2">
            <a:extLst>
              <a:ext uri="{FF2B5EF4-FFF2-40B4-BE49-F238E27FC236}">
                <a16:creationId xmlns:a16="http://schemas.microsoft.com/office/drawing/2014/main" id="{B734FC29-DC03-442A-82E9-507928B70739}"/>
              </a:ext>
            </a:extLst>
          </p:cNvPr>
          <p:cNvPicPr>
            <a:picLocks noChangeAspect="1"/>
          </p:cNvPicPr>
          <p:nvPr/>
        </p:nvPicPr>
        <p:blipFill>
          <a:blip r:embed="rId3"/>
          <a:stretch>
            <a:fillRect/>
          </a:stretch>
        </p:blipFill>
        <p:spPr>
          <a:xfrm>
            <a:off x="6227511" y="3639646"/>
            <a:ext cx="4811393" cy="2918021"/>
          </a:xfrm>
          <a:prstGeom prst="rect">
            <a:avLst/>
          </a:prstGeom>
        </p:spPr>
      </p:pic>
    </p:spTree>
    <p:extLst>
      <p:ext uri="{BB962C8B-B14F-4D97-AF65-F5344CB8AC3E}">
        <p14:creationId xmlns:p14="http://schemas.microsoft.com/office/powerpoint/2010/main" val="187205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352</TotalTime>
  <Words>731</Words>
  <Application>Microsoft Office PowerPoint</Application>
  <PresentationFormat>自定义</PresentationFormat>
  <Paragraphs>148</Paragraphs>
  <Slides>26</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Arial</vt:lpstr>
      <vt:lpstr>Courier New</vt:lpstr>
      <vt:lpstr>Symbol</vt:lpstr>
      <vt:lpstr>wingdings</vt:lpstr>
      <vt:lpstr>wingdings</vt:lpstr>
      <vt:lpstr>SAP 2020 16x9 white</vt:lpstr>
      <vt:lpstr>SAP 2020 16x9 blue</vt:lpstr>
      <vt:lpstr>The Survey On MongoDB A Document Database</vt:lpstr>
      <vt:lpstr>Content</vt:lpstr>
      <vt:lpstr>Introduction to MongoDB</vt:lpstr>
      <vt:lpstr>Introduction to MongoDB</vt:lpstr>
      <vt:lpstr>Key Features of MongoDB</vt:lpstr>
      <vt:lpstr>MongoDB CRUD Operation</vt:lpstr>
      <vt:lpstr>MongoDB CRUD Operation</vt:lpstr>
      <vt:lpstr>Data Modeling Introduction</vt:lpstr>
      <vt:lpstr>Divider page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19</cp:revision>
  <dcterms:created xsi:type="dcterms:W3CDTF">2020-08-28T02:47:37Z</dcterms:created>
  <dcterms:modified xsi:type="dcterms:W3CDTF">2020-08-28T08:40:01Z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