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0"/>
  </p:notesMasterIdLst>
  <p:handoutMasterIdLst>
    <p:handoutMasterId r:id="rId31"/>
  </p:handoutMasterIdLst>
  <p:sldIdLst>
    <p:sldId id="259" r:id="rId2"/>
    <p:sldId id="285" r:id="rId3"/>
    <p:sldId id="287" r:id="rId4"/>
    <p:sldId id="260" r:id="rId5"/>
    <p:sldId id="261" r:id="rId6"/>
    <p:sldId id="262" r:id="rId7"/>
    <p:sldId id="263" r:id="rId8"/>
    <p:sldId id="264" r:id="rId9"/>
    <p:sldId id="265" r:id="rId10"/>
    <p:sldId id="266" r:id="rId11"/>
    <p:sldId id="283" r:id="rId12"/>
    <p:sldId id="267" r:id="rId13"/>
    <p:sldId id="268" r:id="rId14"/>
    <p:sldId id="269" r:id="rId15"/>
    <p:sldId id="270" r:id="rId16"/>
    <p:sldId id="271" r:id="rId17"/>
    <p:sldId id="272" r:id="rId18"/>
    <p:sldId id="284"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5" d="100"/>
          <a:sy n="125" d="100"/>
        </p:scale>
        <p:origin x="1498" y="8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双行">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22971" cy="2353427"/>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4" name="内容占位符 2">
            <a:extLst>
              <a:ext uri="{FF2B5EF4-FFF2-40B4-BE49-F238E27FC236}">
                <a16:creationId xmlns:a16="http://schemas.microsoft.com/office/drawing/2014/main" id="{977D35AF-9868-40E8-B080-F68139890EA4}"/>
              </a:ext>
            </a:extLst>
          </p:cNvPr>
          <p:cNvSpPr>
            <a:spLocks noGrp="1"/>
          </p:cNvSpPr>
          <p:nvPr>
            <p:ph sz="quarter" idx="11"/>
          </p:nvPr>
        </p:nvSpPr>
        <p:spPr>
          <a:xfrm>
            <a:off x="494025" y="4198484"/>
            <a:ext cx="8322971" cy="2353427"/>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70693489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平行双行-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22971" cy="2353427"/>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4" name="内容占位符 2">
            <a:extLst>
              <a:ext uri="{FF2B5EF4-FFF2-40B4-BE49-F238E27FC236}">
                <a16:creationId xmlns:a16="http://schemas.microsoft.com/office/drawing/2014/main" id="{977D35AF-9868-40E8-B080-F68139890EA4}"/>
              </a:ext>
            </a:extLst>
          </p:cNvPr>
          <p:cNvSpPr>
            <a:spLocks noGrp="1"/>
          </p:cNvSpPr>
          <p:nvPr>
            <p:ph sz="quarter" idx="11"/>
          </p:nvPr>
        </p:nvSpPr>
        <p:spPr>
          <a:xfrm>
            <a:off x="494025" y="4198484"/>
            <a:ext cx="8322971" cy="2353427"/>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5">
            <a:extLst>
              <a:ext uri="{FF2B5EF4-FFF2-40B4-BE49-F238E27FC236}">
                <a16:creationId xmlns:a16="http://schemas.microsoft.com/office/drawing/2014/main" id="{4DDEBEDE-B6CD-43FF-93BD-AFFE33D7E988}"/>
              </a:ext>
            </a:extLst>
          </p:cNvPr>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7" name="文本框 6">
            <a:extLst>
              <a:ext uri="{FF2B5EF4-FFF2-40B4-BE49-F238E27FC236}">
                <a16:creationId xmlns:a16="http://schemas.microsoft.com/office/drawing/2014/main" id="{0903E3F0-26F2-47C4-8FC3-D0564B444DC0}"/>
              </a:ext>
            </a:extLst>
          </p:cNvPr>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38515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20"/>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3"/>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20"/>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3"/>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19" r:id="rId4"/>
    <p:sldLayoutId id="2147483820"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png"/><Relationship Id="rId2" Type="http://schemas.openxmlformats.org/officeDocument/2006/relationships/image" Target="../media/image13.emf"/><Relationship Id="rId1" Type="http://schemas.openxmlformats.org/officeDocument/2006/relationships/slideLayout" Target="../slideLayouts/slideLayout11.xml"/><Relationship Id="rId6" Type="http://schemas.openxmlformats.org/officeDocument/2006/relationships/image" Target="../media/image17.emf"/><Relationship Id="rId5" Type="http://schemas.openxmlformats.org/officeDocument/2006/relationships/image" Target="../media/image16.jpg"/><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Something about VDF</a:t>
            </a:r>
            <a:endParaRPr lang="zh-CN" altLang="en-US" sz="2400" dirty="0"/>
          </a:p>
        </p:txBody>
      </p:sp>
      <p:sp>
        <p:nvSpPr>
          <p:cNvPr id="5" name="副标题 4"/>
          <p:cNvSpPr>
            <a:spLocks noGrp="1"/>
          </p:cNvSpPr>
          <p:nvPr>
            <p:ph type="subTitle" idx="1"/>
          </p:nvPr>
        </p:nvSpPr>
        <p:spPr/>
        <p:txBody>
          <a:bodyPr/>
          <a:lstStyle/>
          <a:p>
            <a:r>
              <a:rPr lang="en-US" altLang="zh-CN" dirty="0"/>
              <a:t>Victor Wang</a:t>
            </a:r>
            <a:endParaRPr lang="zh-CN" altLang="en-US" dirty="0"/>
          </a:p>
        </p:txBody>
      </p:sp>
      <p:sp>
        <p:nvSpPr>
          <p:cNvPr id="6" name="文本占位符 5"/>
          <p:cNvSpPr>
            <a:spLocks noGrp="1"/>
          </p:cNvSpPr>
          <p:nvPr>
            <p:ph type="body" sz="quarter" idx="10"/>
          </p:nvPr>
        </p:nvSpPr>
        <p:spPr/>
        <p:txBody>
          <a:bodyPr/>
          <a:lstStyle/>
          <a:p>
            <a:r>
              <a:rPr lang="en-US" altLang="zh-CN" dirty="0"/>
              <a:t>November 2020</a:t>
            </a:r>
            <a:endParaRPr lang="zh-CN" altLang="en-US" dirty="0"/>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62410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使用场合较为严肃，不适合复杂图片出现的情况下。</a:t>
            </a:r>
            <a:endParaRPr lang="en-US" altLang="zh-CN" dirty="0"/>
          </a:p>
          <a:p>
            <a:r>
              <a:rPr lang="zh-CN" altLang="en-US" dirty="0"/>
              <a:t>如需使用，建议</a:t>
            </a:r>
            <a:r>
              <a:rPr lang="en-US" altLang="zh-CN" dirty="0"/>
              <a:t>PPT</a:t>
            </a:r>
            <a:r>
              <a:rPr lang="zh-CN" altLang="en-US" dirty="0"/>
              <a:t>所有内页均使用极简版式，可以达到更简洁清爽的效果。</a:t>
            </a:r>
          </a:p>
        </p:txBody>
      </p:sp>
      <p:sp>
        <p:nvSpPr>
          <p:cNvPr id="3" name="标题 2"/>
          <p:cNvSpPr>
            <a:spLocks noGrp="1"/>
          </p:cNvSpPr>
          <p:nvPr>
            <p:ph type="title"/>
          </p:nvPr>
        </p:nvSpPr>
        <p:spPr/>
        <p:txBody>
          <a:bodyPr/>
          <a:lstStyle/>
          <a:p>
            <a:r>
              <a:rPr lang="zh-CN" altLang="en-US" dirty="0"/>
              <a:t>极简版内页</a:t>
            </a:r>
          </a:p>
        </p:txBody>
      </p:sp>
    </p:spTree>
    <p:extLst>
      <p:ext uri="{BB962C8B-B14F-4D97-AF65-F5344CB8AC3E}">
        <p14:creationId xmlns:p14="http://schemas.microsoft.com/office/powerpoint/2010/main" val="130582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119608353"/>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09448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47396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使用场合较为严肃，不适合题图复杂图片出现的情况下。</a:t>
            </a:r>
            <a:endParaRPr lang="en-US" altLang="zh-CN" dirty="0"/>
          </a:p>
          <a:p>
            <a:r>
              <a:rPr lang="zh-CN" altLang="en-US" dirty="0"/>
              <a:t>如需使用，建议所有内页均使用极简版式，以达到更简洁、清爽的效果。</a:t>
            </a:r>
          </a:p>
          <a:p>
            <a:endParaRPr lang="zh-CN" altLang="en-US" dirty="0"/>
          </a:p>
        </p:txBody>
      </p:sp>
      <p:sp>
        <p:nvSpPr>
          <p:cNvPr id="3" name="标题 2"/>
          <p:cNvSpPr>
            <a:spLocks noGrp="1"/>
          </p:cNvSpPr>
          <p:nvPr>
            <p:ph type="title"/>
          </p:nvPr>
        </p:nvSpPr>
        <p:spPr/>
        <p:txBody>
          <a:bodyPr/>
          <a:lstStyle/>
          <a:p>
            <a:r>
              <a:rPr lang="zh-CN" altLang="en-US" dirty="0"/>
              <a:t>极简版内页</a:t>
            </a:r>
            <a:r>
              <a:rPr lang="en-US" altLang="zh-CN" dirty="0"/>
              <a:t>-</a:t>
            </a:r>
            <a:r>
              <a:rPr lang="zh-CN" altLang="en-US" dirty="0"/>
              <a:t>有页码</a:t>
            </a:r>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18</a:t>
            </a:fld>
            <a:endParaRPr lang="en-US" altLang="zh-CN"/>
          </a:p>
        </p:txBody>
      </p:sp>
    </p:spTree>
    <p:extLst>
      <p:ext uri="{BB962C8B-B14F-4D97-AF65-F5344CB8AC3E}">
        <p14:creationId xmlns:p14="http://schemas.microsoft.com/office/powerpoint/2010/main" val="102672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19</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235243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77979BD-46D1-47B6-A1C5-2265EF6EC951}"/>
              </a:ext>
            </a:extLst>
          </p:cNvPr>
          <p:cNvSpPr>
            <a:spLocks noGrp="1"/>
          </p:cNvSpPr>
          <p:nvPr>
            <p:ph sz="quarter" idx="10"/>
          </p:nvPr>
        </p:nvSpPr>
        <p:spPr/>
        <p:txBody>
          <a:bodyPr/>
          <a:lstStyle/>
          <a:p>
            <a:r>
              <a:rPr lang="en-US" altLang="zh-CN" dirty="0"/>
              <a:t>Proofs of exponentiation</a:t>
            </a:r>
          </a:p>
          <a:p>
            <a:pPr lvl="1"/>
            <a:r>
              <a:rPr lang="en-US" altLang="zh-CN" dirty="0"/>
              <a:t>VDFs and </a:t>
            </a:r>
            <a:r>
              <a:rPr lang="en-US" altLang="zh-CN" dirty="0" err="1"/>
              <a:t>timelocks</a:t>
            </a:r>
            <a:endParaRPr lang="en-US" altLang="zh-CN" dirty="0"/>
          </a:p>
          <a:p>
            <a:pPr lvl="2"/>
            <a:r>
              <a:rPr lang="en-US" altLang="zh-CN" dirty="0" err="1"/>
              <a:t>unbiasable</a:t>
            </a:r>
            <a:r>
              <a:rPr lang="zh-CN" altLang="en-US" dirty="0"/>
              <a:t> </a:t>
            </a:r>
            <a:r>
              <a:rPr lang="en-US" altLang="zh-CN" dirty="0"/>
              <a:t>randomness</a:t>
            </a:r>
          </a:p>
          <a:p>
            <a:pPr lvl="1"/>
            <a:r>
              <a:rPr lang="en-US" altLang="zh-CN" dirty="0"/>
              <a:t>Set and vector commitments</a:t>
            </a:r>
          </a:p>
          <a:p>
            <a:pPr lvl="2"/>
            <a:r>
              <a:rPr lang="en-US" altLang="zh-CN" dirty="0"/>
              <a:t>Efficient state accumulators</a:t>
            </a:r>
          </a:p>
          <a:p>
            <a:pPr lvl="1"/>
            <a:r>
              <a:rPr lang="en-US" altLang="zh-CN" dirty="0"/>
              <a:t>Polynomial commitments</a:t>
            </a:r>
          </a:p>
          <a:p>
            <a:pPr lvl="2"/>
            <a:r>
              <a:rPr lang="en-US" altLang="zh-CN" dirty="0"/>
              <a:t>Universal SNARKs</a:t>
            </a:r>
          </a:p>
          <a:p>
            <a:pPr lvl="1"/>
            <a:r>
              <a:rPr lang="en-US" altLang="zh-CN" dirty="0" err="1"/>
              <a:t>GooSigs</a:t>
            </a:r>
            <a:r>
              <a:rPr lang="en-US" altLang="zh-CN" dirty="0"/>
              <a:t>: short signatures from RSA that hide the signer’s RSA public key</a:t>
            </a:r>
          </a:p>
          <a:p>
            <a:pPr lvl="2"/>
            <a:r>
              <a:rPr lang="en-US" altLang="zh-CN" dirty="0"/>
              <a:t>Private airdrops</a:t>
            </a:r>
          </a:p>
        </p:txBody>
      </p:sp>
      <p:sp>
        <p:nvSpPr>
          <p:cNvPr id="3" name="标题 2">
            <a:extLst>
              <a:ext uri="{FF2B5EF4-FFF2-40B4-BE49-F238E27FC236}">
                <a16:creationId xmlns:a16="http://schemas.microsoft.com/office/drawing/2014/main" id="{24A4D422-4CA1-4F0D-A1B3-D6BA3F644D8F}"/>
              </a:ext>
            </a:extLst>
          </p:cNvPr>
          <p:cNvSpPr>
            <a:spLocks noGrp="1"/>
          </p:cNvSpPr>
          <p:nvPr>
            <p:ph type="title"/>
          </p:nvPr>
        </p:nvSpPr>
        <p:spPr/>
        <p:txBody>
          <a:bodyPr/>
          <a:lstStyle/>
          <a:p>
            <a:r>
              <a:rPr lang="en-US" altLang="zh-CN" dirty="0"/>
              <a:t>Group of unknow order revolution</a:t>
            </a:r>
            <a:endParaRPr lang="zh-CN" altLang="en-US" dirty="0"/>
          </a:p>
        </p:txBody>
      </p:sp>
    </p:spTree>
    <p:extLst>
      <p:ext uri="{BB962C8B-B14F-4D97-AF65-F5344CB8AC3E}">
        <p14:creationId xmlns:p14="http://schemas.microsoft.com/office/powerpoint/2010/main" val="2689474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20</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21</a:t>
            </a:fld>
            <a:endParaRPr lang="en-US" altLang="zh-CN" dirty="0"/>
          </a:p>
        </p:txBody>
      </p:sp>
    </p:spTree>
    <p:extLst>
      <p:ext uri="{BB962C8B-B14F-4D97-AF65-F5344CB8AC3E}">
        <p14:creationId xmlns:p14="http://schemas.microsoft.com/office/powerpoint/2010/main" val="234378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78238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085259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276208-D106-43BC-AEDA-5234180B3450}"/>
                  </a:ext>
                </a:extLst>
              </p:cNvPr>
              <p:cNvSpPr>
                <a:spLocks noGrp="1"/>
              </p:cNvSpPr>
              <p:nvPr>
                <p:ph sz="quarter" idx="11"/>
              </p:nvPr>
            </p:nvSpPr>
            <p:spPr>
              <a:xfrm>
                <a:off x="261938" y="3367109"/>
                <a:ext cx="8556625" cy="3176813"/>
              </a:xfrm>
            </p:spPr>
            <p:txBody>
              <a:bodyPr/>
              <a:lstStyle/>
              <a:p>
                <a:r>
                  <a:rPr lang="en-US" altLang="zh-CN" dirty="0"/>
                  <a:t>Open source</a:t>
                </a:r>
              </a:p>
              <a:p>
                <a:r>
                  <a:rPr lang="en-US" altLang="zh-CN" dirty="0"/>
                  <a:t>Scalable</a:t>
                </a:r>
              </a:p>
              <a:p>
                <a:pPr lvl="1"/>
                <a:r>
                  <a:rPr lang="en-US" altLang="zh-CN" dirty="0"/>
                  <a:t>Tested up to 10000 parties</a:t>
                </a:r>
              </a:p>
              <a:p>
                <a:pPr lvl="1"/>
                <a:r>
                  <a:rPr lang="en-US" altLang="zh-CN" dirty="0"/>
                  <a:t>Live demo today</a:t>
                </a:r>
              </a:p>
              <a:p>
                <a:r>
                  <a:rPr lang="en-US" altLang="zh-CN" dirty="0"/>
                  <a:t>Plausibly secure</a:t>
                </a:r>
              </a:p>
              <a:p>
                <a:pPr lvl="1"/>
                <a:r>
                  <a:rPr lang="en-US" altLang="zh-CN" dirty="0"/>
                  <a:t>N-1 actively malicious</a:t>
                </a:r>
              </a:p>
              <a:p>
                <a:pPr lvl="1"/>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𝜆</m:t>
                    </m:r>
                  </m:oMath>
                </a14:m>
                <a:r>
                  <a:rPr lang="en-US" altLang="zh-CN" dirty="0"/>
                  <a:t> = 128 bits.</a:t>
                </a:r>
              </a:p>
            </p:txBody>
          </p:sp>
        </mc:Choice>
        <mc:Fallback xmlns="">
          <p:sp>
            <p:nvSpPr>
              <p:cNvPr id="3" name="内容占位符 2">
                <a:extLst>
                  <a:ext uri="{FF2B5EF4-FFF2-40B4-BE49-F238E27FC236}">
                    <a16:creationId xmlns:a16="http://schemas.microsoft.com/office/drawing/2014/main" id="{92276208-D106-43BC-AEDA-5234180B3450}"/>
                  </a:ext>
                </a:extLst>
              </p:cNvPr>
              <p:cNvSpPr>
                <a:spLocks noGrp="1" noRot="1" noChangeAspect="1" noMove="1" noResize="1" noEditPoints="1" noAdjustHandles="1" noChangeArrowheads="1" noChangeShapeType="1" noTextEdit="1"/>
              </p:cNvSpPr>
              <p:nvPr>
                <p:ph sz="quarter" idx="11"/>
              </p:nvPr>
            </p:nvSpPr>
            <p:spPr>
              <a:xfrm>
                <a:off x="261938" y="3367109"/>
                <a:ext cx="8556625" cy="3176813"/>
              </a:xfrm>
              <a:blipFill>
                <a:blip r:embed="rId2"/>
                <a:stretch>
                  <a:fillRect l="-783"/>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540CB630-57DA-4A22-896E-8EFB42A3CD50}"/>
              </a:ext>
            </a:extLst>
          </p:cNvPr>
          <p:cNvSpPr>
            <a:spLocks noGrp="1"/>
          </p:cNvSpPr>
          <p:nvPr>
            <p:ph type="title"/>
          </p:nvPr>
        </p:nvSpPr>
        <p:spPr/>
        <p:txBody>
          <a:bodyPr/>
          <a:lstStyle/>
          <a:p>
            <a:r>
              <a:rPr lang="en-US" altLang="zh-CN" dirty="0"/>
              <a:t>RSA MPC</a:t>
            </a:r>
            <a:endParaRPr lang="zh-CN" altLang="en-US" dirty="0"/>
          </a:p>
        </p:txBody>
      </p:sp>
      <p:graphicFrame>
        <p:nvGraphicFramePr>
          <p:cNvPr id="5" name="内容占位符 3">
            <a:extLst>
              <a:ext uri="{FF2B5EF4-FFF2-40B4-BE49-F238E27FC236}">
                <a16:creationId xmlns:a16="http://schemas.microsoft.com/office/drawing/2014/main" id="{924F8BF1-63F0-4F0E-8C87-2FDB669AAA7E}"/>
              </a:ext>
            </a:extLst>
          </p:cNvPr>
          <p:cNvGraphicFramePr>
            <a:graphicFrameLocks noGrp="1"/>
          </p:cNvGraphicFramePr>
          <p:nvPr>
            <p:ph sz="quarter" idx="10"/>
            <p:extLst>
              <p:ext uri="{D42A27DB-BD31-4B8C-83A1-F6EECF244321}">
                <p14:modId xmlns:p14="http://schemas.microsoft.com/office/powerpoint/2010/main" val="792435092"/>
              </p:ext>
            </p:extLst>
          </p:nvPr>
        </p:nvGraphicFramePr>
        <p:xfrm>
          <a:off x="261938" y="1717675"/>
          <a:ext cx="8372476" cy="1483360"/>
        </p:xfrm>
        <a:graphic>
          <a:graphicData uri="http://schemas.openxmlformats.org/drawingml/2006/table">
            <a:tbl>
              <a:tblPr firstRow="1" bandRow="1">
                <a:tableStyleId>{5C22544A-7EE6-4342-B048-85BDC9FD1C3A}</a:tableStyleId>
              </a:tblPr>
              <a:tblGrid>
                <a:gridCol w="2093119">
                  <a:extLst>
                    <a:ext uri="{9D8B030D-6E8A-4147-A177-3AD203B41FA5}">
                      <a16:colId xmlns:a16="http://schemas.microsoft.com/office/drawing/2014/main" val="1080711353"/>
                    </a:ext>
                  </a:extLst>
                </a:gridCol>
                <a:gridCol w="2093119">
                  <a:extLst>
                    <a:ext uri="{9D8B030D-6E8A-4147-A177-3AD203B41FA5}">
                      <a16:colId xmlns:a16="http://schemas.microsoft.com/office/drawing/2014/main" val="2752060896"/>
                    </a:ext>
                  </a:extLst>
                </a:gridCol>
                <a:gridCol w="2093119">
                  <a:extLst>
                    <a:ext uri="{9D8B030D-6E8A-4147-A177-3AD203B41FA5}">
                      <a16:colId xmlns:a16="http://schemas.microsoft.com/office/drawing/2014/main" val="3600586763"/>
                    </a:ext>
                  </a:extLst>
                </a:gridCol>
                <a:gridCol w="2093119">
                  <a:extLst>
                    <a:ext uri="{9D8B030D-6E8A-4147-A177-3AD203B41FA5}">
                      <a16:colId xmlns:a16="http://schemas.microsoft.com/office/drawing/2014/main" val="1229444901"/>
                    </a:ext>
                  </a:extLst>
                </a:gridCol>
              </a:tblGrid>
              <a:tr h="370840">
                <a:tc>
                  <a:txBody>
                    <a:bodyPr/>
                    <a:lstStyle/>
                    <a:p>
                      <a:r>
                        <a:rPr lang="en-US" altLang="zh-CN" dirty="0"/>
                        <a:t>MPC</a:t>
                      </a:r>
                      <a:endParaRPr lang="zh-CN" altLang="en-US" dirty="0"/>
                    </a:p>
                  </a:txBody>
                  <a:tcPr/>
                </a:tc>
                <a:tc>
                  <a:txBody>
                    <a:bodyPr/>
                    <a:lstStyle/>
                    <a:p>
                      <a:r>
                        <a:rPr lang="en-US" altLang="zh-CN" dirty="0"/>
                        <a:t>Year</a:t>
                      </a:r>
                      <a:endParaRPr lang="zh-CN" altLang="en-US" dirty="0"/>
                    </a:p>
                  </a:txBody>
                  <a:tcPr/>
                </a:tc>
                <a:tc>
                  <a:txBody>
                    <a:bodyPr/>
                    <a:lstStyle/>
                    <a:p>
                      <a:r>
                        <a:rPr lang="en-US" altLang="zh-CN" dirty="0"/>
                        <a:t>Parties</a:t>
                      </a:r>
                      <a:endParaRPr lang="zh-CN" altLang="en-US" dirty="0"/>
                    </a:p>
                  </a:txBody>
                  <a:tcPr/>
                </a:tc>
                <a:tc>
                  <a:txBody>
                    <a:bodyPr/>
                    <a:lstStyle/>
                    <a:p>
                      <a:r>
                        <a:rPr lang="en-US" altLang="zh-CN" dirty="0"/>
                        <a:t>Duration</a:t>
                      </a:r>
                      <a:endParaRPr lang="zh-CN" altLang="en-US" dirty="0"/>
                    </a:p>
                  </a:txBody>
                  <a:tcPr/>
                </a:tc>
                <a:extLst>
                  <a:ext uri="{0D108BD9-81ED-4DB2-BD59-A6C34878D82A}">
                    <a16:rowId xmlns:a16="http://schemas.microsoft.com/office/drawing/2014/main" val="3711927779"/>
                  </a:ext>
                </a:extLst>
              </a:tr>
              <a:tr h="370840">
                <a:tc>
                  <a:txBody>
                    <a:bodyPr/>
                    <a:lstStyle/>
                    <a:p>
                      <a:r>
                        <a:rPr lang="en-US" altLang="zh-CN" dirty="0" err="1"/>
                        <a:t>Zcash</a:t>
                      </a:r>
                      <a:r>
                        <a:rPr lang="en-US" altLang="zh-CN" dirty="0"/>
                        <a:t> Sapling</a:t>
                      </a:r>
                      <a:endParaRPr lang="zh-CN" altLang="en-US" dirty="0"/>
                    </a:p>
                  </a:txBody>
                  <a:tcPr/>
                </a:tc>
                <a:tc>
                  <a:txBody>
                    <a:bodyPr/>
                    <a:lstStyle/>
                    <a:p>
                      <a:r>
                        <a:rPr lang="en-US" altLang="zh-CN" dirty="0"/>
                        <a:t>2018</a:t>
                      </a:r>
                      <a:endParaRPr lang="zh-CN" altLang="en-US" dirty="0"/>
                    </a:p>
                  </a:txBody>
                  <a:tcPr/>
                </a:tc>
                <a:tc>
                  <a:txBody>
                    <a:bodyPr/>
                    <a:lstStyle/>
                    <a:p>
                      <a:r>
                        <a:rPr lang="en-US" altLang="zh-CN" dirty="0"/>
                        <a:t>87</a:t>
                      </a:r>
                      <a:endParaRPr lang="zh-CN" altLang="en-US" dirty="0"/>
                    </a:p>
                  </a:txBody>
                  <a:tcPr/>
                </a:tc>
                <a:tc>
                  <a:txBody>
                    <a:bodyPr/>
                    <a:lstStyle/>
                    <a:p>
                      <a:r>
                        <a:rPr lang="en-US" altLang="zh-CN" dirty="0"/>
                        <a:t>6 months</a:t>
                      </a:r>
                      <a:endParaRPr lang="zh-CN" altLang="en-US" dirty="0"/>
                    </a:p>
                  </a:txBody>
                  <a:tcPr/>
                </a:tc>
                <a:extLst>
                  <a:ext uri="{0D108BD9-81ED-4DB2-BD59-A6C34878D82A}">
                    <a16:rowId xmlns:a16="http://schemas.microsoft.com/office/drawing/2014/main" val="2388695172"/>
                  </a:ext>
                </a:extLst>
              </a:tr>
              <a:tr h="370840">
                <a:tc>
                  <a:txBody>
                    <a:bodyPr/>
                    <a:lstStyle/>
                    <a:p>
                      <a:r>
                        <a:rPr lang="en-US" altLang="zh-CN" dirty="0"/>
                        <a:t>AZTEC Ignition</a:t>
                      </a:r>
                      <a:endParaRPr lang="zh-CN" altLang="en-US" dirty="0"/>
                    </a:p>
                  </a:txBody>
                  <a:tcPr/>
                </a:tc>
                <a:tc>
                  <a:txBody>
                    <a:bodyPr/>
                    <a:lstStyle/>
                    <a:p>
                      <a:r>
                        <a:rPr lang="en-US" altLang="zh-CN" dirty="0"/>
                        <a:t>2019</a:t>
                      </a:r>
                      <a:endParaRPr lang="zh-CN" altLang="en-US" dirty="0"/>
                    </a:p>
                  </a:txBody>
                  <a:tcPr/>
                </a:tc>
                <a:tc>
                  <a:txBody>
                    <a:bodyPr/>
                    <a:lstStyle/>
                    <a:p>
                      <a:r>
                        <a:rPr lang="en-US" altLang="zh-CN" dirty="0"/>
                        <a:t>176</a:t>
                      </a:r>
                      <a:endParaRPr lang="zh-CN" altLang="en-US" dirty="0"/>
                    </a:p>
                  </a:txBody>
                  <a:tcPr/>
                </a:tc>
                <a:tc>
                  <a:txBody>
                    <a:bodyPr/>
                    <a:lstStyle/>
                    <a:p>
                      <a:r>
                        <a:rPr lang="en-US" altLang="zh-CN" dirty="0"/>
                        <a:t>1 month</a:t>
                      </a:r>
                      <a:endParaRPr lang="zh-CN" altLang="en-US" dirty="0"/>
                    </a:p>
                  </a:txBody>
                  <a:tcPr/>
                </a:tc>
                <a:extLst>
                  <a:ext uri="{0D108BD9-81ED-4DB2-BD59-A6C34878D82A}">
                    <a16:rowId xmlns:a16="http://schemas.microsoft.com/office/drawing/2014/main" val="2023561103"/>
                  </a:ext>
                </a:extLst>
              </a:tr>
              <a:tr h="370840">
                <a:tc>
                  <a:txBody>
                    <a:bodyPr/>
                    <a:lstStyle/>
                    <a:p>
                      <a:r>
                        <a:rPr lang="en-US" altLang="zh-CN" dirty="0" err="1"/>
                        <a:t>Ligero</a:t>
                      </a:r>
                      <a:endParaRPr lang="zh-CN" altLang="en-US" dirty="0"/>
                    </a:p>
                  </a:txBody>
                  <a:tcPr/>
                </a:tc>
                <a:tc>
                  <a:txBody>
                    <a:bodyPr/>
                    <a:lstStyle/>
                    <a:p>
                      <a:r>
                        <a:rPr lang="en-US" altLang="zh-CN" dirty="0"/>
                        <a:t>2020</a:t>
                      </a:r>
                      <a:endParaRPr lang="zh-CN" altLang="en-US" dirty="0"/>
                    </a:p>
                  </a:txBody>
                  <a:tcPr/>
                </a:tc>
                <a:tc>
                  <a:txBody>
                    <a:bodyPr/>
                    <a:lstStyle/>
                    <a:p>
                      <a:r>
                        <a:rPr lang="en-US" altLang="zh-CN" dirty="0"/>
                        <a:t>1024</a:t>
                      </a:r>
                      <a:endParaRPr lang="zh-CN" altLang="en-US" dirty="0"/>
                    </a:p>
                  </a:txBody>
                  <a:tcPr/>
                </a:tc>
                <a:tc>
                  <a:txBody>
                    <a:bodyPr/>
                    <a:lstStyle/>
                    <a:p>
                      <a:r>
                        <a:rPr lang="en-US" altLang="zh-CN" dirty="0"/>
                        <a:t>10 minutes</a:t>
                      </a:r>
                      <a:endParaRPr lang="zh-CN" altLang="en-US" dirty="0"/>
                    </a:p>
                  </a:txBody>
                  <a:tcPr/>
                </a:tc>
                <a:extLst>
                  <a:ext uri="{0D108BD9-81ED-4DB2-BD59-A6C34878D82A}">
                    <a16:rowId xmlns:a16="http://schemas.microsoft.com/office/drawing/2014/main" val="1148915867"/>
                  </a:ext>
                </a:extLst>
              </a:tr>
            </a:tbl>
          </a:graphicData>
        </a:graphic>
      </p:graphicFrame>
    </p:spTree>
    <p:extLst>
      <p:ext uri="{BB962C8B-B14F-4D97-AF65-F5344CB8AC3E}">
        <p14:creationId xmlns:p14="http://schemas.microsoft.com/office/powerpoint/2010/main" val="112572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无页码版式</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有页码版式</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图形与配色</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图片处理及排版</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lstStyle/>
          <a:p>
            <a:pPr>
              <a:lnSpc>
                <a:spcPct val="150000"/>
              </a:lnSpc>
            </a:pPr>
            <a:r>
              <a:rPr lang="zh-CN" altLang="en-US" dirty="0"/>
              <a:t>点击开始</a:t>
            </a:r>
            <a:r>
              <a:rPr lang="en-US" altLang="zh-CN" dirty="0"/>
              <a:t>-</a:t>
            </a:r>
            <a:r>
              <a:rPr lang="zh-CN" altLang="en-US" dirty="0"/>
              <a:t>新增幻灯片的下拉按钮可以看到本</a:t>
            </a:r>
            <a:r>
              <a:rPr lang="en-US" altLang="zh-CN" dirty="0"/>
              <a:t>PPT</a:t>
            </a:r>
            <a:r>
              <a:rPr lang="zh-CN" altLang="en-US" dirty="0"/>
              <a:t>所包含的版式。</a:t>
            </a:r>
            <a:endParaRPr lang="en-US" altLang="zh-CN" dirty="0"/>
          </a:p>
          <a:p>
            <a:pPr>
              <a:lnSpc>
                <a:spcPct val="150000"/>
              </a:lnSpc>
            </a:pPr>
            <a:r>
              <a:rPr lang="zh-CN" altLang="en-US" dirty="0"/>
              <a:t>版式分为有页码版和没有页码版，供使用者选择。其中有页码的版式会自动添加页码。</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5" name="图片 4"/>
          <p:cNvPicPr>
            <a:picLocks noChangeAspect="1"/>
          </p:cNvPicPr>
          <p:nvPr/>
        </p:nvPicPr>
        <p:blipFill rotWithShape="1">
          <a:blip r:embed="rId2"/>
          <a:srcRect l="6347" t="6852" r="68334" b="13318"/>
          <a:stretch/>
        </p:blipFill>
        <p:spPr>
          <a:xfrm>
            <a:off x="6446886" y="1762704"/>
            <a:ext cx="2419301" cy="4767445"/>
          </a:xfrm>
          <a:prstGeom prst="rect">
            <a:avLst/>
          </a:prstGeom>
        </p:spPr>
      </p:pic>
    </p:spTree>
    <p:extLst>
      <p:ext uri="{BB962C8B-B14F-4D97-AF65-F5344CB8AC3E}">
        <p14:creationId xmlns:p14="http://schemas.microsoft.com/office/powerpoint/2010/main" val="23305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644417" cy="4921498"/>
          </a:xfrm>
        </p:spPr>
        <p:txBody>
          <a:bodyPr/>
          <a:lstStyle/>
          <a:p>
            <a:pPr>
              <a:lnSpc>
                <a:spcPct val="150000"/>
              </a:lnSpc>
            </a:pPr>
            <a:r>
              <a:rPr lang="zh-CN" altLang="en-US" dirty="0"/>
              <a:t>请在设计菜单卡的下拉列表里可以选择保存当前主题。下次使用时即可在设计菜单中直接调用主题设置。</a:t>
            </a:r>
            <a:endParaRPr lang="en-US" altLang="zh-CN" dirty="0"/>
          </a:p>
          <a:p>
            <a:pPr>
              <a:lnSpc>
                <a:spcPct val="150000"/>
              </a:lnSpc>
            </a:pPr>
            <a:r>
              <a:rPr lang="zh-CN" altLang="en-US" dirty="0"/>
              <a:t>字体使用的是等线字体，系统升级为</a:t>
            </a:r>
            <a:r>
              <a:rPr lang="en-US" altLang="zh-CN" dirty="0"/>
              <a:t>WIN10</a:t>
            </a:r>
            <a:r>
              <a:rPr lang="zh-CN" altLang="en-US" dirty="0"/>
              <a:t>后自动安装。</a:t>
            </a:r>
            <a:r>
              <a:rPr lang="zh-CN" altLang="en-US"/>
              <a:t>如系统尚未升级可以尝试微软雅黑字体。</a:t>
            </a:r>
            <a:r>
              <a:rPr lang="zh-CN" altLang="en-US" dirty="0"/>
              <a:t>配色使用的是</a:t>
            </a:r>
            <a:r>
              <a:rPr lang="en-US" altLang="zh-CN" dirty="0"/>
              <a:t>VI</a:t>
            </a:r>
            <a:r>
              <a:rPr lang="zh-CN" altLang="en-US" dirty="0"/>
              <a:t>辅助色系。</a:t>
            </a:r>
            <a:endParaRPr lang="en-US" altLang="zh-CN" dirty="0"/>
          </a:p>
          <a:p>
            <a:pPr marL="0" indent="0">
              <a:lnSpc>
                <a:spcPct val="150000"/>
              </a:lnSpc>
              <a:buNone/>
            </a:pP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7" name="图片 6"/>
          <p:cNvPicPr>
            <a:picLocks noChangeAspect="1"/>
          </p:cNvPicPr>
          <p:nvPr/>
        </p:nvPicPr>
        <p:blipFill rotWithShape="1">
          <a:blip r:embed="rId2"/>
          <a:srcRect r="29920"/>
          <a:stretch/>
        </p:blipFill>
        <p:spPr>
          <a:xfrm>
            <a:off x="5321876" y="1685678"/>
            <a:ext cx="3544311" cy="3304039"/>
          </a:xfrm>
          <a:prstGeom prst="rect">
            <a:avLst/>
          </a:prstGeom>
        </p:spPr>
      </p:pic>
    </p:spTree>
    <p:extLst>
      <p:ext uri="{BB962C8B-B14F-4D97-AF65-F5344CB8AC3E}">
        <p14:creationId xmlns:p14="http://schemas.microsoft.com/office/powerpoint/2010/main" val="4256661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9527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3" name="标题 2"/>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7536662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24</TotalTime>
  <Words>1184</Words>
  <Application>Microsoft Office PowerPoint</Application>
  <PresentationFormat>全屏显示(4:3)</PresentationFormat>
  <Paragraphs>224</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等线 Light</vt:lpstr>
      <vt:lpstr>微软雅黑</vt:lpstr>
      <vt:lpstr>Arial</vt:lpstr>
      <vt:lpstr>Calibri</vt:lpstr>
      <vt:lpstr>Cambria Math</vt:lpstr>
      <vt:lpstr>2016-VI主题-蓝</vt:lpstr>
      <vt:lpstr>Something about VDF</vt:lpstr>
      <vt:lpstr>Group of unknow order revolution</vt:lpstr>
      <vt:lpstr>RSA MPC</vt:lpstr>
      <vt:lpstr>目录 Contents</vt:lpstr>
      <vt:lpstr>目录 Contents</vt:lpstr>
      <vt:lpstr>关于模板的使用说明</vt:lpstr>
      <vt:lpstr>关于模板的使用说明</vt:lpstr>
      <vt:lpstr>目录 Contents</vt:lpstr>
      <vt:lpstr>标题内容标题内容</vt:lpstr>
      <vt:lpstr>纯标题页面标题内容</vt:lpstr>
      <vt:lpstr>极简版内页</vt:lpstr>
      <vt:lpstr>PowerPoint 演示文稿</vt:lpstr>
      <vt:lpstr>标题内容标题内容</vt:lpstr>
      <vt:lpstr>比较内容标题</vt:lpstr>
      <vt:lpstr>目录 Contents</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Something about VDF</dc:title>
  <dc:creator>Wang Kaixuan</dc:creator>
  <cp:lastModifiedBy>Wang Kaixuan</cp:lastModifiedBy>
  <cp:revision>4</cp:revision>
  <dcterms:created xsi:type="dcterms:W3CDTF">2020-12-15T10:37:02Z</dcterms:created>
  <dcterms:modified xsi:type="dcterms:W3CDTF">2020-12-15T11:02:55Z</dcterms:modified>
</cp:coreProperties>
</file>