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60" r:id="rId3"/>
    <p:sldId id="261" r:id="rId4"/>
    <p:sldId id="281" r:id="rId5"/>
    <p:sldId id="262" r:id="rId6"/>
    <p:sldId id="264" r:id="rId7"/>
    <p:sldId id="265" r:id="rId8"/>
    <p:sldId id="282" r:id="rId9"/>
    <p:sldId id="267" r:id="rId10"/>
    <p:sldId id="268" r:id="rId11"/>
  </p:sldIdLst>
  <p:sldSz cx="9001125" cy="5040313"/>
  <p:notesSz cx="6858000" cy="9144000"/>
  <p:custDataLst>
    <p:tags r:id="rId13"/>
  </p:custDataLst>
  <p:defaultTextStyle>
    <a:defPPr>
      <a:defRPr lang="zh-CN"/>
    </a:defPPr>
    <a:lvl1pPr marL="0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1147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2295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03442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04589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05736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06884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08031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09178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8">
          <p15:clr>
            <a:srgbClr val="A4A3A4"/>
          </p15:clr>
        </p15:guide>
        <p15:guide id="2" pos="28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3B3837"/>
    <a:srgbClr val="F5F5F5"/>
    <a:srgbClr val="EAEAEA"/>
    <a:srgbClr val="F6F5F5"/>
    <a:srgbClr val="D9D9D9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710" y="58"/>
      </p:cViewPr>
      <p:guideLst>
        <p:guide orient="horz" pos="1588"/>
        <p:guide pos="28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92B0A-9A72-46CF-9031-31BEF6868F68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E3B0D-E3B5-49EB-B71F-FCF3A9E92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630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E3B0D-E3B5-49EB-B71F-FCF3A9E9257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5864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E3B0D-E3B5-49EB-B71F-FCF3A9E9257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272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E3B0D-E3B5-49EB-B71F-FCF3A9E9257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7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把</a:t>
            </a:r>
            <a:r>
              <a:rPr lang="en-US" altLang="zh-CN" sz="1200" dirty="0"/>
              <a:t>trigger</a:t>
            </a:r>
            <a:r>
              <a:rPr lang="zh-CN" altLang="en-US" sz="1200" dirty="0"/>
              <a:t>携带的信息由</a:t>
            </a:r>
            <a:r>
              <a:rPr lang="en-US" altLang="zh-CN" sz="1200" dirty="0"/>
              <a:t>encoder</a:t>
            </a:r>
            <a:r>
              <a:rPr lang="zh-CN" altLang="en-US" sz="1200" dirty="0"/>
              <a:t>分散到各个像素中，保证</a:t>
            </a:r>
            <a:r>
              <a:rPr lang="en-US" altLang="zh-CN" sz="1200" dirty="0"/>
              <a:t>sample-specific</a:t>
            </a:r>
            <a:endParaRPr lang="zh-CN" altLang="en-US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E3B0D-E3B5-49EB-B71F-FCF3A9E9257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581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E3B0D-E3B5-49EB-B71F-FCF3A9E9257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670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E3B0D-E3B5-49EB-B71F-FCF3A9E9257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107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E3B0D-E3B5-49EB-B71F-FCF3A9E9257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754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E3B0D-E3B5-49EB-B71F-FCF3A9E9257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77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E3B0D-E3B5-49EB-B71F-FCF3A9E9257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743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E3B0D-E3B5-49EB-B71F-FCF3A9E9257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455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5085" y="1565764"/>
            <a:ext cx="7650956" cy="1080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0169" y="2856177"/>
            <a:ext cx="6300788" cy="1288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1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2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34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4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5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06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080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0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25816" y="201847"/>
            <a:ext cx="2025253" cy="4300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0056" y="201847"/>
            <a:ext cx="5925741" cy="4300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027" y="3238868"/>
            <a:ext cx="7650956" cy="1001062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1027" y="2136300"/>
            <a:ext cx="7650956" cy="1102568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114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022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0344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0458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0573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0688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080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091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0056" y="1176073"/>
            <a:ext cx="3975497" cy="332637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5572" y="1176073"/>
            <a:ext cx="3975497" cy="332637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147" indent="0">
              <a:buNone/>
              <a:defRPr sz="1800" b="1"/>
            </a:lvl2pPr>
            <a:lvl3pPr marL="802295" indent="0">
              <a:buNone/>
              <a:defRPr sz="1600" b="1"/>
            </a:lvl3pPr>
            <a:lvl4pPr marL="1203442" indent="0">
              <a:buNone/>
              <a:defRPr sz="1400" b="1"/>
            </a:lvl4pPr>
            <a:lvl5pPr marL="1604589" indent="0">
              <a:buNone/>
              <a:defRPr sz="1400" b="1"/>
            </a:lvl5pPr>
            <a:lvl6pPr marL="2005736" indent="0">
              <a:buNone/>
              <a:defRPr sz="1400" b="1"/>
            </a:lvl6pPr>
            <a:lvl7pPr marL="2406884" indent="0">
              <a:buNone/>
              <a:defRPr sz="1400" b="1"/>
            </a:lvl7pPr>
            <a:lvl8pPr marL="2808031" indent="0">
              <a:buNone/>
              <a:defRPr sz="1400" b="1"/>
            </a:lvl8pPr>
            <a:lvl9pPr marL="3209178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147" indent="0">
              <a:buNone/>
              <a:defRPr sz="1800" b="1"/>
            </a:lvl2pPr>
            <a:lvl3pPr marL="802295" indent="0">
              <a:buNone/>
              <a:defRPr sz="1600" b="1"/>
            </a:lvl3pPr>
            <a:lvl4pPr marL="1203442" indent="0">
              <a:buNone/>
              <a:defRPr sz="1400" b="1"/>
            </a:lvl4pPr>
            <a:lvl5pPr marL="1604589" indent="0">
              <a:buNone/>
              <a:defRPr sz="1400" b="1"/>
            </a:lvl5pPr>
            <a:lvl6pPr marL="2005736" indent="0">
              <a:buNone/>
              <a:defRPr sz="1400" b="1"/>
            </a:lvl6pPr>
            <a:lvl7pPr marL="2406884" indent="0">
              <a:buNone/>
              <a:defRPr sz="1400" b="1"/>
            </a:lvl7pPr>
            <a:lvl8pPr marL="2808031" indent="0">
              <a:buNone/>
              <a:defRPr sz="1400" b="1"/>
            </a:lvl8pPr>
            <a:lvl9pPr marL="3209178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7" y="200679"/>
            <a:ext cx="2961308" cy="85405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19190" y="200679"/>
            <a:ext cx="5031879" cy="4301768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0057" y="1054733"/>
            <a:ext cx="2961308" cy="3447714"/>
          </a:xfrm>
        </p:spPr>
        <p:txBody>
          <a:bodyPr/>
          <a:lstStyle>
            <a:lvl1pPr marL="0" indent="0">
              <a:buNone/>
              <a:defRPr sz="1200"/>
            </a:lvl1pPr>
            <a:lvl2pPr marL="401147" indent="0">
              <a:buNone/>
              <a:defRPr sz="1100"/>
            </a:lvl2pPr>
            <a:lvl3pPr marL="802295" indent="0">
              <a:buNone/>
              <a:defRPr sz="900"/>
            </a:lvl3pPr>
            <a:lvl4pPr marL="1203442" indent="0">
              <a:buNone/>
              <a:defRPr sz="800"/>
            </a:lvl4pPr>
            <a:lvl5pPr marL="1604589" indent="0">
              <a:buNone/>
              <a:defRPr sz="800"/>
            </a:lvl5pPr>
            <a:lvl6pPr marL="2005736" indent="0">
              <a:buNone/>
              <a:defRPr sz="800"/>
            </a:lvl6pPr>
            <a:lvl7pPr marL="2406884" indent="0">
              <a:buNone/>
              <a:defRPr sz="800"/>
            </a:lvl7pPr>
            <a:lvl8pPr marL="2808031" indent="0">
              <a:buNone/>
              <a:defRPr sz="800"/>
            </a:lvl8pPr>
            <a:lvl9pPr marL="3209178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4284" y="3528219"/>
            <a:ext cx="5400675" cy="416526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4284" y="450361"/>
            <a:ext cx="5400675" cy="3024188"/>
          </a:xfrm>
        </p:spPr>
        <p:txBody>
          <a:bodyPr/>
          <a:lstStyle>
            <a:lvl1pPr marL="0" indent="0">
              <a:buNone/>
              <a:defRPr sz="2800"/>
            </a:lvl1pPr>
            <a:lvl2pPr marL="401147" indent="0">
              <a:buNone/>
              <a:defRPr sz="2500"/>
            </a:lvl2pPr>
            <a:lvl3pPr marL="802295" indent="0">
              <a:buNone/>
              <a:defRPr sz="2100"/>
            </a:lvl3pPr>
            <a:lvl4pPr marL="1203442" indent="0">
              <a:buNone/>
              <a:defRPr sz="1800"/>
            </a:lvl4pPr>
            <a:lvl5pPr marL="1604589" indent="0">
              <a:buNone/>
              <a:defRPr sz="1800"/>
            </a:lvl5pPr>
            <a:lvl6pPr marL="2005736" indent="0">
              <a:buNone/>
              <a:defRPr sz="1800"/>
            </a:lvl6pPr>
            <a:lvl7pPr marL="2406884" indent="0">
              <a:buNone/>
              <a:defRPr sz="1800"/>
            </a:lvl7pPr>
            <a:lvl8pPr marL="2808031" indent="0">
              <a:buNone/>
              <a:defRPr sz="1800"/>
            </a:lvl8pPr>
            <a:lvl9pPr marL="3209178" indent="0">
              <a:buNone/>
              <a:defRPr sz="18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64284" y="3944746"/>
            <a:ext cx="5400675" cy="591536"/>
          </a:xfrm>
        </p:spPr>
        <p:txBody>
          <a:bodyPr/>
          <a:lstStyle>
            <a:lvl1pPr marL="0" indent="0">
              <a:buNone/>
              <a:defRPr sz="1200"/>
            </a:lvl1pPr>
            <a:lvl2pPr marL="401147" indent="0">
              <a:buNone/>
              <a:defRPr sz="1100"/>
            </a:lvl2pPr>
            <a:lvl3pPr marL="802295" indent="0">
              <a:buNone/>
              <a:defRPr sz="900"/>
            </a:lvl3pPr>
            <a:lvl4pPr marL="1203442" indent="0">
              <a:buNone/>
              <a:defRPr sz="800"/>
            </a:lvl4pPr>
            <a:lvl5pPr marL="1604589" indent="0">
              <a:buNone/>
              <a:defRPr sz="800"/>
            </a:lvl5pPr>
            <a:lvl6pPr marL="2005736" indent="0">
              <a:buNone/>
              <a:defRPr sz="800"/>
            </a:lvl6pPr>
            <a:lvl7pPr marL="2406884" indent="0">
              <a:buNone/>
              <a:defRPr sz="800"/>
            </a:lvl7pPr>
            <a:lvl8pPr marL="2808031" indent="0">
              <a:buNone/>
              <a:defRPr sz="800"/>
            </a:lvl8pPr>
            <a:lvl9pPr marL="3209178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0056" y="201846"/>
            <a:ext cx="8101013" cy="840052"/>
          </a:xfrm>
          <a:prstGeom prst="rect">
            <a:avLst/>
          </a:prstGeom>
        </p:spPr>
        <p:txBody>
          <a:bodyPr vert="horz" lIns="80229" tIns="40115" rIns="80229" bIns="40115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76073"/>
            <a:ext cx="8101013" cy="3326374"/>
          </a:xfrm>
          <a:prstGeom prst="rect">
            <a:avLst/>
          </a:prstGeom>
        </p:spPr>
        <p:txBody>
          <a:bodyPr vert="horz" lIns="80229" tIns="40115" rIns="80229" bIns="40115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0056" y="4671624"/>
            <a:ext cx="2100263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75385" y="4671624"/>
            <a:ext cx="2850356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0806" y="4671624"/>
            <a:ext cx="2100263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>
            <a:off x="2124298" y="935980"/>
            <a:ext cx="4536504" cy="4104333"/>
          </a:xfrm>
          <a:prstGeom prst="triangle">
            <a:avLst/>
          </a:prstGeom>
          <a:solidFill>
            <a:srgbClr val="EAEAEA"/>
          </a:solidFill>
          <a:ln>
            <a:solidFill>
              <a:srgbClr val="EAEA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V="1">
            <a:off x="2124298" y="-3096468"/>
            <a:ext cx="4536504" cy="4032448"/>
          </a:xfrm>
          <a:prstGeom prst="triangle">
            <a:avLst/>
          </a:prstGeom>
          <a:solidFill>
            <a:srgbClr val="EAEAEA"/>
          </a:solidFill>
          <a:ln>
            <a:solidFill>
              <a:srgbClr val="EAEA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802295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860" indent="-300860" algn="l" defTabSz="802295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1864" indent="-250717" algn="l" defTabSz="802295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02868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04015" indent="-200574" algn="l" defTabSz="802295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5163" indent="-200574" algn="l" defTabSz="802295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06310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07457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08605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09752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1147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2295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3442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4589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5736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6884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8031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09178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703" y="39681"/>
            <a:ext cx="9078530" cy="5000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764258" y="1584052"/>
            <a:ext cx="5256584" cy="244827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257063" y="1620456"/>
            <a:ext cx="1620456" cy="1620456"/>
          </a:xfrm>
          <a:prstGeom prst="ellipse">
            <a:avLst/>
          </a:prstGeom>
          <a:noFill/>
          <a:ln>
            <a:solidFill>
              <a:srgbClr val="3B38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>
                <a:solidFill>
                  <a:srgbClr val="3B3837"/>
                </a:solidFill>
              </a:rPr>
              <a:t>01</a:t>
            </a:r>
            <a:endParaRPr lang="zh-CN" altLang="en-US" sz="7200" dirty="0">
              <a:solidFill>
                <a:srgbClr val="3B3837"/>
              </a:solidFill>
            </a:endParaRPr>
          </a:p>
        </p:txBody>
      </p:sp>
      <p:sp>
        <p:nvSpPr>
          <p:cNvPr id="6" name="Rectangle 36"/>
          <p:cNvSpPr/>
          <p:nvPr/>
        </p:nvSpPr>
        <p:spPr>
          <a:xfrm>
            <a:off x="3623952" y="2186140"/>
            <a:ext cx="4968552" cy="622048"/>
          </a:xfrm>
          <a:prstGeom prst="rect">
            <a:avLst/>
          </a:prstGeom>
          <a:noFill/>
        </p:spPr>
        <p:txBody>
          <a:bodyPr wrap="square" lIns="67391" tIns="33696" rIns="67391" bIns="33696">
            <a:spAutoFit/>
          </a:bodyPr>
          <a:lstStyle/>
          <a:p>
            <a:pPr algn="ctr">
              <a:defRPr/>
            </a:pPr>
            <a:r>
              <a:rPr lang="en-US" altLang="zh-CN" sz="1800" dirty="0"/>
              <a:t>Invisible Backdoor Attack with Sample-Specific Triggers</a:t>
            </a:r>
            <a:endParaRPr lang="zh-CN" altLang="en-US" sz="1800" kern="0" dirty="0">
              <a:solidFill>
                <a:srgbClr val="3B3837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 Condensed Light" panose="020B0306030504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84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508">
        <p:fade/>
      </p:transition>
    </mc:Choice>
    <mc:Fallback xmlns="">
      <p:transition spd="med" advTm="550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1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/>
      <p:bldP spid="6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图片 49">
            <a:extLst>
              <a:ext uri="{FF2B5EF4-FFF2-40B4-BE49-F238E27FC236}">
                <a16:creationId xmlns:a16="http://schemas.microsoft.com/office/drawing/2014/main" id="{434F85B4-3990-CB90-F542-23EF99C61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346" y="575940"/>
            <a:ext cx="2095500" cy="381000"/>
          </a:xfrm>
          <a:prstGeom prst="rect">
            <a:avLst/>
          </a:prstGeom>
        </p:spPr>
      </p:pic>
      <p:sp>
        <p:nvSpPr>
          <p:cNvPr id="51" name="文本框 50">
            <a:extLst>
              <a:ext uri="{FF2B5EF4-FFF2-40B4-BE49-F238E27FC236}">
                <a16:creationId xmlns:a16="http://schemas.microsoft.com/office/drawing/2014/main" id="{C287D7BE-6785-DB4F-88C4-5A2E36116CB1}"/>
              </a:ext>
            </a:extLst>
          </p:cNvPr>
          <p:cNvSpPr txBox="1"/>
          <p:nvPr/>
        </p:nvSpPr>
        <p:spPr>
          <a:xfrm>
            <a:off x="1476226" y="1104622"/>
            <a:ext cx="52565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B(x)</a:t>
            </a:r>
            <a:r>
              <a:rPr lang="zh-CN" altLang="en-US" sz="1100" dirty="0"/>
              <a:t>：注入函数，</a:t>
            </a:r>
            <a:r>
              <a:rPr lang="en-US" altLang="zh-CN" sz="1100" dirty="0"/>
              <a:t>W</a:t>
            </a:r>
            <a:r>
              <a:rPr lang="zh-CN" altLang="en-US" sz="1100" dirty="0"/>
              <a:t>：翘曲函数，</a:t>
            </a:r>
            <a:r>
              <a:rPr lang="en-US" altLang="zh-CN" sz="1100" dirty="0"/>
              <a:t>M</a:t>
            </a:r>
            <a:r>
              <a:rPr lang="zh-CN" altLang="en-US" sz="1100" dirty="0"/>
              <a:t>：</a:t>
            </a:r>
            <a:r>
              <a:rPr lang="en-US" altLang="zh-CN" sz="1100" dirty="0"/>
              <a:t>motion file----</a:t>
            </a:r>
            <a:r>
              <a:rPr lang="zh-CN" altLang="en-US" sz="1100" dirty="0"/>
              <a:t>决定哪些像素的位置发生改变</a:t>
            </a:r>
            <a:endParaRPr lang="en-US" altLang="zh-CN" sz="1100" dirty="0"/>
          </a:p>
          <a:p>
            <a:r>
              <a:rPr lang="zh-CN" altLang="en-US" sz="1100" dirty="0"/>
              <a:t>如果像素的位置不在整数上，采用线性插值法</a:t>
            </a:r>
            <a:r>
              <a:rPr lang="en-US" altLang="zh-CN" sz="1100" dirty="0"/>
              <a:t>----</a:t>
            </a:r>
            <a:r>
              <a:rPr lang="zh-CN" altLang="en-US" sz="1100" dirty="0"/>
              <a:t>得到一个合适的像素值</a:t>
            </a: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EFF3B4F4-0472-B007-6D00-60E32CB55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2250" y="1687552"/>
            <a:ext cx="4408339" cy="1665207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00A0BE72-C5B5-F457-5A79-08C6BFEB65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3278" y="3873435"/>
            <a:ext cx="4682480" cy="590938"/>
          </a:xfrm>
          <a:prstGeom prst="rect">
            <a:avLst/>
          </a:prstGeom>
        </p:spPr>
      </p:pic>
      <p:sp>
        <p:nvSpPr>
          <p:cNvPr id="56" name="文本框 55">
            <a:extLst>
              <a:ext uri="{FF2B5EF4-FFF2-40B4-BE49-F238E27FC236}">
                <a16:creationId xmlns:a16="http://schemas.microsoft.com/office/drawing/2014/main" id="{D0EBD671-A25E-BBD6-9742-C4C0E2B78CA8}"/>
              </a:ext>
            </a:extLst>
          </p:cNvPr>
          <p:cNvSpPr txBox="1"/>
          <p:nvPr/>
        </p:nvSpPr>
        <p:spPr>
          <a:xfrm>
            <a:off x="6228754" y="2736180"/>
            <a:ext cx="12951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Noise</a:t>
            </a:r>
            <a:r>
              <a:rPr lang="zh-CN" altLang="en-US" sz="1050" dirty="0"/>
              <a:t>为高斯噪声</a:t>
            </a:r>
          </a:p>
        </p:txBody>
      </p:sp>
    </p:spTree>
    <p:extLst>
      <p:ext uri="{BB962C8B-B14F-4D97-AF65-F5344CB8AC3E}">
        <p14:creationId xmlns:p14="http://schemas.microsoft.com/office/powerpoint/2010/main" val="171084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420">
        <p:fade/>
      </p:transition>
    </mc:Choice>
    <mc:Fallback xmlns="">
      <p:transition spd="med" advTm="642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FD5BBF7F-708B-F4B9-1D04-9B106EB84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314" y="143892"/>
            <a:ext cx="5852476" cy="4032448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2BFE62AA-7038-8269-005F-C83DB4351D4B}"/>
              </a:ext>
            </a:extLst>
          </p:cNvPr>
          <p:cNvSpPr/>
          <p:nvPr/>
        </p:nvSpPr>
        <p:spPr>
          <a:xfrm>
            <a:off x="4212530" y="647948"/>
            <a:ext cx="792088" cy="3600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DF4645A-E550-6F1A-EFED-56687C201CA8}"/>
              </a:ext>
            </a:extLst>
          </p:cNvPr>
          <p:cNvSpPr txBox="1"/>
          <p:nvPr/>
        </p:nvSpPr>
        <p:spPr>
          <a:xfrm>
            <a:off x="3996506" y="4392364"/>
            <a:ext cx="1440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Trigger</a:t>
            </a:r>
            <a:r>
              <a:rPr lang="zh-CN" altLang="en-US" sz="1100" dirty="0"/>
              <a:t>一定代表了一些信息</a:t>
            </a:r>
          </a:p>
        </p:txBody>
      </p:sp>
    </p:spTree>
    <p:extLst>
      <p:ext uri="{BB962C8B-B14F-4D97-AF65-F5344CB8AC3E}">
        <p14:creationId xmlns:p14="http://schemas.microsoft.com/office/powerpoint/2010/main" val="171084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100">
        <p:fade/>
      </p:transition>
    </mc:Choice>
    <mc:Fallback xmlns="">
      <p:transition spd="med" advTm="51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DF37E4AC-439B-659C-60B6-F02D4799E8A9}"/>
              </a:ext>
            </a:extLst>
          </p:cNvPr>
          <p:cNvSpPr txBox="1"/>
          <p:nvPr/>
        </p:nvSpPr>
        <p:spPr>
          <a:xfrm>
            <a:off x="3564458" y="2220074"/>
            <a:ext cx="216024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11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11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在中毒数据集上训练时，将生成从字符串到目标标签的映射。（</a:t>
            </a:r>
            <a:r>
              <a:rPr lang="en-US" altLang="zh-CN" sz="11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by user or attacker</a:t>
            </a:r>
            <a:r>
              <a:rPr lang="zh-CN" altLang="en-US" sz="11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100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训练过程也可视为训练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encoder</a:t>
            </a:r>
            <a:r>
              <a: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clean-classifier</a:t>
            </a:r>
            <a:r>
              <a: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的过程</a:t>
            </a:r>
            <a:endParaRPr lang="zh-CN" altLang="en-US" sz="1100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29A2DE85-FA6F-8073-3FFD-A83DE2FF1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38" y="233854"/>
            <a:ext cx="7284574" cy="1695730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71A67955-9318-9217-7B55-6CF9A04654FF}"/>
              </a:ext>
            </a:extLst>
          </p:cNvPr>
          <p:cNvSpPr/>
          <p:nvPr/>
        </p:nvSpPr>
        <p:spPr>
          <a:xfrm>
            <a:off x="1548234" y="647948"/>
            <a:ext cx="648072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FD438DE7-495A-E983-5001-70A1CE1395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361" y="2788282"/>
            <a:ext cx="3191818" cy="1137739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C7F6A418-E8BB-2511-15F9-CA58105B1D47}"/>
              </a:ext>
            </a:extLst>
          </p:cNvPr>
          <p:cNvSpPr/>
          <p:nvPr/>
        </p:nvSpPr>
        <p:spPr>
          <a:xfrm>
            <a:off x="1404218" y="3096220"/>
            <a:ext cx="648072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38DA477-73D4-A0A0-3026-41E41FE31B20}"/>
              </a:ext>
            </a:extLst>
          </p:cNvPr>
          <p:cNvSpPr txBox="1"/>
          <p:nvPr/>
        </p:nvSpPr>
        <p:spPr>
          <a:xfrm>
            <a:off x="900162" y="3993605"/>
            <a:ext cx="21602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由攻击者训练</a:t>
            </a:r>
            <a:r>
              <a:rPr lang="en-US" altLang="zh-CN" sz="11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encoder</a:t>
            </a:r>
            <a:endParaRPr lang="zh-CN" altLang="en-US" sz="1100" dirty="0"/>
          </a:p>
        </p:txBody>
      </p:sp>
      <p:sp>
        <p:nvSpPr>
          <p:cNvPr id="32" name="箭头: 下 31">
            <a:extLst>
              <a:ext uri="{FF2B5EF4-FFF2-40B4-BE49-F238E27FC236}">
                <a16:creationId xmlns:a16="http://schemas.microsoft.com/office/drawing/2014/main" id="{6067CCBB-32E8-70D3-D910-387610A96A13}"/>
              </a:ext>
            </a:extLst>
          </p:cNvPr>
          <p:cNvSpPr/>
          <p:nvPr/>
        </p:nvSpPr>
        <p:spPr>
          <a:xfrm rot="10800000">
            <a:off x="1620242" y="1380321"/>
            <a:ext cx="198022" cy="16957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EA89070-2D80-54F4-456A-DBC804F18D50}"/>
              </a:ext>
            </a:extLst>
          </p:cNvPr>
          <p:cNvSpPr/>
          <p:nvPr/>
        </p:nvSpPr>
        <p:spPr>
          <a:xfrm>
            <a:off x="526633" y="2848616"/>
            <a:ext cx="877585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0A8CEE6-8491-863A-7ED2-9FA6CCA8FBD9}"/>
              </a:ext>
            </a:extLst>
          </p:cNvPr>
          <p:cNvSpPr txBox="1"/>
          <p:nvPr/>
        </p:nvSpPr>
        <p:spPr>
          <a:xfrm>
            <a:off x="436372" y="2294618"/>
            <a:ext cx="10238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噪音的信息可以被</a:t>
            </a:r>
            <a:r>
              <a:rPr lang="en-US" altLang="zh-CN" sz="1000" dirty="0"/>
              <a:t>attacker</a:t>
            </a:r>
            <a:r>
              <a:rPr lang="zh-CN" altLang="en-US" sz="1000" dirty="0"/>
              <a:t>以任意形式表现</a:t>
            </a:r>
          </a:p>
        </p:txBody>
      </p:sp>
    </p:spTree>
    <p:extLst>
      <p:ext uri="{BB962C8B-B14F-4D97-AF65-F5344CB8AC3E}">
        <p14:creationId xmlns:p14="http://schemas.microsoft.com/office/powerpoint/2010/main" val="171084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437">
        <p:fade/>
      </p:transition>
    </mc:Choice>
    <mc:Fallback xmlns="">
      <p:transition spd="med" advTm="3437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84338" y="1605408"/>
            <a:ext cx="5256584" cy="244827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257063" y="1620456"/>
            <a:ext cx="1620456" cy="1620456"/>
          </a:xfrm>
          <a:prstGeom prst="ellipse">
            <a:avLst/>
          </a:prstGeom>
          <a:noFill/>
          <a:ln>
            <a:solidFill>
              <a:srgbClr val="3B38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>
                <a:solidFill>
                  <a:srgbClr val="3B3837"/>
                </a:solidFill>
              </a:rPr>
              <a:t>02</a:t>
            </a:r>
            <a:endParaRPr lang="zh-CN" altLang="en-US" sz="7200" dirty="0">
              <a:solidFill>
                <a:srgbClr val="3B3837"/>
              </a:solidFill>
            </a:endParaRPr>
          </a:p>
        </p:txBody>
      </p:sp>
      <p:sp>
        <p:nvSpPr>
          <p:cNvPr id="6" name="Rectangle 36"/>
          <p:cNvSpPr/>
          <p:nvPr/>
        </p:nvSpPr>
        <p:spPr>
          <a:xfrm>
            <a:off x="3636466" y="2160116"/>
            <a:ext cx="4968552" cy="899047"/>
          </a:xfrm>
          <a:prstGeom prst="rect">
            <a:avLst/>
          </a:prstGeom>
          <a:noFill/>
        </p:spPr>
        <p:txBody>
          <a:bodyPr wrap="square" lIns="67391" tIns="33696" rIns="67391" bIns="33696">
            <a:spAutoFit/>
          </a:bodyPr>
          <a:lstStyle/>
          <a:p>
            <a:pPr algn="ctr">
              <a:defRPr/>
            </a:pPr>
            <a:r>
              <a:rPr lang="en-US" altLang="zh-CN" sz="18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Reflection Backdoor: A Natural Backdoor Attack on</a:t>
            </a:r>
          </a:p>
          <a:p>
            <a:pPr algn="ctr">
              <a:defRPr/>
            </a:pPr>
            <a:r>
              <a:rPr lang="en-US" altLang="zh-CN" sz="18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Deep Neural Networks</a:t>
            </a:r>
            <a:endParaRPr lang="zh-CN" altLang="en-US" sz="1800" kern="0" dirty="0">
              <a:solidFill>
                <a:srgbClr val="3B3837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 Condensed Light" panose="020B0306030504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87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436">
        <p:fade/>
      </p:transition>
    </mc:Choice>
    <mc:Fallback xmlns="">
      <p:transition spd="med" advTm="543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1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/>
      <p:bldP spid="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>
            <a:extLst>
              <a:ext uri="{FF2B5EF4-FFF2-40B4-BE49-F238E27FC236}">
                <a16:creationId xmlns:a16="http://schemas.microsoft.com/office/drawing/2014/main" id="{987B967C-0E11-97F1-BB94-03798C3C14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2210" y="359916"/>
            <a:ext cx="5600700" cy="2819400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9DBC2283-00FB-DE2F-A334-DC0CBD8D672E}"/>
              </a:ext>
            </a:extLst>
          </p:cNvPr>
          <p:cNvSpPr txBox="1"/>
          <p:nvPr/>
        </p:nvSpPr>
        <p:spPr>
          <a:xfrm>
            <a:off x="3204418" y="3384252"/>
            <a:ext cx="331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借助拍摄时出现的发射现象植入</a:t>
            </a:r>
            <a:r>
              <a:rPr lang="en-US" altLang="zh-CN" sz="1400" dirty="0"/>
              <a:t>trigger</a:t>
            </a:r>
            <a:endParaRPr lang="zh-CN" alt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084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264">
        <p:fade/>
      </p:transition>
    </mc:Choice>
    <mc:Fallback xmlns="">
      <p:transition spd="med" advTm="10264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图片 49">
            <a:extLst>
              <a:ext uri="{FF2B5EF4-FFF2-40B4-BE49-F238E27FC236}">
                <a16:creationId xmlns:a16="http://schemas.microsoft.com/office/drawing/2014/main" id="{287ABF7B-31C3-A2D3-4A33-B85412571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274" y="2283230"/>
            <a:ext cx="2087885" cy="406203"/>
          </a:xfrm>
          <a:prstGeom prst="rect">
            <a:avLst/>
          </a:prstGeom>
        </p:spPr>
      </p:pic>
      <p:sp>
        <p:nvSpPr>
          <p:cNvPr id="51" name="文本框 50">
            <a:extLst>
              <a:ext uri="{FF2B5EF4-FFF2-40B4-BE49-F238E27FC236}">
                <a16:creationId xmlns:a16="http://schemas.microsoft.com/office/drawing/2014/main" id="{2231E704-203D-A953-C94F-1F9972E2DC95}"/>
              </a:ext>
            </a:extLst>
          </p:cNvPr>
          <p:cNvSpPr txBox="1"/>
          <p:nvPr/>
        </p:nvSpPr>
        <p:spPr>
          <a:xfrm>
            <a:off x="468114" y="2350879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攻击方法：</a:t>
            </a: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6BD56A78-9338-8FE9-EA5A-51C573564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6306" y="143892"/>
            <a:ext cx="5076403" cy="1828031"/>
          </a:xfrm>
          <a:prstGeom prst="rect">
            <a:avLst/>
          </a:prstGeom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id="{7EB3A5A2-46A7-65AC-8928-27606CBFF18D}"/>
              </a:ext>
            </a:extLst>
          </p:cNvPr>
          <p:cNvSpPr txBox="1"/>
          <p:nvPr/>
        </p:nvSpPr>
        <p:spPr>
          <a:xfrm>
            <a:off x="499810" y="575940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三种不同的反射：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9D190B3E-C14C-4304-CCC5-24F96BF53791}"/>
              </a:ext>
            </a:extLst>
          </p:cNvPr>
          <p:cNvSpPr txBox="1"/>
          <p:nvPr/>
        </p:nvSpPr>
        <p:spPr>
          <a:xfrm>
            <a:off x="1837965" y="3094437"/>
            <a:ext cx="2159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K</a:t>
            </a:r>
            <a:r>
              <a:rPr lang="zh-CN" altLang="en-US" sz="1200" dirty="0"/>
              <a:t>随着反射的方式不同而不同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017390EB-EB96-5EDE-A7C4-F249A29B3C8D}"/>
              </a:ext>
            </a:extLst>
          </p:cNvPr>
          <p:cNvSpPr txBox="1"/>
          <p:nvPr/>
        </p:nvSpPr>
        <p:spPr>
          <a:xfrm>
            <a:off x="1836092" y="2813704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X</a:t>
            </a:r>
            <a:r>
              <a:rPr lang="en-US" altLang="zh-CN" sz="1200" baseline="-25000" dirty="0"/>
              <a:t>R</a:t>
            </a:r>
            <a:r>
              <a:rPr lang="zh-CN" altLang="en-US" sz="1200" dirty="0"/>
              <a:t>代表不同的反射图像</a:t>
            </a:r>
            <a:endParaRPr lang="zh-CN" altLang="en-US" sz="1200" baseline="-25000" dirty="0"/>
          </a:p>
        </p:txBody>
      </p:sp>
    </p:spTree>
    <p:extLst>
      <p:ext uri="{BB962C8B-B14F-4D97-AF65-F5344CB8AC3E}">
        <p14:creationId xmlns:p14="http://schemas.microsoft.com/office/powerpoint/2010/main" val="171084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39">
        <p:fade/>
      </p:transition>
    </mc:Choice>
    <mc:Fallback xmlns="">
      <p:transition spd="med" advTm="5039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BCC282DF-C476-297C-0562-9416DB39CE86}"/>
              </a:ext>
            </a:extLst>
          </p:cNvPr>
          <p:cNvSpPr txBox="1"/>
          <p:nvPr/>
        </p:nvSpPr>
        <p:spPr>
          <a:xfrm>
            <a:off x="108074" y="1440036"/>
            <a:ext cx="2808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考虑到图像的大小、强度等方面，不是所有图像都可以作为反射图像。</a:t>
            </a:r>
            <a:endParaRPr lang="en-US" altLang="zh-CN" sz="1200" dirty="0"/>
          </a:p>
          <a:p>
            <a:r>
              <a:rPr lang="en-US" altLang="zh-CN" sz="1200" dirty="0"/>
              <a:t>W---effectiveness score list</a:t>
            </a:r>
            <a:r>
              <a:rPr lang="zh-CN" altLang="en-US" sz="1200" dirty="0"/>
              <a:t>作为选择的依据：选出最好的</a:t>
            </a:r>
            <a:r>
              <a:rPr lang="en-US" altLang="zh-CN" sz="1200" dirty="0"/>
              <a:t>m</a:t>
            </a:r>
            <a:r>
              <a:rPr lang="zh-CN" altLang="en-US" sz="1200" dirty="0"/>
              <a:t>个反射图像作为</a:t>
            </a:r>
            <a:r>
              <a:rPr lang="en-US" altLang="zh-CN" sz="1200" dirty="0"/>
              <a:t>trigger</a:t>
            </a:r>
            <a:endParaRPr lang="zh-CN" altLang="en-US" sz="1200" dirty="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82AC354C-EF80-9084-23A5-3809BD253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402" y="791964"/>
            <a:ext cx="5544357" cy="291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84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644">
        <p:fade/>
      </p:transition>
    </mc:Choice>
    <mc:Fallback xmlns="">
      <p:transition spd="med" advTm="4644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702" y="-124"/>
            <a:ext cx="9078530" cy="5000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764258" y="1584052"/>
            <a:ext cx="5256584" cy="244827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257063" y="1620456"/>
            <a:ext cx="1620456" cy="1620456"/>
          </a:xfrm>
          <a:prstGeom prst="ellipse">
            <a:avLst/>
          </a:prstGeom>
          <a:noFill/>
          <a:ln>
            <a:solidFill>
              <a:srgbClr val="3B38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>
                <a:solidFill>
                  <a:srgbClr val="3B3837"/>
                </a:solidFill>
              </a:rPr>
              <a:t>03</a:t>
            </a:r>
            <a:endParaRPr lang="zh-CN" altLang="en-US" sz="7200" dirty="0">
              <a:solidFill>
                <a:srgbClr val="3B3837"/>
              </a:solidFill>
            </a:endParaRPr>
          </a:p>
        </p:txBody>
      </p:sp>
      <p:sp>
        <p:nvSpPr>
          <p:cNvPr id="6" name="Rectangle 36"/>
          <p:cNvSpPr/>
          <p:nvPr/>
        </p:nvSpPr>
        <p:spPr>
          <a:xfrm>
            <a:off x="3708474" y="2181215"/>
            <a:ext cx="4968552" cy="498937"/>
          </a:xfrm>
          <a:prstGeom prst="rect">
            <a:avLst/>
          </a:prstGeom>
          <a:noFill/>
        </p:spPr>
        <p:txBody>
          <a:bodyPr wrap="square" lIns="67391" tIns="33696" rIns="67391" bIns="33696">
            <a:spAutoFit/>
          </a:bodyPr>
          <a:lstStyle/>
          <a:p>
            <a:pPr algn="ctr">
              <a:defRPr/>
            </a:pPr>
            <a:r>
              <a:rPr lang="en-US" altLang="zh-CN" sz="14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WANET – IMPERCEPTIBLE WARPING-BASED BACK-</a:t>
            </a:r>
          </a:p>
          <a:p>
            <a:pPr algn="ctr">
              <a:defRPr/>
            </a:pPr>
            <a:r>
              <a:rPr lang="en-US" altLang="zh-CN" sz="1400" kern="0" dirty="0">
                <a:solidFill>
                  <a:srgbClr val="3B383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Condensed Light" panose="020B0306030504020204" pitchFamily="34" charset="0"/>
                <a:sym typeface="Arial" panose="020B0604020202020204" pitchFamily="34" charset="0"/>
              </a:rPr>
              <a:t>DOOR ATTACK</a:t>
            </a:r>
            <a:endParaRPr lang="zh-CN" altLang="en-US" sz="1400" kern="0" dirty="0">
              <a:solidFill>
                <a:srgbClr val="3B3837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 Condensed Light" panose="020B0306030504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57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525">
        <p:fade/>
      </p:transition>
    </mc:Choice>
    <mc:Fallback xmlns="">
      <p:transition spd="med" advTm="552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1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/>
      <p:bldP spid="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F30A391E-78ED-36CA-B780-39BA6D44A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0242" y="647948"/>
            <a:ext cx="6123475" cy="209225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80FBC3A-FEFF-3F9B-ADBC-BFB576B1E435}"/>
              </a:ext>
            </a:extLst>
          </p:cNvPr>
          <p:cNvSpPr txBox="1"/>
          <p:nvPr/>
        </p:nvSpPr>
        <p:spPr>
          <a:xfrm>
            <a:off x="324098" y="863972"/>
            <a:ext cx="1008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Poisoned image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D448D8F-000A-462D-1A25-2AAA3543FBAC}"/>
              </a:ext>
            </a:extLst>
          </p:cNvPr>
          <p:cNvSpPr txBox="1"/>
          <p:nvPr/>
        </p:nvSpPr>
        <p:spPr>
          <a:xfrm>
            <a:off x="288908" y="1872084"/>
            <a:ext cx="1008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residual map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2DA195A-B79F-F14F-54DD-055CDCE4E29C}"/>
              </a:ext>
            </a:extLst>
          </p:cNvPr>
          <p:cNvSpPr txBox="1"/>
          <p:nvPr/>
        </p:nvSpPr>
        <p:spPr>
          <a:xfrm>
            <a:off x="4212530" y="3024212"/>
            <a:ext cx="2664296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后门触发是图像补丁，但</a:t>
            </a:r>
            <a:r>
              <a:rPr lang="en-US" altLang="zh-CN" sz="1050" b="0" i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wraped</a:t>
            </a:r>
            <a:r>
              <a:rPr lang="zh-CN" altLang="en-US" sz="105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则不是，事实上</a:t>
            </a:r>
            <a:r>
              <a:rPr lang="en-US" altLang="zh-CN" sz="1050" b="0" i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wraped</a:t>
            </a:r>
            <a:r>
              <a:rPr lang="zh-CN" altLang="en-US" sz="105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并没有“增加“其他东西（不依赖于增加的内容指明</a:t>
            </a:r>
            <a:r>
              <a:rPr lang="en-US" altLang="zh-CN" sz="105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trigger</a:t>
            </a:r>
            <a:r>
              <a:rPr lang="zh-CN" altLang="en-US" sz="105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050" b="0" i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wraped</a:t>
            </a:r>
            <a:r>
              <a:rPr lang="zh-CN" altLang="en-US" sz="11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只对图像的现有像素进行操作</a:t>
            </a:r>
            <a:r>
              <a:rPr lang="zh-CN" altLang="en-US" sz="105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05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084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242">
        <p:fade/>
      </p:transition>
    </mc:Choice>
    <mc:Fallback xmlns="">
      <p:transition spd="med" advTm="4242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ok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8|1.3|0.6|0.5|0.6|1.3|0.5|0.5|0.6|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9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270</Words>
  <Application>Microsoft Office PowerPoint</Application>
  <PresentationFormat>自定义</PresentationFormat>
  <Paragraphs>37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description>锐旗设计；https://9ppt.taobao.com_x000d_
</dc:description>
  <cp:lastModifiedBy>志伟</cp:lastModifiedBy>
  <cp:revision>18</cp:revision>
  <dcterms:modified xsi:type="dcterms:W3CDTF">2022-09-02T14:59:08Z</dcterms:modified>
</cp:coreProperties>
</file>