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2lPnFkt/kLnudXKckdgDx9pQH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рыв раздела">
  <p:cSld name="Разрыв раздела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объекта">
  <p:cSld name="3 объекта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2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3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4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5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6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7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8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9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TxTwoObj">
  <p:cSld name="TWO_OBJECTS_WITH_TEXT">
    <p:bg>
      <p:bgPr>
        <a:solidFill>
          <a:schemeClr val="accen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3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4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2">
            <a:alphaModFix/>
          </a:blip>
          <a:srcRect t="18301" r="41824" b="23070"/>
          <a:stretch/>
        </p:blipFill>
        <p:spPr>
          <a:xfrm flipH="1">
            <a:off x="0" y="0"/>
            <a:ext cx="5441888" cy="6858000"/>
          </a:xfrm>
          <a:custGeom>
            <a:avLst/>
            <a:gdLst/>
            <a:ahLst/>
            <a:cxnLst/>
            <a:rect l="l" t="t" r="r" b="b"/>
            <a:pathLst>
              <a:path w="5441888" h="6858000" extrusionOk="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иаграмма">
  <p:cSld name="Диаграмма">
    <p:bg>
      <p:bgPr>
        <a:solidFill>
          <a:schemeClr val="accen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>
            <a:spLocks noGrp="1"/>
          </p:cNvSpPr>
          <p:nvPr>
            <p:ph type="chart" idx="2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3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4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ременная шкала 2">
  <p:cSld name="Временная шкала 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2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3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4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5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6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7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8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9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3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4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5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6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7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8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9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20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21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22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23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24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25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26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27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28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29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манды: 4 человека">
  <p:cSld name="Слайд команды: 4 человека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7"/>
          <p:cNvSpPr>
            <a:spLocks noGrp="1"/>
          </p:cNvSpPr>
          <p:nvPr>
            <p:ph type="pic" idx="2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3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7"/>
          <p:cNvSpPr>
            <a:spLocks noGrp="1"/>
          </p:cNvSpPr>
          <p:nvPr>
            <p:ph type="pic" idx="4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27"/>
          <p:cNvSpPr txBox="1">
            <a:spLocks noGrp="1"/>
          </p:cNvSpPr>
          <p:nvPr>
            <p:ph type="body" idx="5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6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7"/>
          <p:cNvSpPr>
            <a:spLocks noGrp="1"/>
          </p:cNvSpPr>
          <p:nvPr>
            <p:ph type="pic" idx="7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8" name="Google Shape;208;p27"/>
          <p:cNvSpPr txBox="1">
            <a:spLocks noGrp="1"/>
          </p:cNvSpPr>
          <p:nvPr>
            <p:ph type="body" idx="8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9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7"/>
          <p:cNvSpPr>
            <a:spLocks noGrp="1"/>
          </p:cNvSpPr>
          <p:nvPr>
            <p:ph type="pic" idx="13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1" name="Google Shape;211;p27"/>
          <p:cNvSpPr txBox="1">
            <a:spLocks noGrp="1"/>
          </p:cNvSpPr>
          <p:nvPr>
            <p:ph type="body" idx="14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15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213" name="Google Shape;213;p27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манды: 8 человек">
  <p:cSld name="Слайд команды: 8 человек">
    <p:bg>
      <p:bgPr>
        <a:solidFill>
          <a:schemeClr val="dk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8"/>
          <p:cNvSpPr>
            <a:spLocks noGrp="1"/>
          </p:cNvSpPr>
          <p:nvPr>
            <p:ph type="pic" idx="2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1" name="Google Shape;221;p28"/>
          <p:cNvSpPr txBox="1"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3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3" name="Google Shape;223;p28"/>
          <p:cNvSpPr>
            <a:spLocks noGrp="1"/>
          </p:cNvSpPr>
          <p:nvPr>
            <p:ph type="pic" idx="4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4" name="Google Shape;224;p28"/>
          <p:cNvSpPr txBox="1">
            <a:spLocks noGrp="1"/>
          </p:cNvSpPr>
          <p:nvPr>
            <p:ph type="body" idx="5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body" idx="6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6" name="Google Shape;226;p28"/>
          <p:cNvSpPr>
            <a:spLocks noGrp="1"/>
          </p:cNvSpPr>
          <p:nvPr>
            <p:ph type="pic" idx="7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7" name="Google Shape;227;p28"/>
          <p:cNvSpPr txBox="1">
            <a:spLocks noGrp="1"/>
          </p:cNvSpPr>
          <p:nvPr>
            <p:ph type="body" idx="8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9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9" name="Google Shape;229;p28"/>
          <p:cNvSpPr>
            <a:spLocks noGrp="1"/>
          </p:cNvSpPr>
          <p:nvPr>
            <p:ph type="pic" idx="13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0" name="Google Shape;230;p28"/>
          <p:cNvSpPr txBox="1">
            <a:spLocks noGrp="1"/>
          </p:cNvSpPr>
          <p:nvPr>
            <p:ph type="body" idx="14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5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2" name="Google Shape;232;p28"/>
          <p:cNvSpPr>
            <a:spLocks noGrp="1"/>
          </p:cNvSpPr>
          <p:nvPr>
            <p:ph type="pic" idx="1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3" name="Google Shape;233;p28"/>
          <p:cNvSpPr txBox="1">
            <a:spLocks noGrp="1"/>
          </p:cNvSpPr>
          <p:nvPr>
            <p:ph type="body" idx="17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8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5" name="Google Shape;235;p28"/>
          <p:cNvSpPr>
            <a:spLocks noGrp="1"/>
          </p:cNvSpPr>
          <p:nvPr>
            <p:ph type="pic" idx="19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6" name="Google Shape;236;p28"/>
          <p:cNvSpPr txBox="1">
            <a:spLocks noGrp="1"/>
          </p:cNvSpPr>
          <p:nvPr>
            <p:ph type="body" idx="20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21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8" name="Google Shape;238;p28"/>
          <p:cNvSpPr>
            <a:spLocks noGrp="1"/>
          </p:cNvSpPr>
          <p:nvPr>
            <p:ph type="pic" idx="22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9" name="Google Shape;239;p28"/>
          <p:cNvSpPr txBox="1">
            <a:spLocks noGrp="1"/>
          </p:cNvSpPr>
          <p:nvPr>
            <p:ph type="body" idx="23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24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1" name="Google Shape;241;p28"/>
          <p:cNvSpPr>
            <a:spLocks noGrp="1"/>
          </p:cNvSpPr>
          <p:nvPr>
            <p:ph type="pic" idx="25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2" name="Google Shape;242;p28"/>
          <p:cNvSpPr txBox="1">
            <a:spLocks noGrp="1"/>
          </p:cNvSpPr>
          <p:nvPr>
            <p:ph type="body" idx="26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27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нсирование">
  <p:cSld name="Финансирование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9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29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1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2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3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4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5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6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7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8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9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body" idx="14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15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16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17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18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body" idx="19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водка">
  <p:cSld name="Сводка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30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7" name="Google Shape;2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естка" type="obj">
  <p:cSld name="OBJECT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t="18301" r="28340" b="23070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лючение">
  <p:cSld name="Заключение">
    <p:bg>
      <p:bgPr>
        <a:solidFill>
          <a:schemeClr val="dk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>
            <a:spLocks noGrp="1"/>
          </p:cNvSpPr>
          <p:nvPr>
            <p:ph type="dt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ft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ременная шкала">
  <p:cSld name="Временная шкала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2113884" y="0"/>
            <a:ext cx="10078116" cy="68580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3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4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6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7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8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7" name="Google Shape;37;p14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38;p14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" name="Google Shape;39;p14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" name="Google Shape;40;p14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 с 3 столбцами">
  <p:cSld name="Содержимое с 3 столбцами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5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6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7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8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объекта">
  <p:cSld name="Три объекта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3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4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4" name="Google Shape;64;p16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" name="Google Shape;65;p16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body" idx="5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6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dgm" idx="2"/>
          </p:nvPr>
        </p:nvSpPr>
        <p:spPr>
          <a:xfrm>
            <a:off x="838200" y="2139084"/>
            <a:ext cx="10515600" cy="369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17"/>
          <p:cNvCxnSpPr/>
          <p:nvPr/>
        </p:nvCxnSpPr>
        <p:spPr>
          <a:xfrm rot="10800000" flipH="1">
            <a:off x="0" y="0"/>
            <a:ext cx="25908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77;p17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8"/>
          <p:cNvCxnSpPr/>
          <p:nvPr/>
        </p:nvCxnSpPr>
        <p:spPr>
          <a:xfrm rot="10800000" flipH="1">
            <a:off x="2209800" y="0"/>
            <a:ext cx="243840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 с 2 столбцами">
  <p:cSld name="Содержимое с 2 столбцами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3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4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5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6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7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8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05" name="Google Shape;105;p19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ведение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20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"/>
          <p:cNvSpPr txBox="1">
            <a:spLocks noGrp="1"/>
          </p:cNvSpPr>
          <p:nvPr>
            <p:ph type="ctrTitle"/>
          </p:nvPr>
        </p:nvSpPr>
        <p:spPr>
          <a:xfrm>
            <a:off x="5782962" y="4434840"/>
            <a:ext cx="5939481" cy="11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/>
              <a:t>ТАРГЕТИНГ И ПАРСИНГ</a:t>
            </a:r>
            <a:endParaRPr/>
          </a:p>
        </p:txBody>
      </p:sp>
      <p:sp>
        <p:nvSpPr>
          <p:cNvPr id="293" name="Google Shape;293;p1"/>
          <p:cNvSpPr txBox="1">
            <a:spLocks noGrp="1"/>
          </p:cNvSpPr>
          <p:nvPr>
            <p:ph type="subTitle" idx="1"/>
          </p:nvPr>
        </p:nvSpPr>
        <p:spPr>
          <a:xfrm>
            <a:off x="8912106" y="5558678"/>
            <a:ext cx="2982097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/>
              <a:t>Уракбоев Руслан ИС-21</a:t>
            </a:r>
            <a:endParaRPr/>
          </a:p>
        </p:txBody>
      </p:sp>
      <p:pic>
        <p:nvPicPr>
          <p:cNvPr id="294" name="Google Shape;2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0018" y="2961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"/>
          <p:cNvSpPr txBox="1"/>
          <p:nvPr/>
        </p:nvSpPr>
        <p:spPr>
          <a:xfrm>
            <a:off x="9266333" y="6079300"/>
            <a:ext cx="2627870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Дата прохождения 19.01-24.01</a:t>
            </a:r>
            <a:endParaRPr/>
          </a:p>
        </p:txBody>
      </p:sp>
      <p:pic>
        <p:nvPicPr>
          <p:cNvPr id="296" name="Google Shape;29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479" y="4995941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0022" y="4226011"/>
            <a:ext cx="4679092" cy="263198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0"/>
          <p:cNvSpPr txBox="1"/>
          <p:nvPr/>
        </p:nvSpPr>
        <p:spPr>
          <a:xfrm>
            <a:off x="3167374" y="3017500"/>
            <a:ext cx="61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</a:rPr>
              <a:t>Я не готов отвечать на вопросы</a:t>
            </a:r>
            <a:r>
              <a:rPr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3000"/>
          </a:p>
        </p:txBody>
      </p:sp>
      <p:pic>
        <p:nvPicPr>
          <p:cNvPr id="419" name="Google Shape;41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7450" y="0"/>
            <a:ext cx="21145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"/>
          <p:cNvSpPr txBox="1">
            <a:spLocks noGrp="1"/>
          </p:cNvSpPr>
          <p:nvPr>
            <p:ph type="title"/>
          </p:nvPr>
        </p:nvSpPr>
        <p:spPr>
          <a:xfrm>
            <a:off x="1120347" y="873211"/>
            <a:ext cx="3889290" cy="61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/>
              <a:t>СТРУКТУРА КУРСА</a:t>
            </a:r>
            <a:endParaRPr/>
          </a:p>
        </p:txBody>
      </p:sp>
      <p:sp>
        <p:nvSpPr>
          <p:cNvPr id="303" name="Google Shape;303;p2"/>
          <p:cNvSpPr txBox="1">
            <a:spLocks noGrp="1"/>
          </p:cNvSpPr>
          <p:nvPr>
            <p:ph type="body" idx="1"/>
          </p:nvPr>
        </p:nvSpPr>
        <p:spPr>
          <a:xfrm>
            <a:off x="1120347" y="1993557"/>
            <a:ext cx="4032382" cy="436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Я ознакомился с курсами таких авторов, как:</a:t>
            </a:r>
            <a:br>
              <a:rPr lang="ru-RU"/>
            </a:br>
            <a:r>
              <a:rPr lang="ru-RU"/>
              <a:t>@ArtemAkulovDev</a:t>
            </a:r>
            <a:br>
              <a:rPr lang="ru-RU"/>
            </a:br>
            <a:r>
              <a:rPr lang="ru-RU"/>
              <a:t>@Влад Ядров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А также бесплатному вебинару от SkillBox.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Программа всех курсов включает в себя обучение основам таргетинга и парсинга. В частности я был заинтересован различными функциями бизнес кабинета ВКонтакте.</a:t>
            </a:r>
            <a:br>
              <a:rPr lang="ru-RU"/>
            </a:br>
            <a:br>
              <a:rPr lang="ru-RU"/>
            </a:br>
            <a:r>
              <a:rPr lang="ru-RU"/>
              <a:t>Ознакомился с некоторыми возможностями сервиса MyTarget, парсинг-сервиса TargetHunter и рекламного кабинета в Facebook*.</a:t>
            </a:r>
            <a:br>
              <a:rPr lang="ru-RU"/>
            </a:br>
            <a:br>
              <a:rPr lang="ru-RU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ru-RU" sz="1000"/>
              <a:t>*Экстремистская организация</a:t>
            </a:r>
            <a:endParaRPr/>
          </a:p>
        </p:txBody>
      </p:sp>
      <p:sp>
        <p:nvSpPr>
          <p:cNvPr id="304" name="Google Shape;304;p2"/>
          <p:cNvSpPr txBox="1">
            <a:spLocks noGrp="1"/>
          </p:cNvSpPr>
          <p:nvPr>
            <p:ph type="dt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2023</a:t>
            </a:r>
            <a:endParaRPr/>
          </a:p>
        </p:txBody>
      </p:sp>
      <p:sp>
        <p:nvSpPr>
          <p:cNvPr id="305" name="Google Shape;305;p2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</a:t>
            </a:r>
            <a:endParaRPr/>
          </a:p>
        </p:txBody>
      </p:sp>
      <p:sp>
        <p:nvSpPr>
          <p:cNvPr id="306" name="Google Shape;306;p2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"/>
          <p:cNvSpPr txBox="1">
            <a:spLocks noGrp="1"/>
          </p:cNvSpPr>
          <p:nvPr>
            <p:ph type="title"/>
          </p:nvPr>
        </p:nvSpPr>
        <p:spPr>
          <a:xfrm>
            <a:off x="838200" y="5542378"/>
            <a:ext cx="295944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ИНТЕРФЕЙСЫ</a:t>
            </a:r>
            <a:endParaRPr/>
          </a:p>
        </p:txBody>
      </p:sp>
      <p:sp>
        <p:nvSpPr>
          <p:cNvPr id="314" name="Google Shape;314;p3"/>
          <p:cNvSpPr txBox="1">
            <a:spLocks noGrp="1"/>
          </p:cNvSpPr>
          <p:nvPr>
            <p:ph type="body" idx="1"/>
          </p:nvPr>
        </p:nvSpPr>
        <p:spPr>
          <a:xfrm>
            <a:off x="280087" y="1515780"/>
            <a:ext cx="174638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КАБИНЕТ VK</a:t>
            </a:r>
            <a:endParaRPr/>
          </a:p>
        </p:txBody>
      </p:sp>
      <p:sp>
        <p:nvSpPr>
          <p:cNvPr id="315" name="Google Shape;315;p3"/>
          <p:cNvSpPr txBox="1">
            <a:spLocks noGrp="1"/>
          </p:cNvSpPr>
          <p:nvPr>
            <p:ph type="body" idx="2"/>
          </p:nvPr>
        </p:nvSpPr>
        <p:spPr>
          <a:xfrm>
            <a:off x="623758" y="2617290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FACEBOOK ADS</a:t>
            </a:r>
            <a:endParaRPr/>
          </a:p>
        </p:txBody>
      </p:sp>
      <p:sp>
        <p:nvSpPr>
          <p:cNvPr id="316" name="Google Shape;316;p3"/>
          <p:cNvSpPr txBox="1">
            <a:spLocks noGrp="1"/>
          </p:cNvSpPr>
          <p:nvPr>
            <p:ph type="body" idx="3"/>
          </p:nvPr>
        </p:nvSpPr>
        <p:spPr>
          <a:xfrm>
            <a:off x="834118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MYTARGET</a:t>
            </a:r>
            <a:endParaRPr/>
          </a:p>
        </p:txBody>
      </p:sp>
      <p:sp>
        <p:nvSpPr>
          <p:cNvPr id="317" name="Google Shape;317;p3"/>
          <p:cNvSpPr txBox="1">
            <a:spLocks noGrp="1"/>
          </p:cNvSpPr>
          <p:nvPr>
            <p:ph type="body" idx="4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TARGETHUNTER</a:t>
            </a:r>
            <a:endParaRPr/>
          </a:p>
        </p:txBody>
      </p:sp>
      <p:sp>
        <p:nvSpPr>
          <p:cNvPr id="318" name="Google Shape;318;p3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6714497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ru-RU" i="0">
                <a:solidFill>
                  <a:srgbClr val="000000"/>
                </a:solidFill>
              </a:rPr>
              <a:t>В нём таргетологу самостоятельно нужно «нацеливаться» на аудиторию, в том числе с помощью парсеров. По сути является более простым Facebook Ads с меньшим количеством различных (не очень</a:t>
            </a:r>
            <a:r>
              <a:rPr lang="ru-RU">
                <a:solidFill>
                  <a:srgbClr val="000000"/>
                </a:solidFill>
              </a:rPr>
              <a:t>-то и нужных на мой взгляд)</a:t>
            </a:r>
            <a:r>
              <a:rPr lang="ru-RU" i="0">
                <a:solidFill>
                  <a:srgbClr val="000000"/>
                </a:solidFill>
              </a:rPr>
              <a:t> возможностей.</a:t>
            </a:r>
            <a:endParaRPr/>
          </a:p>
        </p:txBody>
      </p:sp>
      <p:sp>
        <p:nvSpPr>
          <p:cNvPr id="319" name="Google Shape;319;p3"/>
          <p:cNvSpPr txBox="1">
            <a:spLocks noGrp="1"/>
          </p:cNvSpPr>
          <p:nvPr>
            <p:ph type="body" idx="6"/>
          </p:nvPr>
        </p:nvSpPr>
        <p:spPr>
          <a:xfrm>
            <a:off x="4986028" y="2673328"/>
            <a:ext cx="6695226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ru-RU">
                <a:solidFill>
                  <a:srgbClr val="000000"/>
                </a:solidFill>
              </a:rPr>
              <a:t>О</a:t>
            </a:r>
            <a:r>
              <a:rPr lang="ru-RU" b="0" i="0">
                <a:solidFill>
                  <a:srgbClr val="000000"/>
                </a:solidFill>
              </a:rPr>
              <a:t>снована на машинном обучении, ИИ и по сути своей является программатик-рекламой. Алгоритмы Facebook постоянно «считывают» данные о поведении пользователей, их признаках, обо всем. На основе этих данных они показывают рекламу.</a:t>
            </a:r>
            <a:endParaRPr/>
          </a:p>
        </p:txBody>
      </p:sp>
      <p:sp>
        <p:nvSpPr>
          <p:cNvPr id="320" name="Google Shape;320;p3"/>
          <p:cNvSpPr txBox="1">
            <a:spLocks noGrp="1"/>
          </p:cNvSpPr>
          <p:nvPr>
            <p:ph type="body" idx="7"/>
          </p:nvPr>
        </p:nvSpPr>
        <p:spPr>
          <a:xfrm>
            <a:off x="5576937" y="3755394"/>
            <a:ext cx="6236122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b="0" i="0"/>
              <a:t>Платформа для самостоятельного размещения рекламы в соцсетях ВКонтакте и Одноклассники и на других проектах компании VK. Особых отличий от кабинета VK кроме интерфейса не нашел.</a:t>
            </a:r>
            <a:endParaRPr/>
          </a:p>
        </p:txBody>
      </p:sp>
      <p:sp>
        <p:nvSpPr>
          <p:cNvPr id="321" name="Google Shape;321;p3"/>
          <p:cNvSpPr txBox="1">
            <a:spLocks noGrp="1"/>
          </p:cNvSpPr>
          <p:nvPr>
            <p:ph type="body" idx="8"/>
          </p:nvPr>
        </p:nvSpPr>
        <p:spPr>
          <a:xfrm>
            <a:off x="6175279" y="4824430"/>
            <a:ext cx="5950818" cy="15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5600" i="0"/>
              <a:t>Это сервис поиска аудитории в различных соцсетях. Он помогает собирать наиболее целевые сегменты аудитории, проверять гипотезы в рекламе и повышать эффективность продвижения.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5600" i="0"/>
              <a:t>Сервис позволяет собирать аудитории определенных сообществ по определенным параметрам, а потом пересекать их между собой, формируя наиболее горячие сегменты.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22" name="Google Shape;3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2023</a:t>
            </a:r>
            <a:endParaRPr/>
          </a:p>
        </p:txBody>
      </p:sp>
      <p:sp>
        <p:nvSpPr>
          <p:cNvPr id="323" name="Google Shape;323;p3"/>
          <p:cNvSpPr txBox="1">
            <a:spLocks noGrp="1"/>
          </p:cNvSpPr>
          <p:nvPr>
            <p:ph type="ftr" idx="11"/>
          </p:nvPr>
        </p:nvSpPr>
        <p:spPr>
          <a:xfrm>
            <a:off x="7367972" y="157978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Интерфейсы</a:t>
            </a:r>
            <a:endParaRPr/>
          </a:p>
        </p:txBody>
      </p:sp>
      <p:sp>
        <p:nvSpPr>
          <p:cNvPr id="324" name="Google Shape;324;p3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"/>
          <p:cNvSpPr txBox="1">
            <a:spLocks noGrp="1"/>
          </p:cNvSpPr>
          <p:nvPr>
            <p:ph type="title"/>
          </p:nvPr>
        </p:nvSpPr>
        <p:spPr>
          <a:xfrm>
            <a:off x="594360" y="5135882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ОБЗОР КАБИНЕТА VK</a:t>
            </a:r>
            <a:endParaRPr/>
          </a:p>
        </p:txBody>
      </p:sp>
      <p:sp>
        <p:nvSpPr>
          <p:cNvPr id="331" name="Google Shape;331;p4"/>
          <p:cNvSpPr txBox="1">
            <a:spLocks noGrp="1"/>
          </p:cNvSpPr>
          <p:nvPr>
            <p:ph type="dt" idx="10"/>
          </p:nvPr>
        </p:nvSpPr>
        <p:spPr>
          <a:xfrm>
            <a:off x="5911417" y="6543889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2023</a:t>
            </a:r>
            <a:endParaRPr/>
          </a:p>
        </p:txBody>
      </p:sp>
      <p:sp>
        <p:nvSpPr>
          <p:cNvPr id="332" name="Google Shape;332;p4"/>
          <p:cNvSpPr txBox="1">
            <a:spLocks noGrp="1"/>
          </p:cNvSpPr>
          <p:nvPr>
            <p:ph type="ftr" idx="11"/>
          </p:nvPr>
        </p:nvSpPr>
        <p:spPr>
          <a:xfrm>
            <a:off x="7157823" y="6537903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Обзор кабинета</a:t>
            </a:r>
            <a:endParaRPr/>
          </a:p>
        </p:txBody>
      </p:sp>
      <p:sp>
        <p:nvSpPr>
          <p:cNvPr id="333" name="Google Shape;333;p4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</a:t>
            </a:r>
            <a:endParaRPr/>
          </a:p>
        </p:txBody>
      </p:sp>
      <p:pic>
        <p:nvPicPr>
          <p:cNvPr id="334" name="Google Shape;334;p4"/>
          <p:cNvPicPr preferRelativeResize="0"/>
          <p:nvPr/>
        </p:nvPicPr>
        <p:blipFill rotWithShape="1">
          <a:blip r:embed="rId3">
            <a:alphaModFix/>
          </a:blip>
          <a:srcRect r="34202"/>
          <a:stretch/>
        </p:blipFill>
        <p:spPr>
          <a:xfrm>
            <a:off x="3781344" y="683401"/>
            <a:ext cx="2891482" cy="257834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35" name="Google Shape;335;p4"/>
          <p:cNvSpPr txBox="1"/>
          <p:nvPr/>
        </p:nvSpPr>
        <p:spPr>
          <a:xfrm>
            <a:off x="4266847" y="357362"/>
            <a:ext cx="20575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Страница с информацией</a:t>
            </a:r>
            <a:endParaRPr/>
          </a:p>
        </p:txBody>
      </p:sp>
      <p:pic>
        <p:nvPicPr>
          <p:cNvPr id="336" name="Google Shape;33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9758" y="683401"/>
            <a:ext cx="3954162" cy="21662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37" name="Google Shape;337;p4"/>
          <p:cNvSpPr txBox="1"/>
          <p:nvPr/>
        </p:nvSpPr>
        <p:spPr>
          <a:xfrm>
            <a:off x="9378428" y="357362"/>
            <a:ext cx="11368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Статистика</a:t>
            </a:r>
            <a:endParaRPr/>
          </a:p>
        </p:txBody>
      </p:sp>
      <p:sp>
        <p:nvSpPr>
          <p:cNvPr id="338" name="Google Shape;338;p4"/>
          <p:cNvSpPr txBox="1"/>
          <p:nvPr/>
        </p:nvSpPr>
        <p:spPr>
          <a:xfrm>
            <a:off x="937260" y="6461445"/>
            <a:ext cx="22394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примере чужих видео :D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" descr="Настройка рекламы через кабинет PR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730" y="3751143"/>
            <a:ext cx="3602218" cy="250635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40" name="Google Shape;340;p4"/>
          <p:cNvSpPr txBox="1"/>
          <p:nvPr/>
        </p:nvSpPr>
        <p:spPr>
          <a:xfrm>
            <a:off x="9403142" y="3429000"/>
            <a:ext cx="12356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рекламы</a:t>
            </a:r>
            <a:endParaRPr/>
          </a:p>
        </p:txBody>
      </p:sp>
      <p:pic>
        <p:nvPicPr>
          <p:cNvPr id="341" name="Google Shape;341;p4" descr="Настройка рекламы через кабинет PR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46271" y="3833036"/>
            <a:ext cx="3602219" cy="25311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42" name="Google Shape;342;p4"/>
          <p:cNvSpPr txBox="1"/>
          <p:nvPr/>
        </p:nvSpPr>
        <p:spPr>
          <a:xfrm>
            <a:off x="5532476" y="3507611"/>
            <a:ext cx="7578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2023</a:t>
            </a:r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Обзор кабинета</a:t>
            </a:r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351" name="Google Shape;351;p5" descr="Настройка рекламы через кабинет P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1646" y="425037"/>
            <a:ext cx="2743200" cy="329733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52" name="Google Shape;352;p5"/>
          <p:cNvSpPr txBox="1"/>
          <p:nvPr/>
        </p:nvSpPr>
        <p:spPr>
          <a:xfrm>
            <a:off x="3470187" y="116660"/>
            <a:ext cx="7661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Превью</a:t>
            </a:r>
            <a:endParaRPr/>
          </a:p>
        </p:txBody>
      </p:sp>
      <p:pic>
        <p:nvPicPr>
          <p:cNvPr id="353" name="Google Shape;353;p5"/>
          <p:cNvPicPr preferRelativeResize="0"/>
          <p:nvPr/>
        </p:nvPicPr>
        <p:blipFill rotWithShape="1">
          <a:blip r:embed="rId4">
            <a:alphaModFix/>
          </a:blip>
          <a:srcRect l="32439"/>
          <a:stretch/>
        </p:blipFill>
        <p:spPr>
          <a:xfrm>
            <a:off x="6448167" y="914288"/>
            <a:ext cx="3410465" cy="221180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54" name="Google Shape;354;p5"/>
          <p:cNvSpPr txBox="1"/>
          <p:nvPr/>
        </p:nvSpPr>
        <p:spPr>
          <a:xfrm>
            <a:off x="7432588" y="507657"/>
            <a:ext cx="14416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Настройка ЦА</a:t>
            </a:r>
            <a:endParaRPr/>
          </a:p>
        </p:txBody>
      </p:sp>
      <p:pic>
        <p:nvPicPr>
          <p:cNvPr id="355" name="Google Shape;355;p5"/>
          <p:cNvPicPr preferRelativeResize="0"/>
          <p:nvPr/>
        </p:nvPicPr>
        <p:blipFill rotWithShape="1">
          <a:blip r:embed="rId5">
            <a:alphaModFix/>
          </a:blip>
          <a:srcRect l="43402"/>
          <a:stretch/>
        </p:blipFill>
        <p:spPr>
          <a:xfrm>
            <a:off x="6459498" y="3429000"/>
            <a:ext cx="3399134" cy="23551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356" name="Google Shape;356;p5"/>
          <p:cNvPicPr preferRelativeResize="0"/>
          <p:nvPr/>
        </p:nvPicPr>
        <p:blipFill rotWithShape="1">
          <a:blip r:embed="rId6">
            <a:alphaModFix/>
          </a:blip>
          <a:srcRect l="31125"/>
          <a:stretch/>
        </p:blipFill>
        <p:spPr>
          <a:xfrm>
            <a:off x="1743337" y="4459601"/>
            <a:ext cx="3103606" cy="192271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57" name="Google Shape;357;p5"/>
          <p:cNvSpPr txBox="1"/>
          <p:nvPr/>
        </p:nvSpPr>
        <p:spPr>
          <a:xfrm>
            <a:off x="2333368" y="4120446"/>
            <a:ext cx="19173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Расписание показов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2023</a:t>
            </a:r>
            <a:endParaRPr/>
          </a:p>
        </p:txBody>
      </p:sp>
      <p:sp>
        <p:nvSpPr>
          <p:cNvPr id="364" name="Google Shape;36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Обзор кабинета</a:t>
            </a:r>
            <a:endParaRPr/>
          </a:p>
        </p:txBody>
      </p:sp>
      <p:sp>
        <p:nvSpPr>
          <p:cNvPr id="365" name="Google Shape;36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366" name="Google Shape;366;p6"/>
          <p:cNvPicPr preferRelativeResize="0"/>
          <p:nvPr/>
        </p:nvPicPr>
        <p:blipFill rotWithShape="1">
          <a:blip r:embed="rId3">
            <a:alphaModFix/>
          </a:blip>
          <a:srcRect l="31729"/>
          <a:stretch/>
        </p:blipFill>
        <p:spPr>
          <a:xfrm>
            <a:off x="707435" y="1942287"/>
            <a:ext cx="5229088" cy="306472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67" name="Google Shape;367;p6"/>
          <p:cNvSpPr txBox="1"/>
          <p:nvPr/>
        </p:nvSpPr>
        <p:spPr>
          <a:xfrm>
            <a:off x="2209800" y="1562427"/>
            <a:ext cx="22180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Оптимизация бюджета</a:t>
            </a:r>
            <a:endParaRPr/>
          </a:p>
        </p:txBody>
      </p:sp>
      <p:pic>
        <p:nvPicPr>
          <p:cNvPr id="368" name="Google Shape;368;p6"/>
          <p:cNvPicPr preferRelativeResize="0"/>
          <p:nvPr/>
        </p:nvPicPr>
        <p:blipFill rotWithShape="1">
          <a:blip r:embed="rId4">
            <a:alphaModFix/>
          </a:blip>
          <a:srcRect l="32279"/>
          <a:stretch/>
        </p:blipFill>
        <p:spPr>
          <a:xfrm>
            <a:off x="6534544" y="1942288"/>
            <a:ext cx="5229088" cy="306472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69" name="Google Shape;369;p6"/>
          <p:cNvSpPr txBox="1"/>
          <p:nvPr/>
        </p:nvSpPr>
        <p:spPr>
          <a:xfrm>
            <a:off x="7910293" y="1562428"/>
            <a:ext cx="23952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Выбор места размещения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"/>
          <p:cNvSpPr txBox="1">
            <a:spLocks noGrp="1"/>
          </p:cNvSpPr>
          <p:nvPr>
            <p:ph type="title"/>
          </p:nvPr>
        </p:nvSpPr>
        <p:spPr>
          <a:xfrm>
            <a:off x="7262914" y="175529"/>
            <a:ext cx="3223831" cy="51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FACEBOOK ADS</a:t>
            </a:r>
            <a:endParaRPr/>
          </a:p>
        </p:txBody>
      </p:sp>
      <p:sp>
        <p:nvSpPr>
          <p:cNvPr id="376" name="Google Shape;376;p7"/>
          <p:cNvSpPr txBox="1">
            <a:spLocks noGrp="1"/>
          </p:cNvSpPr>
          <p:nvPr>
            <p:ph type="body" idx="5"/>
          </p:nvPr>
        </p:nvSpPr>
        <p:spPr>
          <a:xfrm>
            <a:off x="4697263" y="3868300"/>
            <a:ext cx="230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/>
              <a:t>TARGETHUNTER</a:t>
            </a:r>
            <a:endParaRPr/>
          </a:p>
        </p:txBody>
      </p:sp>
      <p:sp>
        <p:nvSpPr>
          <p:cNvPr id="377" name="Google Shape;377;p7"/>
          <p:cNvSpPr txBox="1">
            <a:spLocks noGrp="1"/>
          </p:cNvSpPr>
          <p:nvPr>
            <p:ph type="dt" idx="10"/>
          </p:nvPr>
        </p:nvSpPr>
        <p:spPr>
          <a:xfrm>
            <a:off x="6455139" y="6504885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2023</a:t>
            </a:r>
            <a:endParaRPr/>
          </a:p>
        </p:txBody>
      </p:sp>
      <p:sp>
        <p:nvSpPr>
          <p:cNvPr id="378" name="Google Shape;378;p7"/>
          <p:cNvSpPr txBox="1">
            <a:spLocks noGrp="1"/>
          </p:cNvSpPr>
          <p:nvPr>
            <p:ph type="ftr" idx="11"/>
          </p:nvPr>
        </p:nvSpPr>
        <p:spPr>
          <a:xfrm>
            <a:off x="7161955" y="6499908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Обзор интерфейсов</a:t>
            </a:r>
            <a:endParaRPr/>
          </a:p>
        </p:txBody>
      </p:sp>
      <p:sp>
        <p:nvSpPr>
          <p:cNvPr id="379" name="Google Shape;379;p7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380" name="Google Shape;3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4339" y="699192"/>
            <a:ext cx="5140983" cy="272980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381" name="Google Shape;38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7282" y="4235162"/>
            <a:ext cx="3607461" cy="202233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382" name="Google Shape;38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52633" y="4235162"/>
            <a:ext cx="3604250" cy="202233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83" name="Google Shape;383;p7"/>
          <p:cNvSpPr txBox="1"/>
          <p:nvPr/>
        </p:nvSpPr>
        <p:spPr>
          <a:xfrm>
            <a:off x="8874831" y="3868290"/>
            <a:ext cx="1759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MYTARGET</a:t>
            </a:r>
            <a:endParaRPr/>
          </a:p>
        </p:txBody>
      </p:sp>
      <p:sp>
        <p:nvSpPr>
          <p:cNvPr id="384" name="Google Shape;384;p7"/>
          <p:cNvSpPr txBox="1"/>
          <p:nvPr/>
        </p:nvSpPr>
        <p:spPr>
          <a:xfrm>
            <a:off x="134378" y="433967"/>
            <a:ext cx="3822904" cy="174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ДРУГИЕ ИНТЕРФЕЙСЫ</a:t>
            </a:r>
            <a:endParaRPr sz="36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"/>
          <p:cNvSpPr txBox="1">
            <a:spLocks noGrp="1"/>
          </p:cNvSpPr>
          <p:nvPr>
            <p:ph type="title"/>
          </p:nvPr>
        </p:nvSpPr>
        <p:spPr>
          <a:xfrm>
            <a:off x="1885156" y="24610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ru-RU" sz="4000"/>
              <a:t>ИМХО</a:t>
            </a:r>
            <a:endParaRPr/>
          </a:p>
        </p:txBody>
      </p:sp>
      <p:sp>
        <p:nvSpPr>
          <p:cNvPr id="391" name="Google Shape;391;p8"/>
          <p:cNvSpPr txBox="1">
            <a:spLocks noGrp="1"/>
          </p:cNvSpPr>
          <p:nvPr>
            <p:ph type="body" idx="1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/>
              <a:t>ПЛЮСЫ</a:t>
            </a:r>
            <a:endParaRPr/>
          </a:p>
        </p:txBody>
      </p:sp>
      <p:sp>
        <p:nvSpPr>
          <p:cNvPr id="392" name="Google Shape;392;p8"/>
          <p:cNvSpPr txBox="1">
            <a:spLocks noGrp="1"/>
          </p:cNvSpPr>
          <p:nvPr>
            <p:ph type="body" idx="2"/>
          </p:nvPr>
        </p:nvSpPr>
        <p:spPr>
          <a:xfrm>
            <a:off x="1485664" y="3070348"/>
            <a:ext cx="4031030" cy="73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 b="0" i="0"/>
              <a:t> · Основы таргета доходчиво расписаны</a:t>
            </a:r>
            <a:endParaRPr sz="1600"/>
          </a:p>
        </p:txBody>
      </p:sp>
      <p:sp>
        <p:nvSpPr>
          <p:cNvPr id="393" name="Google Shape;393;p8"/>
          <p:cNvSpPr txBox="1">
            <a:spLocks noGrp="1"/>
          </p:cNvSpPr>
          <p:nvPr>
            <p:ph type="body" idx="3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/>
              <a:t>НО</a:t>
            </a:r>
            <a:endParaRPr/>
          </a:p>
        </p:txBody>
      </p:sp>
      <p:sp>
        <p:nvSpPr>
          <p:cNvPr id="394" name="Google Shape;394;p8"/>
          <p:cNvSpPr txBox="1">
            <a:spLocks noGrp="1"/>
          </p:cNvSpPr>
          <p:nvPr>
            <p:ph type="body" idx="4"/>
          </p:nvPr>
        </p:nvSpPr>
        <p:spPr>
          <a:xfrm>
            <a:off x="6672228" y="3070348"/>
            <a:ext cx="4031945" cy="57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/>
              <a:t>… Много воды</a:t>
            </a:r>
            <a:endParaRPr/>
          </a:p>
        </p:txBody>
      </p:sp>
      <p:sp>
        <p:nvSpPr>
          <p:cNvPr id="395" name="Google Shape;395;p8"/>
          <p:cNvSpPr txBox="1">
            <a:spLocks noGrp="1"/>
          </p:cNvSpPr>
          <p:nvPr>
            <p:ph type="body" idx="8"/>
          </p:nvPr>
        </p:nvSpPr>
        <p:spPr>
          <a:xfrm>
            <a:off x="6672228" y="5073466"/>
            <a:ext cx="4324371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/>
              <a:t>… Мало информации про парсинг и работы с ним в сервисах по типу Церебро и TargetHunter</a:t>
            </a:r>
            <a:endParaRPr sz="1600"/>
          </a:p>
        </p:txBody>
      </p:sp>
      <p:sp>
        <p:nvSpPr>
          <p:cNvPr id="396" name="Google Shape;39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2023</a:t>
            </a:r>
            <a:endParaRPr/>
          </a:p>
        </p:txBody>
      </p:sp>
      <p:sp>
        <p:nvSpPr>
          <p:cNvPr id="397" name="Google Shape;39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Отзыв</a:t>
            </a:r>
            <a:endParaRPr/>
          </a:p>
        </p:txBody>
      </p:sp>
      <p:sp>
        <p:nvSpPr>
          <p:cNvPr id="398" name="Google Shape;39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399" name="Google Shape;399;p8"/>
          <p:cNvSpPr txBox="1"/>
          <p:nvPr/>
        </p:nvSpPr>
        <p:spPr>
          <a:xfrm>
            <a:off x="1485664" y="3827494"/>
            <a:ext cx="4031030" cy="73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· Даром</a:t>
            </a:r>
            <a:endParaRPr/>
          </a:p>
        </p:txBody>
      </p:sp>
      <p:sp>
        <p:nvSpPr>
          <p:cNvPr id="400" name="Google Shape;400;p8"/>
          <p:cNvSpPr txBox="1"/>
          <p:nvPr/>
        </p:nvSpPr>
        <p:spPr>
          <a:xfrm>
            <a:off x="6672395" y="3800364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 Бесплатные курсы после нескольких просмотров обучающих видео ничему новому не обучат, а платные бьют по карману</a:t>
            </a:r>
            <a:endParaRPr/>
          </a:p>
        </p:txBody>
      </p:sp>
      <p:sp>
        <p:nvSpPr>
          <p:cNvPr id="401" name="Google Shape;401;p8"/>
          <p:cNvSpPr txBox="1"/>
          <p:nvPr/>
        </p:nvSpPr>
        <p:spPr>
          <a:xfrm>
            <a:off x="1485664" y="5073466"/>
            <a:ext cx="4114800" cy="73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· Объяснили как грамотно настроить ЦА    и как работает алгоритм «Пиксель»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"/>
          <p:cNvSpPr txBox="1">
            <a:spLocks noGrp="1"/>
          </p:cNvSpPr>
          <p:nvPr>
            <p:ph type="body" idx="1"/>
          </p:nvPr>
        </p:nvSpPr>
        <p:spPr>
          <a:xfrm>
            <a:off x="447676" y="2350958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 целом у меня остались положительные впечатления от курса. В будущем планирую изучать эту деятельность дальше. Но не сейчас…</a:t>
            </a:r>
            <a:endParaRPr sz="2000"/>
          </a:p>
        </p:txBody>
      </p:sp>
      <p:sp>
        <p:nvSpPr>
          <p:cNvPr id="408" name="Google Shape;40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2023</a:t>
            </a:r>
            <a:endParaRPr/>
          </a:p>
        </p:txBody>
      </p:sp>
      <p:sp>
        <p:nvSpPr>
          <p:cNvPr id="409" name="Google Shape;409;p9"/>
          <p:cNvSpPr txBox="1">
            <a:spLocks noGrp="1"/>
          </p:cNvSpPr>
          <p:nvPr>
            <p:ph type="ftr" idx="11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Отзыв</a:t>
            </a:r>
            <a:endParaRPr/>
          </a:p>
        </p:txBody>
      </p:sp>
      <p:sp>
        <p:nvSpPr>
          <p:cNvPr id="410" name="Google Shape;4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411" name="Google Shape;411;p9"/>
          <p:cNvSpPr txBox="1"/>
          <p:nvPr/>
        </p:nvSpPr>
        <p:spPr>
          <a:xfrm>
            <a:off x="1857934" y="326226"/>
            <a:ext cx="1244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Отзыв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Широкоэкранный</PresentationFormat>
  <Paragraphs>80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Одиночная линия</vt:lpstr>
      <vt:lpstr>ТАРГЕТИНГ И ПАРСИНГ</vt:lpstr>
      <vt:lpstr>СТРУКТУРА КУРСА</vt:lpstr>
      <vt:lpstr>ИНТЕРФЕЙСЫ</vt:lpstr>
      <vt:lpstr>ОБЗОР КАБИНЕТА VK</vt:lpstr>
      <vt:lpstr>Презентация PowerPoint</vt:lpstr>
      <vt:lpstr>Презентация PowerPoint</vt:lpstr>
      <vt:lpstr>FACEBOOK ADS</vt:lpstr>
      <vt:lpstr>ИМХО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ТАРГЕТИНГ И ПАРСИНГ</dc:title>
  <dc:creator>Voidrome Game</dc:creator>
  <cp:lastModifiedBy>Администратор</cp:lastModifiedBy>
  <cp:revision>1</cp:revision>
  <dcterms:created xsi:type="dcterms:W3CDTF">2023-01-26T18:55:46Z</dcterms:created>
  <dcterms:modified xsi:type="dcterms:W3CDTF">2023-01-27T10:36:31Z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