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61" r:id="rId6"/>
    <p:sldId id="258" r:id="rId7"/>
    <p:sldId id="259" r:id="rId8"/>
    <p:sldId id="263" r:id="rId9"/>
    <p:sldId id="264" r:id="rId10"/>
  </p:sldIdLst>
  <p:sldSz cx="9144000" cy="6858000" type="screen4x3"/>
  <p:notesSz cx="6743700" cy="98758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DDF4E1A-F93F-464E-81A9-3CBF16777E5F}" type="datetimeFigureOut">
              <a:rPr lang="fr-FR" smtClean="0"/>
              <a:pPr/>
              <a:t>28/08/2012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D864BEE-1A81-4DAE-8A76-9444312413C8}"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F4E1A-F93F-464E-81A9-3CBF16777E5F}" type="datetimeFigureOut">
              <a:rPr lang="fr-FR" smtClean="0"/>
              <a:pPr/>
              <a:t>28/08/2012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64BEE-1A81-4DAE-8A76-9444312413C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1_SCS_Cleopas_2_sans txt.jpg"/>
          <p:cNvPicPr>
            <a:picLocks noChangeAspect="1"/>
          </p:cNvPicPr>
          <p:nvPr/>
        </p:nvPicPr>
        <p:blipFill>
          <a:blip r:embed="rId2" cstate="print"/>
          <a:stretch>
            <a:fillRect/>
          </a:stretch>
        </p:blipFill>
        <p:spPr>
          <a:xfrm>
            <a:off x="4211960" y="620688"/>
            <a:ext cx="792088" cy="952887"/>
          </a:xfrm>
          <a:prstGeom prst="rect">
            <a:avLst/>
          </a:prstGeom>
        </p:spPr>
      </p:pic>
      <p:sp>
        <p:nvSpPr>
          <p:cNvPr id="5" name="Sous-titre 2"/>
          <p:cNvSpPr txBox="1">
            <a:spLocks/>
          </p:cNvSpPr>
          <p:nvPr/>
        </p:nvSpPr>
        <p:spPr>
          <a:xfrm>
            <a:off x="2843808" y="1916832"/>
            <a:ext cx="3456384" cy="581000"/>
          </a:xfrm>
          <a:prstGeom prst="rect">
            <a:avLst/>
          </a:prstGeom>
        </p:spPr>
        <p:txBody>
          <a:bodyPr>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fr-CH" sz="2400" b="1" i="0" u="none" strike="noStrike" kern="1200" cap="none" spc="0" normalizeH="0" baseline="0" noProof="0" dirty="0" smtClean="0">
                <a:ln>
                  <a:noFill/>
                </a:ln>
                <a:solidFill>
                  <a:schemeClr val="tx2"/>
                </a:solidFill>
                <a:effectLst/>
                <a:uLnTx/>
                <a:uFillTx/>
                <a:latin typeface="Candara" pitchFamily="34" charset="0"/>
                <a:ea typeface="+mn-ea"/>
                <a:cs typeface="Times New Roman" pitchFamily="18" charset="0"/>
              </a:rPr>
              <a:t>SCS</a:t>
            </a:r>
            <a:r>
              <a:rPr kumimoji="0" lang="fr-CH" sz="2400" b="1" i="0" u="none" strike="noStrike" kern="1200" cap="none" spc="0" normalizeH="0" baseline="0" noProof="0" dirty="0" smtClean="0">
                <a:ln>
                  <a:noFill/>
                </a:ln>
                <a:solidFill>
                  <a:schemeClr val="tx2">
                    <a:lumMod val="75000"/>
                  </a:schemeClr>
                </a:solidFill>
                <a:effectLst/>
                <a:uLnTx/>
                <a:uFillTx/>
                <a:latin typeface="Candara" pitchFamily="34" charset="0"/>
                <a:ea typeface="+mn-ea"/>
                <a:cs typeface="Times New Roman" pitchFamily="18" charset="0"/>
              </a:rPr>
              <a:t> </a:t>
            </a:r>
            <a:r>
              <a:rPr kumimoji="0" lang="fr-CH" sz="2400" b="1" i="0" u="none" strike="noStrike" kern="1200" cap="none" spc="0" normalizeH="0" baseline="0" noProof="0" dirty="0" err="1" smtClean="0">
                <a:ln>
                  <a:noFill/>
                </a:ln>
                <a:solidFill>
                  <a:schemeClr val="tx1">
                    <a:lumMod val="50000"/>
                    <a:lumOff val="50000"/>
                  </a:schemeClr>
                </a:solidFill>
                <a:effectLst/>
                <a:uLnTx/>
                <a:uFillTx/>
                <a:latin typeface="Candara" pitchFamily="34" charset="0"/>
                <a:ea typeface="+mn-ea"/>
                <a:cs typeface="Times New Roman" pitchFamily="18" charset="0"/>
              </a:rPr>
              <a:t>advisory</a:t>
            </a:r>
            <a:endParaRPr kumimoji="0" lang="fr-CH" sz="2400" b="1" i="0" u="none" strike="noStrike" kern="1200" cap="none" spc="0" normalizeH="0" baseline="0" noProof="0" dirty="0" smtClean="0">
              <a:ln>
                <a:noFill/>
              </a:ln>
              <a:solidFill>
                <a:schemeClr val="tx1">
                  <a:lumMod val="50000"/>
                  <a:lumOff val="50000"/>
                </a:schemeClr>
              </a:solidFill>
              <a:effectLst/>
              <a:uLnTx/>
              <a:uFillTx/>
              <a:latin typeface="Candara" pitchFamily="34"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fr-CH" sz="1600" b="1" i="0" u="none" strike="noStrike" kern="1200" cap="none" spc="0" normalizeH="0" baseline="0" noProof="0" dirty="0" smtClean="0">
                <a:ln>
                  <a:noFill/>
                </a:ln>
                <a:solidFill>
                  <a:schemeClr val="tx1">
                    <a:lumMod val="50000"/>
                    <a:lumOff val="50000"/>
                  </a:schemeClr>
                </a:solidFill>
                <a:effectLst/>
                <a:uLnTx/>
                <a:uFillTx/>
                <a:latin typeface="Candara" pitchFamily="34" charset="0"/>
                <a:ea typeface="+mn-ea"/>
                <a:cs typeface="Times New Roman" pitchFamily="18" charset="0"/>
              </a:rPr>
              <a:t>Geneva - Milano</a:t>
            </a:r>
          </a:p>
        </p:txBody>
      </p:sp>
      <p:pic>
        <p:nvPicPr>
          <p:cNvPr id="6" name="Picture 2" descr="http://t2.gstatic.com/images?q=tbn:ANd9GcQrPiH_fQx7-5p7vYaPIG7MjUuONgClkNm7PQDUF8azhCNmrQlu_zpdEbxg"/>
          <p:cNvPicPr>
            <a:picLocks noChangeAspect="1" noChangeArrowheads="1"/>
          </p:cNvPicPr>
          <p:nvPr/>
        </p:nvPicPr>
        <p:blipFill>
          <a:blip r:embed="rId3" cstate="print"/>
          <a:srcRect/>
          <a:stretch>
            <a:fillRect/>
          </a:stretch>
        </p:blipFill>
        <p:spPr bwMode="auto">
          <a:xfrm>
            <a:off x="0" y="4653136"/>
            <a:ext cx="2208245" cy="1656184"/>
          </a:xfrm>
          <a:prstGeom prst="rect">
            <a:avLst/>
          </a:prstGeom>
          <a:noFill/>
          <a:ln>
            <a:noFill/>
          </a:ln>
        </p:spPr>
      </p:pic>
      <p:sp>
        <p:nvSpPr>
          <p:cNvPr id="7" name="Titre 1"/>
          <p:cNvSpPr txBox="1">
            <a:spLocks/>
          </p:cNvSpPr>
          <p:nvPr/>
        </p:nvSpPr>
        <p:spPr>
          <a:xfrm>
            <a:off x="0" y="6309320"/>
            <a:ext cx="8244408" cy="548680"/>
          </a:xfrm>
          <a:prstGeom prst="rect">
            <a:avLst/>
          </a:prstGeom>
          <a:solidFill>
            <a:schemeClr val="bg2">
              <a:lumMod val="10000"/>
            </a:schemeClr>
          </a:solidFill>
        </p:spPr>
        <p:txBody>
          <a:bodyPr anchor="t" anchorCtr="0">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t/>
            </a:r>
            <a:br>
              <a:rPr kumimoji="0" lang="en-US" sz="3600" b="0" i="0" u="none" strike="noStrike" kern="1200" cap="none" spc="0" normalizeH="0" baseline="0" noProof="0" smtClean="0">
                <a:ln>
                  <a:noFill/>
                </a:ln>
                <a:solidFill>
                  <a:schemeClr val="accent1">
                    <a:lumMod val="40000"/>
                    <a:lumOff val="60000"/>
                  </a:schemeClr>
                </a:solidFill>
                <a:effectLst/>
                <a:uLnTx/>
                <a:uFillTx/>
                <a:latin typeface="Californian FB" pitchFamily="18" charset="0"/>
                <a:ea typeface="+mj-ea"/>
                <a:cs typeface="+mj-cs"/>
              </a:rPr>
            </a:br>
            <a:r>
              <a:rPr kumimoji="0" lang="en-US" sz="3200" b="0" i="0" u="none" strike="noStrike" kern="1200" cap="none" spc="0" normalizeH="0" baseline="0" noProof="0" smtClean="0">
                <a:ln>
                  <a:noFill/>
                </a:ln>
                <a:solidFill>
                  <a:schemeClr val="bg1">
                    <a:lumMod val="75000"/>
                  </a:schemeClr>
                </a:solidFill>
                <a:effectLst/>
                <a:uLnTx/>
                <a:uFillTx/>
                <a:latin typeface="Times New Roman" pitchFamily="18" charset="0"/>
                <a:ea typeface="+mj-ea"/>
                <a:cs typeface="Times New Roman" pitchFamily="18" charset="0"/>
              </a:rPr>
              <a:t/>
            </a:r>
            <a:br>
              <a:rPr kumimoji="0" lang="en-US" sz="3200" b="0" i="0" u="none" strike="noStrike" kern="1200" cap="none" spc="0" normalizeH="0" baseline="0" noProof="0" smtClean="0">
                <a:ln>
                  <a:noFill/>
                </a:ln>
                <a:solidFill>
                  <a:schemeClr val="bg1">
                    <a:lumMod val="75000"/>
                  </a:schemeClr>
                </a:solidFill>
                <a:effectLst/>
                <a:uLnTx/>
                <a:uFillTx/>
                <a:latin typeface="Times New Roman" pitchFamily="18" charset="0"/>
                <a:ea typeface="+mj-ea"/>
                <a:cs typeface="Times New Roman" pitchFamily="18" charset="0"/>
              </a:rPr>
            </a:br>
            <a:r>
              <a:rPr kumimoji="0" lang="en-US" sz="3200" b="0" i="0" u="none" strike="noStrike" kern="1200" cap="none" spc="0" normalizeH="0" baseline="0" noProof="0" smtClean="0">
                <a:ln>
                  <a:noFill/>
                </a:ln>
                <a:solidFill>
                  <a:schemeClr val="bg1">
                    <a:lumMod val="75000"/>
                  </a:schemeClr>
                </a:solidFill>
                <a:effectLst/>
                <a:uLnTx/>
                <a:uFillTx/>
                <a:latin typeface="Times New Roman" pitchFamily="18" charset="0"/>
                <a:ea typeface="+mj-ea"/>
                <a:cs typeface="Times New Roman" pitchFamily="18" charset="0"/>
              </a:rPr>
              <a:t/>
            </a:r>
            <a:br>
              <a:rPr kumimoji="0" lang="en-US" sz="3200" b="0" i="0" u="none" strike="noStrike" kern="1200" cap="none" spc="0" normalizeH="0" baseline="0" noProof="0" smtClean="0">
                <a:ln>
                  <a:noFill/>
                </a:ln>
                <a:solidFill>
                  <a:schemeClr val="bg1">
                    <a:lumMod val="75000"/>
                  </a:schemeClr>
                </a:solidFill>
                <a:effectLst/>
                <a:uLnTx/>
                <a:uFillTx/>
                <a:latin typeface="Times New Roman" pitchFamily="18" charset="0"/>
                <a:ea typeface="+mj-ea"/>
                <a:cs typeface="Times New Roman" pitchFamily="18" charset="0"/>
              </a:rPr>
            </a:br>
            <a:r>
              <a:rPr kumimoji="0" lang="en-US" sz="3200" b="0" i="0" u="none" strike="noStrike" kern="1200" cap="none" spc="0" normalizeH="0" baseline="0" noProof="0" smtClean="0">
                <a:ln>
                  <a:noFill/>
                </a:ln>
                <a:solidFill>
                  <a:schemeClr val="bg1">
                    <a:lumMod val="75000"/>
                  </a:schemeClr>
                </a:solidFill>
                <a:effectLst/>
                <a:uLnTx/>
                <a:uFillTx/>
                <a:latin typeface="Californian FB" pitchFamily="18" charset="0"/>
                <a:ea typeface="+mj-ea"/>
                <a:cs typeface="+mj-cs"/>
              </a:rPr>
              <a:t/>
            </a:r>
            <a:br>
              <a:rPr kumimoji="0" lang="en-US" sz="3200" b="0" i="0" u="none" strike="noStrike" kern="1200" cap="none" spc="0" normalizeH="0" baseline="0" noProof="0" smtClean="0">
                <a:ln>
                  <a:noFill/>
                </a:ln>
                <a:solidFill>
                  <a:schemeClr val="bg1">
                    <a:lumMod val="75000"/>
                  </a:schemeClr>
                </a:solidFill>
                <a:effectLst/>
                <a:uLnTx/>
                <a:uFillTx/>
                <a:latin typeface="Californian FB" pitchFamily="18" charset="0"/>
                <a:ea typeface="+mj-ea"/>
                <a:cs typeface="+mj-cs"/>
              </a:rPr>
            </a:br>
            <a:endParaRPr kumimoji="0" lang="en-US" sz="5400" b="0" i="0" u="none" strike="noStrike" kern="1200" cap="none" spc="0" normalizeH="0" baseline="0" noProof="0" dirty="0">
              <a:ln>
                <a:noFill/>
              </a:ln>
              <a:solidFill>
                <a:schemeClr val="bg1">
                  <a:lumMod val="75000"/>
                </a:schemeClr>
              </a:solidFill>
              <a:effectLst/>
              <a:uLnTx/>
              <a:uFillTx/>
              <a:latin typeface="Californian FB" pitchFamily="18" charset="0"/>
              <a:ea typeface="+mj-ea"/>
              <a:cs typeface="+mj-cs"/>
            </a:endParaRPr>
          </a:p>
        </p:txBody>
      </p:sp>
      <p:pic>
        <p:nvPicPr>
          <p:cNvPr id="9" name="Picture 14" descr="http://www.carolinedaily.com/692341-2889.jpg?20120608"/>
          <p:cNvPicPr>
            <a:picLocks noChangeAspect="1" noChangeArrowheads="1"/>
          </p:cNvPicPr>
          <p:nvPr/>
        </p:nvPicPr>
        <p:blipFill>
          <a:blip r:embed="rId4" cstate="print"/>
          <a:srcRect/>
          <a:stretch>
            <a:fillRect/>
          </a:stretch>
        </p:blipFill>
        <p:spPr bwMode="auto">
          <a:xfrm>
            <a:off x="4139952" y="4653136"/>
            <a:ext cx="2484275" cy="1656184"/>
          </a:xfrm>
          <a:prstGeom prst="rect">
            <a:avLst/>
          </a:prstGeom>
          <a:noFill/>
        </p:spPr>
      </p:pic>
      <p:pic>
        <p:nvPicPr>
          <p:cNvPr id="10" name="Picture 3"/>
          <p:cNvPicPr>
            <a:picLocks noChangeAspect="1" noChangeArrowheads="1"/>
          </p:cNvPicPr>
          <p:nvPr/>
        </p:nvPicPr>
        <p:blipFill>
          <a:blip r:embed="rId5" cstate="print"/>
          <a:srcRect/>
          <a:stretch>
            <a:fillRect/>
          </a:stretch>
        </p:blipFill>
        <p:spPr bwMode="auto">
          <a:xfrm>
            <a:off x="2195736" y="4653136"/>
            <a:ext cx="2268000" cy="1660334"/>
          </a:xfrm>
          <a:prstGeom prst="rect">
            <a:avLst/>
          </a:prstGeom>
          <a:noFill/>
          <a:ln w="9525">
            <a:noFill/>
            <a:miter lim="800000"/>
            <a:headEnd/>
            <a:tailEnd/>
          </a:ln>
        </p:spPr>
      </p:pic>
      <p:pic>
        <p:nvPicPr>
          <p:cNvPr id="11" name="Picture 16" descr="luxueux chocolat avec le chili poivre et les grains de café sur fond noir Banque d'images - 8430982"/>
          <p:cNvPicPr>
            <a:picLocks noChangeAspect="1" noChangeArrowheads="1"/>
          </p:cNvPicPr>
          <p:nvPr/>
        </p:nvPicPr>
        <p:blipFill>
          <a:blip r:embed="rId6" cstate="print"/>
          <a:srcRect/>
          <a:stretch>
            <a:fillRect/>
          </a:stretch>
        </p:blipFill>
        <p:spPr bwMode="auto">
          <a:xfrm>
            <a:off x="5724128" y="4653136"/>
            <a:ext cx="2520280" cy="16561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9"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1</a:t>
            </a:r>
          </a:p>
        </p:txBody>
      </p:sp>
      <p:sp>
        <p:nvSpPr>
          <p:cNvPr id="10" name="Rectangle 9"/>
          <p:cNvSpPr/>
          <p:nvPr/>
        </p:nvSpPr>
        <p:spPr>
          <a:xfrm>
            <a:off x="539552" y="2996952"/>
            <a:ext cx="7632848" cy="646331"/>
          </a:xfrm>
          <a:prstGeom prst="rect">
            <a:avLst/>
          </a:prstGeom>
        </p:spPr>
        <p:txBody>
          <a:bodyPr wrap="square">
            <a:spAutoFit/>
          </a:bodyPr>
          <a:lstStyle/>
          <a:p>
            <a:pPr algn="just">
              <a:defRPr/>
            </a:pPr>
            <a:r>
              <a:rPr lang="en-US" sz="1200" dirty="0" smtClean="0">
                <a:latin typeface="Verdana" pitchFamily="34" charset="0"/>
                <a:cs typeface="Times New Roman" pitchFamily="18" charset="0"/>
              </a:rPr>
              <a:t>Swiss Corporate Services is a Geneva based company with offices in Geneva and Milano. Since 2007 we provide Financial and Strategic Development Advisory to Swiss, Italian and Foreign companies.</a:t>
            </a:r>
          </a:p>
        </p:txBody>
      </p:sp>
      <p:sp>
        <p:nvSpPr>
          <p:cNvPr id="11" name="ZoneTexte 10"/>
          <p:cNvSpPr txBox="1"/>
          <p:nvPr/>
        </p:nvSpPr>
        <p:spPr>
          <a:xfrm>
            <a:off x="0" y="1"/>
            <a:ext cx="2627784" cy="764703"/>
          </a:xfrm>
          <a:prstGeom prst="rect">
            <a:avLst/>
          </a:prstGeom>
          <a:noFill/>
        </p:spPr>
        <p:txBody>
          <a:bodyPr wrap="square" rtlCol="0">
            <a:spAutoFit/>
          </a:bodyPr>
          <a:lstStyle/>
          <a:p>
            <a:pPr algn="ctr"/>
            <a:r>
              <a:rPr lang="fr-CH" sz="4400" b="1" dirty="0" smtClean="0">
                <a:latin typeface="Palace Script MT" pitchFamily="66" charset="0"/>
              </a:rPr>
              <a:t>Introduction</a:t>
            </a:r>
            <a:endParaRPr lang="fr-FR" sz="4400" b="1" dirty="0">
              <a:latin typeface="Palace Script MT"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2</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1"/>
            <a:ext cx="2627784" cy="764703"/>
          </a:xfrm>
          <a:prstGeom prst="rect">
            <a:avLst/>
          </a:prstGeom>
          <a:noFill/>
        </p:spPr>
        <p:txBody>
          <a:bodyPr wrap="square" rtlCol="0">
            <a:spAutoFit/>
          </a:bodyPr>
          <a:lstStyle/>
          <a:p>
            <a:pPr algn="ctr"/>
            <a:r>
              <a:rPr lang="fr-CH" sz="4400" b="1" dirty="0" err="1" smtClean="0">
                <a:latin typeface="Palace Script MT" pitchFamily="66" charset="0"/>
              </a:rPr>
              <a:t>Who</a:t>
            </a:r>
            <a:r>
              <a:rPr lang="fr-CH" sz="4400" b="1" dirty="0" smtClean="0">
                <a:latin typeface="Palace Script MT" pitchFamily="66" charset="0"/>
              </a:rPr>
              <a:t> are </a:t>
            </a:r>
            <a:r>
              <a:rPr lang="fr-CH" sz="4400" b="1" dirty="0" err="1" smtClean="0">
                <a:latin typeface="Palace Script MT" pitchFamily="66" charset="0"/>
              </a:rPr>
              <a:t>we</a:t>
            </a:r>
            <a:r>
              <a:rPr lang="fr-CH" sz="4400" b="1" dirty="0" smtClean="0">
                <a:latin typeface="Palace Script MT" pitchFamily="66" charset="0"/>
              </a:rPr>
              <a:t> ?</a:t>
            </a:r>
            <a:endParaRPr lang="fr-FR" sz="4400" b="1" dirty="0">
              <a:latin typeface="Palace Script MT" pitchFamily="66" charset="0"/>
            </a:endParaRPr>
          </a:p>
        </p:txBody>
      </p:sp>
      <p:cxnSp>
        <p:nvCxnSpPr>
          <p:cNvPr id="9" name="Connecteur droit 8"/>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a:xfrm>
            <a:off x="827584" y="2348880"/>
            <a:ext cx="7344816" cy="1944216"/>
          </a:xfrm>
          <a:prstGeom prst="rect">
            <a:avLst/>
          </a:prstGeom>
        </p:spPr>
        <p:txBody>
          <a:bodyPr/>
          <a:lstStyle/>
          <a:p>
            <a:pPr marR="0" lvl="0" algn="just" defTabSz="914400" rtl="0" eaLnBrk="1" fontAlgn="auto" latinLnBrk="0" hangingPunct="1">
              <a:lnSpc>
                <a:spcPct val="9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SCS, founded by </a:t>
            </a:r>
            <a:r>
              <a:rPr kumimoji="0" lang="en-US" sz="1200" b="0" i="0" u="none" strike="noStrike" kern="1200" cap="none" spc="0" normalizeH="0" baseline="0" noProof="0" dirty="0" err="1" smtClean="0">
                <a:ln>
                  <a:noFill/>
                </a:ln>
                <a:solidFill>
                  <a:srgbClr val="4D4D4D"/>
                </a:solidFill>
                <a:effectLst/>
                <a:uLnTx/>
                <a:uFillTx/>
                <a:latin typeface="Verdana" pitchFamily="34" charset="0"/>
              </a:rPr>
              <a:t>Tolis</a:t>
            </a:r>
            <a:r>
              <a:rPr kumimoji="0" lang="en-US" sz="1200" b="0" i="0" u="none" strike="noStrike" kern="1200" cap="none" spc="0" normalizeH="0" baseline="0" noProof="0" dirty="0" smtClean="0">
                <a:ln>
                  <a:noFill/>
                </a:ln>
                <a:solidFill>
                  <a:srgbClr val="4D4D4D"/>
                </a:solidFill>
                <a:effectLst/>
                <a:uLnTx/>
                <a:uFillTx/>
                <a:latin typeface="Verdana" pitchFamily="34" charset="0"/>
              </a:rPr>
              <a:t> </a:t>
            </a:r>
            <a:r>
              <a:rPr kumimoji="0" lang="en-US" sz="1200" b="0" i="0" u="none" strike="noStrike" kern="1200" cap="none" spc="0" normalizeH="0" baseline="0" noProof="0" dirty="0" err="1" smtClean="0">
                <a:ln>
                  <a:noFill/>
                </a:ln>
                <a:solidFill>
                  <a:srgbClr val="4D4D4D"/>
                </a:solidFill>
                <a:effectLst/>
                <a:uLnTx/>
                <a:uFillTx/>
                <a:latin typeface="Verdana" pitchFamily="34" charset="0"/>
              </a:rPr>
              <a:t>Cléopas</a:t>
            </a:r>
            <a:r>
              <a:rPr kumimoji="0" lang="en-US" sz="1200" b="0" i="0" u="none" strike="noStrike" kern="1200" cap="none" spc="0" normalizeH="0" baseline="0" noProof="0" dirty="0" smtClean="0">
                <a:ln>
                  <a:noFill/>
                </a:ln>
                <a:solidFill>
                  <a:srgbClr val="4D4D4D"/>
                </a:solidFill>
                <a:effectLst/>
                <a:uLnTx/>
                <a:uFillTx/>
                <a:latin typeface="Verdana" pitchFamily="34" charset="0"/>
              </a:rPr>
              <a:t>, is an independent company providing</a:t>
            </a:r>
            <a:r>
              <a:rPr kumimoji="0" lang="en-US" sz="1200" b="0" i="0" u="none" strike="noStrike" kern="1200" cap="none" spc="0" normalizeH="0" noProof="0" dirty="0" smtClean="0">
                <a:ln>
                  <a:noFill/>
                </a:ln>
                <a:solidFill>
                  <a:srgbClr val="4D4D4D"/>
                </a:solidFill>
                <a:effectLst/>
                <a:uLnTx/>
                <a:uFillTx/>
                <a:latin typeface="Verdana" pitchFamily="34" charset="0"/>
              </a:rPr>
              <a:t> </a:t>
            </a:r>
            <a:r>
              <a:rPr kumimoji="0" lang="en-US" sz="1200" b="0" i="0" u="none" strike="noStrike" kern="1200" cap="none" spc="0" normalizeH="0" baseline="0" noProof="0" dirty="0" smtClean="0">
                <a:ln>
                  <a:noFill/>
                </a:ln>
                <a:solidFill>
                  <a:srgbClr val="4D4D4D"/>
                </a:solidFill>
                <a:effectLst/>
                <a:uLnTx/>
                <a:uFillTx/>
                <a:latin typeface="Verdana" pitchFamily="34" charset="0"/>
              </a:rPr>
              <a:t>strategic and financial advisory services to Swiss and foreign enterprises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L="361950" marR="0" lvl="1" indent="-3619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Strategic brand and market development </a:t>
            </a:r>
          </a:p>
          <a:p>
            <a:pPr marL="361950" marR="0" lvl="1" indent="-3619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Management support</a:t>
            </a:r>
          </a:p>
          <a:p>
            <a:pPr marL="361950" marR="0" lvl="1" indent="-3619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Acquisitions &amp; cessions</a:t>
            </a:r>
          </a:p>
          <a:p>
            <a:pPr marL="361950" marR="0" lvl="1" indent="-3619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Capital restructuring</a:t>
            </a:r>
          </a:p>
          <a:p>
            <a:pPr marL="742950" marR="0" lvl="1" indent="-285750" algn="just" defTabSz="914400" rtl="0" eaLnBrk="1" fontAlgn="auto" latinLnBrk="0" hangingPunct="1">
              <a:lnSpc>
                <a:spcPct val="9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R="0" lvl="0" algn="just" defTabSz="914400" rtl="0" eaLnBrk="1" fontAlgn="auto" latinLnBrk="0" hangingPunct="1">
              <a:lnSpc>
                <a:spcPct val="9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SCS focuses on developing  simple and efficient business solutions for its clients elaborated by a  team of senior professionals in close coordination with their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3</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1"/>
            <a:ext cx="2627784" cy="764703"/>
          </a:xfrm>
          <a:prstGeom prst="rect">
            <a:avLst/>
          </a:prstGeom>
          <a:noFill/>
        </p:spPr>
        <p:txBody>
          <a:bodyPr wrap="square" rtlCol="0">
            <a:spAutoFit/>
          </a:bodyPr>
          <a:lstStyle/>
          <a:p>
            <a:pPr algn="ctr"/>
            <a:r>
              <a:rPr lang="en-US" sz="4400" b="1" dirty="0" smtClean="0">
                <a:latin typeface="Palace Script MT" pitchFamily="66" charset="0"/>
              </a:rPr>
              <a:t>Competitive edge</a:t>
            </a:r>
            <a:endParaRPr lang="en-US" sz="4400" b="1" dirty="0">
              <a:latin typeface="Palace Script MT" pitchFamily="66" charset="0"/>
            </a:endParaRPr>
          </a:p>
        </p:txBody>
      </p:sp>
      <p:sp>
        <p:nvSpPr>
          <p:cNvPr id="10" name="Rectangle 3"/>
          <p:cNvSpPr txBox="1">
            <a:spLocks noChangeArrowheads="1"/>
          </p:cNvSpPr>
          <p:nvPr/>
        </p:nvSpPr>
        <p:spPr>
          <a:xfrm>
            <a:off x="4716016" y="1124744"/>
            <a:ext cx="4248472" cy="2520280"/>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tabLst/>
              <a:defRPr/>
            </a:pPr>
            <a:endParaRPr kumimoji="0" lang="en-GB"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GB"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GB" sz="1200" b="0" i="0" u="none" strike="noStrike" kern="1200" cap="none" spc="0" normalizeH="0" baseline="0" noProof="0" dirty="0" smtClean="0">
              <a:ln>
                <a:noFill/>
              </a:ln>
              <a:solidFill>
                <a:srgbClr val="000066"/>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p:txBody>
      </p:sp>
      <p:sp>
        <p:nvSpPr>
          <p:cNvPr id="12" name="ZoneTexte 11"/>
          <p:cNvSpPr txBox="1"/>
          <p:nvPr/>
        </p:nvSpPr>
        <p:spPr>
          <a:xfrm>
            <a:off x="179512" y="2276872"/>
            <a:ext cx="7992888" cy="2905411"/>
          </a:xfrm>
          <a:prstGeom prst="rect">
            <a:avLst/>
          </a:prstGeom>
          <a:noFill/>
        </p:spPr>
        <p:txBody>
          <a:bodyPr wrap="square" rtlCol="0">
            <a:spAutoFit/>
          </a:bodyPr>
          <a:lstStyle/>
          <a:p>
            <a:pPr marL="361950" lvl="1">
              <a:lnSpc>
                <a:spcPct val="80000"/>
              </a:lnSpc>
              <a:spcBef>
                <a:spcPct val="20000"/>
              </a:spcBef>
              <a:defRPr/>
            </a:pPr>
            <a:r>
              <a:rPr lang="en-US" sz="1600" dirty="0" smtClean="0">
                <a:solidFill>
                  <a:schemeClr val="tx2">
                    <a:lumMod val="75000"/>
                  </a:schemeClr>
                </a:solidFill>
                <a:latin typeface="Times New Roman" pitchFamily="18" charset="0"/>
                <a:cs typeface="Times New Roman" pitchFamily="18" charset="0"/>
              </a:rPr>
              <a:t>Implemented in Geneva and Milan, Swiss Corporate Services offers a unique knowledge for Italian companies of the Swiss market</a:t>
            </a:r>
            <a:r>
              <a:rPr lang="en-US" sz="1600" dirty="0" smtClean="0">
                <a:solidFill>
                  <a:schemeClr val="tx2">
                    <a:lumMod val="75000"/>
                  </a:schemeClr>
                </a:solidFill>
                <a:latin typeface="Times New Roman" pitchFamily="18" charset="0"/>
                <a:cs typeface="Times New Roman" pitchFamily="18" charset="0"/>
              </a:rPr>
              <a:t>.</a:t>
            </a:r>
          </a:p>
          <a:p>
            <a:pPr marL="361950" lvl="1">
              <a:spcBef>
                <a:spcPct val="20000"/>
              </a:spcBef>
            </a:pPr>
            <a:endParaRPr lang="en-US" sz="1200" dirty="0" smtClean="0">
              <a:solidFill>
                <a:srgbClr val="4D4D4D"/>
              </a:solidFill>
              <a:latin typeface="Verdana" pitchFamily="34" charset="0"/>
            </a:endParaRPr>
          </a:p>
          <a:p>
            <a:pPr marL="714375" lvl="1" indent="-352425">
              <a:spcBef>
                <a:spcPct val="20000"/>
              </a:spcBef>
              <a:buFont typeface="Arial" pitchFamily="34" charset="0"/>
              <a:buChar char="•"/>
            </a:pPr>
            <a:r>
              <a:rPr lang="en-US" sz="1200" dirty="0" smtClean="0">
                <a:solidFill>
                  <a:srgbClr val="4D4D4D"/>
                </a:solidFill>
                <a:latin typeface="Verdana" pitchFamily="34" charset="0"/>
              </a:rPr>
              <a:t> Analysis of acquisition opportunities in Switzerland</a:t>
            </a:r>
          </a:p>
          <a:p>
            <a:pPr marL="361950" lvl="1">
              <a:spcBef>
                <a:spcPct val="20000"/>
              </a:spcBef>
            </a:pPr>
            <a:endParaRPr lang="en-US" sz="1200" dirty="0" smtClean="0">
              <a:solidFill>
                <a:srgbClr val="4D4D4D"/>
              </a:solidFill>
              <a:latin typeface="Verdana" pitchFamily="34" charset="0"/>
            </a:endParaRPr>
          </a:p>
          <a:p>
            <a:pPr marL="714375" lvl="1" indent="-352425">
              <a:spcBef>
                <a:spcPct val="20000"/>
              </a:spcBef>
              <a:buFont typeface="Arial" pitchFamily="34" charset="0"/>
              <a:buChar char="•"/>
            </a:pPr>
            <a:r>
              <a:rPr lang="en-US" sz="1200" dirty="0" smtClean="0">
                <a:solidFill>
                  <a:srgbClr val="4D4D4D"/>
                </a:solidFill>
                <a:latin typeface="Verdana" pitchFamily="34" charset="0"/>
              </a:rPr>
              <a:t>Developing your company's throughout the Swiss market</a:t>
            </a:r>
          </a:p>
          <a:p>
            <a:pPr marL="361950" lvl="1">
              <a:spcBef>
                <a:spcPct val="20000"/>
              </a:spcBef>
            </a:pPr>
            <a:endParaRPr lang="en-US" sz="1200" dirty="0" smtClean="0">
              <a:solidFill>
                <a:srgbClr val="4D4D4D"/>
              </a:solidFill>
              <a:latin typeface="Verdana" pitchFamily="34" charset="0"/>
            </a:endParaRPr>
          </a:p>
          <a:p>
            <a:pPr marL="714375" lvl="1" indent="-352425">
              <a:spcBef>
                <a:spcPct val="20000"/>
              </a:spcBef>
              <a:buFont typeface="Arial" pitchFamily="34" charset="0"/>
              <a:buChar char="•"/>
            </a:pPr>
            <a:r>
              <a:rPr lang="en-US" sz="1200" dirty="0" smtClean="0">
                <a:solidFill>
                  <a:srgbClr val="4D4D4D"/>
                </a:solidFill>
                <a:latin typeface="Verdana" pitchFamily="34" charset="0"/>
              </a:rPr>
              <a:t>Creating international sales center from </a:t>
            </a:r>
            <a:r>
              <a:rPr lang="en-US" sz="1200" dirty="0" smtClean="0">
                <a:solidFill>
                  <a:srgbClr val="4D4D4D"/>
                </a:solidFill>
                <a:latin typeface="Verdana" pitchFamily="34" charset="0"/>
              </a:rPr>
              <a:t>Switzerland (competitive tax and management advantages</a:t>
            </a:r>
          </a:p>
          <a:p>
            <a:pPr marL="714375" lvl="1" indent="-352425">
              <a:spcBef>
                <a:spcPct val="20000"/>
              </a:spcBef>
            </a:pPr>
            <a:endParaRPr lang="en-US" sz="1200" dirty="0" smtClean="0">
              <a:solidFill>
                <a:srgbClr val="4D4D4D"/>
              </a:solidFill>
              <a:latin typeface="Verdana" pitchFamily="34" charset="0"/>
            </a:endParaRPr>
          </a:p>
          <a:p>
            <a:pPr marL="714375" lvl="1" indent="-352425">
              <a:spcBef>
                <a:spcPct val="20000"/>
              </a:spcBef>
              <a:buFont typeface="Arial" pitchFamily="34" charset="0"/>
              <a:buChar char="•"/>
            </a:pPr>
            <a:r>
              <a:rPr lang="en-US" sz="1200" dirty="0" smtClean="0">
                <a:solidFill>
                  <a:srgbClr val="4D4D4D"/>
                </a:solidFill>
                <a:latin typeface="Verdana" pitchFamily="34" charset="0"/>
              </a:rPr>
              <a:t>Benefit from the unique Expertise of our network of experts in industrial projects, finance and international strategic development</a:t>
            </a:r>
            <a:endParaRPr lang="en-US" sz="1200" dirty="0" smtClean="0">
              <a:solidFill>
                <a:srgbClr val="4D4D4D"/>
              </a:solidFill>
              <a:latin typeface="Verdana" pitchFamily="34" charset="0"/>
            </a:endParaRPr>
          </a:p>
          <a:p>
            <a:pPr>
              <a:buFont typeface="Arial"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4</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1"/>
            <a:ext cx="2627784" cy="764703"/>
          </a:xfrm>
          <a:prstGeom prst="rect">
            <a:avLst/>
          </a:prstGeom>
          <a:noFill/>
        </p:spPr>
        <p:txBody>
          <a:bodyPr wrap="square" rtlCol="0">
            <a:spAutoFit/>
          </a:bodyPr>
          <a:lstStyle/>
          <a:p>
            <a:pPr algn="ctr"/>
            <a:r>
              <a:rPr lang="fr-CH" sz="4400" b="1" dirty="0" smtClean="0">
                <a:latin typeface="Palace Script MT" pitchFamily="66" charset="0"/>
              </a:rPr>
              <a:t>Services</a:t>
            </a:r>
            <a:endParaRPr lang="fr-FR" sz="4400" b="1" dirty="0">
              <a:latin typeface="Palace Script MT" pitchFamily="66" charset="0"/>
            </a:endParaRPr>
          </a:p>
        </p:txBody>
      </p:sp>
      <p:sp>
        <p:nvSpPr>
          <p:cNvPr id="7" name="Rectangle 3"/>
          <p:cNvSpPr txBox="1">
            <a:spLocks noChangeArrowheads="1"/>
          </p:cNvSpPr>
          <p:nvPr/>
        </p:nvSpPr>
        <p:spPr>
          <a:xfrm>
            <a:off x="467544" y="1412776"/>
            <a:ext cx="3816424" cy="4464496"/>
          </a:xfrm>
          <a:prstGeom prst="rect">
            <a:avLst/>
          </a:prstGeom>
          <a:ln>
            <a:no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600" dirty="0" smtClean="0">
                <a:solidFill>
                  <a:schemeClr val="tx2">
                    <a:lumMod val="75000"/>
                  </a:schemeClr>
                </a:solidFill>
                <a:latin typeface="Times New Roman" pitchFamily="18" charset="0"/>
                <a:cs typeface="Times New Roman" pitchFamily="18" charset="0"/>
              </a:rPr>
              <a:t>Business Development</a:t>
            </a:r>
            <a:r>
              <a:rPr kumimoji="0" lang="en-US" sz="1200" i="0" u="none" strike="noStrike" kern="1200" cap="none" spc="0" normalizeH="0" baseline="0" noProof="0" dirty="0" smtClean="0">
                <a:ln>
                  <a:noFill/>
                </a:ln>
                <a:solidFill>
                  <a:srgbClr val="000066"/>
                </a:solidFill>
                <a:effectLst/>
                <a:uLnTx/>
                <a:uFillTx/>
                <a:latin typeface="Verdana" pitchFamily="34" charset="0"/>
              </a:rPr>
              <a:t>			</a:t>
            </a:r>
            <a:endParaRPr kumimoji="0" lang="en-US" sz="1200" b="0" i="0" u="none" strike="noStrike" kern="1200" cap="none" spc="0" normalizeH="0" baseline="0" noProof="0" dirty="0" smtClean="0">
              <a:ln>
                <a:noFill/>
              </a:ln>
              <a:solidFill>
                <a:srgbClr val="000066"/>
              </a:solidFill>
              <a:effectLst/>
              <a:uLnTx/>
              <a:uFillTx/>
              <a:latin typeface="Verdana" pitchFamily="34" charset="0"/>
            </a:endParaRP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Strategic planning &amp; advisory</a:t>
            </a: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Mergers &amp; acquisitions</a:t>
            </a: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Financial structuring</a:t>
            </a: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Market acquisition &amp; development support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L="342900" lvl="0" indent="-342900">
              <a:spcBef>
                <a:spcPct val="20000"/>
              </a:spcBef>
              <a:buFont typeface="Arial" pitchFamily="34" charset="0"/>
              <a:buChar char="•"/>
              <a:defRPr/>
            </a:pPr>
            <a:r>
              <a:rPr lang="en-US" sz="1600" dirty="0" smtClean="0">
                <a:solidFill>
                  <a:schemeClr val="tx2">
                    <a:lumMod val="75000"/>
                  </a:schemeClr>
                </a:solidFill>
                <a:latin typeface="Times New Roman" pitchFamily="18" charset="0"/>
                <a:cs typeface="Times New Roman" pitchFamily="18" charset="0"/>
              </a:rPr>
              <a:t>Business support</a:t>
            </a:r>
          </a:p>
          <a:p>
            <a:pPr marL="342900" lvl="0" indent="-342900">
              <a:spcBef>
                <a:spcPct val="20000"/>
              </a:spcBef>
              <a:defRPr/>
            </a:pPr>
            <a:endParaRPr lang="en-US" sz="1200" dirty="0" smtClean="0">
              <a:solidFill>
                <a:srgbClr val="000066"/>
              </a:solidFill>
              <a:latin typeface="Verdana" pitchFamily="34" charset="0"/>
            </a:endParaRPr>
          </a:p>
          <a:p>
            <a:pPr marL="361950" lvl="1">
              <a:spcBef>
                <a:spcPct val="20000"/>
              </a:spcBef>
            </a:pPr>
            <a:r>
              <a:rPr lang="en-US" sz="1200" dirty="0" smtClean="0">
                <a:solidFill>
                  <a:srgbClr val="4D4D4D"/>
                </a:solidFill>
                <a:latin typeface="Verdana" pitchFamily="34" charset="0"/>
              </a:rPr>
              <a:t>Financial planning &amp; organization</a:t>
            </a:r>
          </a:p>
          <a:p>
            <a:pPr marL="361950" lvl="1">
              <a:spcBef>
                <a:spcPct val="20000"/>
              </a:spcBef>
            </a:pPr>
            <a:r>
              <a:rPr lang="en-US" sz="1200" dirty="0" smtClean="0">
                <a:solidFill>
                  <a:srgbClr val="4D4D4D"/>
                </a:solidFill>
                <a:latin typeface="Verdana" pitchFamily="34" charset="0"/>
              </a:rPr>
              <a:t>Process and organization optimization</a:t>
            </a:r>
          </a:p>
          <a:p>
            <a:pPr marL="361950" lvl="1">
              <a:spcBef>
                <a:spcPct val="20000"/>
              </a:spcBef>
            </a:pPr>
            <a:endParaRPr lang="en-US" sz="1200" dirty="0" smtClean="0">
              <a:solidFill>
                <a:srgbClr val="4D4D4D"/>
              </a:solidFill>
              <a:latin typeface="Verdana" pitchFamily="34" charset="0"/>
            </a:endParaRPr>
          </a:p>
          <a:p>
            <a:pPr marL="342900" lvl="0" indent="-342900">
              <a:spcBef>
                <a:spcPct val="20000"/>
              </a:spcBef>
              <a:buFont typeface="Arial" pitchFamily="34" charset="0"/>
              <a:buChar char="•"/>
              <a:defRPr/>
            </a:pPr>
            <a:r>
              <a:rPr lang="en-US" sz="1600" dirty="0" smtClean="0">
                <a:solidFill>
                  <a:schemeClr val="tx2">
                    <a:lumMod val="75000"/>
                  </a:schemeClr>
                </a:solidFill>
                <a:latin typeface="Times New Roman" pitchFamily="18" charset="0"/>
                <a:cs typeface="Times New Roman" pitchFamily="18" charset="0"/>
              </a:rPr>
              <a:t>Business intelligence and innovation</a:t>
            </a:r>
            <a:r>
              <a:rPr lang="en-US" sz="1200" dirty="0" smtClean="0">
                <a:solidFill>
                  <a:srgbClr val="000066"/>
                </a:solidFill>
                <a:latin typeface="Verdana" pitchFamily="34" charset="0"/>
              </a:rPr>
              <a:t>			</a:t>
            </a:r>
          </a:p>
          <a:p>
            <a:pPr marL="361950" lvl="1">
              <a:spcBef>
                <a:spcPct val="20000"/>
              </a:spcBef>
            </a:pPr>
            <a:r>
              <a:rPr lang="en-US" sz="1200" dirty="0" smtClean="0">
                <a:solidFill>
                  <a:srgbClr val="4D4D4D"/>
                </a:solidFill>
                <a:latin typeface="Verdana" pitchFamily="34" charset="0"/>
              </a:rPr>
              <a:t>Market studies and development, benchmarking</a:t>
            </a:r>
          </a:p>
          <a:p>
            <a:pPr marL="361950" lvl="1">
              <a:spcBef>
                <a:spcPct val="20000"/>
              </a:spcBef>
            </a:pPr>
            <a:r>
              <a:rPr lang="en-US" sz="1200" dirty="0" smtClean="0">
                <a:solidFill>
                  <a:srgbClr val="4D4D4D"/>
                </a:solidFill>
                <a:latin typeface="Verdana" pitchFamily="34" charset="0"/>
              </a:rPr>
              <a:t>Events</a:t>
            </a:r>
          </a:p>
          <a:p>
            <a:pPr marL="361950" lvl="1">
              <a:spcBef>
                <a:spcPct val="20000"/>
              </a:spcBef>
            </a:pPr>
            <a:r>
              <a:rPr lang="en-US" sz="1200" dirty="0" smtClean="0">
                <a:solidFill>
                  <a:srgbClr val="4D4D4D"/>
                </a:solidFill>
                <a:latin typeface="Verdana" pitchFamily="34" charset="0"/>
              </a:rPr>
              <a:t>New technologies development advisory</a:t>
            </a:r>
          </a:p>
          <a:p>
            <a:pPr marL="361950" lvl="1">
              <a:spcBef>
                <a:spcPct val="20000"/>
              </a:spcBef>
            </a:pPr>
            <a:endParaRPr lang="en-US" sz="1200" dirty="0" smtClean="0">
              <a:solidFill>
                <a:srgbClr val="4D4D4D"/>
              </a:solidFill>
              <a:latin typeface="Verdana" pitchFamily="34" charset="0"/>
            </a:endParaRPr>
          </a:p>
          <a:p>
            <a:pPr marL="342900" lvl="0" indent="-342900">
              <a:lnSpc>
                <a:spcPct val="80000"/>
              </a:lnSpc>
              <a:spcBef>
                <a:spcPct val="20000"/>
              </a:spcBef>
              <a:defRPr/>
            </a:pPr>
            <a:endParaRPr lang="en-US" dirty="0">
              <a:solidFill>
                <a:srgbClr val="4D4D4D"/>
              </a:solidFill>
              <a:latin typeface="Tahoma" pitchFamily="34" charset="0"/>
            </a:endParaRPr>
          </a:p>
        </p:txBody>
      </p:sp>
      <p:sp>
        <p:nvSpPr>
          <p:cNvPr id="10" name="Rectangle 3"/>
          <p:cNvSpPr txBox="1">
            <a:spLocks noChangeArrowheads="1"/>
          </p:cNvSpPr>
          <p:nvPr/>
        </p:nvSpPr>
        <p:spPr>
          <a:xfrm>
            <a:off x="4716016" y="1124744"/>
            <a:ext cx="4248472" cy="2520280"/>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tabLst/>
              <a:defRPr/>
            </a:pPr>
            <a:endParaRPr kumimoji="0" lang="en-GB"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GB"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GB" sz="1200" b="0" i="0" u="none" strike="noStrike" kern="1200" cap="none" spc="0" normalizeH="0" baseline="0" noProof="0" dirty="0" smtClean="0">
              <a:ln>
                <a:noFill/>
              </a:ln>
              <a:solidFill>
                <a:srgbClr val="000066"/>
              </a:solidFill>
              <a:effectLst/>
              <a:uLnTx/>
              <a:uFillTx/>
              <a:latin typeface="Verdana" pitchFamily="34"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p:txBody>
      </p:sp>
      <p:sp>
        <p:nvSpPr>
          <p:cNvPr id="11" name="Rectangle 3"/>
          <p:cNvSpPr txBox="1">
            <a:spLocks noChangeArrowheads="1"/>
          </p:cNvSpPr>
          <p:nvPr/>
        </p:nvSpPr>
        <p:spPr>
          <a:xfrm>
            <a:off x="4427984" y="1412776"/>
            <a:ext cx="4248472" cy="4464496"/>
          </a:xfrm>
          <a:prstGeom prst="rect">
            <a:avLst/>
          </a:prstGeom>
          <a:ln>
            <a:no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600" dirty="0" smtClean="0">
                <a:solidFill>
                  <a:schemeClr val="tx2">
                    <a:lumMod val="75000"/>
                  </a:schemeClr>
                </a:solidFill>
                <a:latin typeface="Times New Roman" pitchFamily="18" charset="0"/>
                <a:cs typeface="Times New Roman" pitchFamily="18" charset="0"/>
              </a:rPr>
              <a:t>Legal Services and advices</a:t>
            </a:r>
            <a:r>
              <a:rPr kumimoji="0" lang="en-US" sz="1200" i="0" u="none" strike="noStrike" kern="1200" cap="none" spc="0" normalizeH="0" baseline="0" noProof="0" dirty="0" smtClean="0">
                <a:ln>
                  <a:noFill/>
                </a:ln>
                <a:solidFill>
                  <a:srgbClr val="000066"/>
                </a:solidFill>
                <a:effectLst/>
                <a:uLnTx/>
                <a:uFillTx/>
                <a:latin typeface="Verdana" pitchFamily="34" charset="0"/>
              </a:rPr>
              <a:t>			</a:t>
            </a:r>
            <a:endParaRPr kumimoji="0" lang="en-US" sz="1200" b="0" i="0" u="none" strike="noStrike" kern="1200" cap="none" spc="0" normalizeH="0" baseline="0" noProof="0" dirty="0" smtClean="0">
              <a:ln>
                <a:noFill/>
              </a:ln>
              <a:solidFill>
                <a:srgbClr val="000066"/>
              </a:solidFill>
              <a:effectLst/>
              <a:uLnTx/>
              <a:uFillTx/>
              <a:latin typeface="Verdana" pitchFamily="34" charset="0"/>
            </a:endParaRP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Contractual matters</a:t>
            </a:r>
          </a:p>
          <a:p>
            <a:pPr marL="361950" lvl="1">
              <a:lnSpc>
                <a:spcPct val="80000"/>
              </a:lnSpc>
              <a:spcBef>
                <a:spcPct val="20000"/>
              </a:spcBef>
            </a:pPr>
            <a:r>
              <a:rPr lang="en-US" sz="1200" dirty="0" smtClean="0">
                <a:solidFill>
                  <a:srgbClr val="4D4D4D"/>
                </a:solidFill>
                <a:latin typeface="Verdana" pitchFamily="34" charset="0"/>
              </a:rPr>
              <a:t>Company creation, structure and administration</a:t>
            </a: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Intellectual property</a:t>
            </a:r>
          </a:p>
          <a:p>
            <a:pPr marL="361950" lvl="1">
              <a:spcBef>
                <a:spcPct val="20000"/>
              </a:spcBef>
            </a:pPr>
            <a:r>
              <a:rPr kumimoji="0" lang="en-US" sz="1200" b="0" i="0" u="none" strike="noStrike" kern="1200" cap="none" spc="0" normalizeH="0" baseline="0" noProof="0" dirty="0" smtClean="0">
                <a:ln>
                  <a:noFill/>
                </a:ln>
                <a:solidFill>
                  <a:srgbClr val="4D4D4D"/>
                </a:solidFill>
                <a:effectLst/>
                <a:uLnTx/>
                <a:uFillTx/>
                <a:latin typeface="Verdana" pitchFamily="34" charset="0"/>
              </a:rPr>
              <a:t>Litigation and arbitration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L="342900" lvl="0" indent="-342900">
              <a:spcBef>
                <a:spcPct val="20000"/>
              </a:spcBef>
              <a:buFont typeface="Arial" pitchFamily="34" charset="0"/>
              <a:buChar char="•"/>
              <a:defRPr/>
            </a:pPr>
            <a:r>
              <a:rPr lang="en-US" sz="1600" dirty="0" smtClean="0">
                <a:solidFill>
                  <a:schemeClr val="tx2">
                    <a:lumMod val="75000"/>
                  </a:schemeClr>
                </a:solidFill>
                <a:latin typeface="Times New Roman" pitchFamily="18" charset="0"/>
                <a:cs typeface="Times New Roman" pitchFamily="18" charset="0"/>
              </a:rPr>
              <a:t>Tax services and optimization</a:t>
            </a:r>
          </a:p>
          <a:p>
            <a:pPr marL="342900" lvl="0" indent="-342900">
              <a:spcBef>
                <a:spcPct val="20000"/>
              </a:spcBef>
              <a:defRPr/>
            </a:pPr>
            <a:r>
              <a:rPr lang="en-US" sz="1200" dirty="0" smtClean="0">
                <a:solidFill>
                  <a:srgbClr val="000066"/>
                </a:solidFill>
                <a:latin typeface="Verdana" pitchFamily="34" charset="0"/>
              </a:rPr>
              <a:t>	</a:t>
            </a:r>
          </a:p>
          <a:p>
            <a:pPr marL="342900" lvl="0" indent="-342900">
              <a:spcBef>
                <a:spcPct val="20000"/>
              </a:spcBef>
              <a:defRPr/>
            </a:pPr>
            <a:r>
              <a:rPr lang="en-US" sz="1200" dirty="0" smtClean="0">
                <a:solidFill>
                  <a:srgbClr val="000066"/>
                </a:solidFill>
                <a:latin typeface="Verdana" pitchFamily="34" charset="0"/>
              </a:rPr>
              <a:t>	</a:t>
            </a:r>
            <a:r>
              <a:rPr lang="en-US" sz="1200" dirty="0" smtClean="0">
                <a:solidFill>
                  <a:srgbClr val="4D4D4D"/>
                </a:solidFill>
                <a:latin typeface="Verdana" pitchFamily="34" charset="0"/>
              </a:rPr>
              <a:t>Holding and offshore matters	</a:t>
            </a:r>
            <a:r>
              <a:rPr lang="en-US" sz="1200" dirty="0" smtClean="0">
                <a:solidFill>
                  <a:srgbClr val="000066"/>
                </a:solidFill>
                <a:latin typeface="Verdana" pitchFamily="34" charset="0"/>
              </a:rPr>
              <a:t>	</a:t>
            </a:r>
          </a:p>
          <a:p>
            <a:pPr marL="342900" lvl="0" indent="-342900">
              <a:lnSpc>
                <a:spcPct val="80000"/>
              </a:lnSpc>
              <a:spcBef>
                <a:spcPct val="20000"/>
              </a:spcBef>
              <a:defRPr/>
            </a:pPr>
            <a:endParaRPr lang="fr-CH" dirty="0">
              <a:solidFill>
                <a:srgbClr val="4D4D4D"/>
              </a:solidFill>
              <a:latin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5</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0"/>
            <a:ext cx="2627784" cy="764703"/>
          </a:xfrm>
          <a:prstGeom prst="rect">
            <a:avLst/>
          </a:prstGeom>
          <a:noFill/>
        </p:spPr>
        <p:txBody>
          <a:bodyPr wrap="square" rtlCol="0">
            <a:spAutoFit/>
          </a:bodyPr>
          <a:lstStyle/>
          <a:p>
            <a:pPr algn="ctr"/>
            <a:r>
              <a:rPr lang="fr-CH" sz="4400" b="1" dirty="0" smtClean="0">
                <a:latin typeface="Palace Script MT" pitchFamily="66" charset="0"/>
              </a:rPr>
              <a:t>Our </a:t>
            </a:r>
            <a:r>
              <a:rPr lang="en-US" sz="4400" b="1" dirty="0" smtClean="0">
                <a:latin typeface="Palace Script MT" pitchFamily="66" charset="0"/>
              </a:rPr>
              <a:t>Philosophy</a:t>
            </a:r>
            <a:endParaRPr lang="en-US" sz="4400" b="1" dirty="0">
              <a:latin typeface="Palace Script MT" pitchFamily="66" charset="0"/>
            </a:endParaRPr>
          </a:p>
        </p:txBody>
      </p:sp>
      <p:sp>
        <p:nvSpPr>
          <p:cNvPr id="7" name="Rectangle 3"/>
          <p:cNvSpPr txBox="1">
            <a:spLocks noChangeArrowheads="1"/>
          </p:cNvSpPr>
          <p:nvPr/>
        </p:nvSpPr>
        <p:spPr>
          <a:xfrm>
            <a:off x="611560" y="1556792"/>
            <a:ext cx="7488832" cy="3600400"/>
          </a:xfrm>
          <a:prstGeom prst="rect">
            <a:avLst/>
          </a:prstGeom>
        </p:spPr>
        <p:txBody>
          <a:bodyPr/>
          <a:lstStyle/>
          <a:p>
            <a:pPr marR="0" lvl="0" indent="-342900" fontAlgn="auto">
              <a:lnSpc>
                <a:spcPct val="80000"/>
              </a:lnSpc>
              <a:spcBef>
                <a:spcPct val="20000"/>
              </a:spcBef>
              <a:spcAft>
                <a:spcPts val="0"/>
              </a:spcAft>
              <a:buClrTx/>
              <a:buSzTx/>
              <a:buFontTx/>
              <a:buNone/>
              <a:tabLst/>
              <a:defRPr/>
            </a:pPr>
            <a:r>
              <a:rPr lang="en-US" sz="1600" dirty="0">
                <a:solidFill>
                  <a:schemeClr val="tx2">
                    <a:lumMod val="75000"/>
                  </a:schemeClr>
                </a:solidFill>
                <a:latin typeface="Times New Roman" pitchFamily="18" charset="0"/>
                <a:cs typeface="Times New Roman" pitchFamily="18" charset="0"/>
              </a:rPr>
              <a:t>Personal Service</a:t>
            </a:r>
          </a:p>
          <a:p>
            <a:pPr marR="0" lvl="0" algn="just" defTabSz="914400" rtl="0" eaLnBrk="1" fontAlgn="auto" latinLnBrk="0" hangingPunct="1">
              <a:lnSpc>
                <a:spcPct val="8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SCS’s philosophy prides itself on developing long term relationship with its clients, and partners, rooted in a deep understanding of their specific objectives and requirements</a:t>
            </a:r>
          </a:p>
          <a:p>
            <a:pPr marR="0" lvl="0" algn="just" defTabSz="914400" rtl="0" eaLnBrk="1" fontAlgn="auto" latinLnBrk="0" hangingPunct="1">
              <a:lnSpc>
                <a:spcPct val="80000"/>
              </a:lnSpc>
              <a:spcBef>
                <a:spcPct val="20000"/>
              </a:spcBef>
              <a:spcAft>
                <a:spcPts val="0"/>
              </a:spcAft>
              <a:buClrTx/>
              <a:buSzTx/>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indent="-342900">
              <a:lnSpc>
                <a:spcPct val="80000"/>
              </a:lnSpc>
              <a:spcBef>
                <a:spcPct val="20000"/>
              </a:spcBef>
              <a:defRPr/>
            </a:pPr>
            <a:r>
              <a:rPr lang="en-US" sz="1600" dirty="0">
                <a:solidFill>
                  <a:schemeClr val="tx2">
                    <a:lumMod val="75000"/>
                  </a:schemeClr>
                </a:solidFill>
                <a:latin typeface="Times New Roman" pitchFamily="18" charset="0"/>
                <a:cs typeface="Times New Roman" pitchFamily="18" charset="0"/>
              </a:rPr>
              <a:t>Tailor made solutions</a:t>
            </a:r>
          </a:p>
          <a:p>
            <a:pPr marR="0" lvl="0" algn="just" defTabSz="914400" rtl="0" eaLnBrk="1" fontAlgn="auto" latinLnBrk="0" hangingPunct="1">
              <a:lnSpc>
                <a:spcPct val="8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Each customer is different. Thus our team and our partners are dedicated at providing the best suited solutions to any business requirement raised by our clients</a:t>
            </a:r>
          </a:p>
          <a:p>
            <a:pPr marR="0" lvl="0" algn="just" defTabSz="914400" rtl="0" eaLnBrk="1" fontAlgn="auto" latinLnBrk="0" hangingPunct="1">
              <a:lnSpc>
                <a:spcPct val="80000"/>
              </a:lnSpc>
              <a:spcBef>
                <a:spcPct val="20000"/>
              </a:spcBef>
              <a:spcAft>
                <a:spcPts val="0"/>
              </a:spcAft>
              <a:buClrTx/>
              <a:buSzTx/>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effectLst/>
              <a:uLnTx/>
              <a:uFillTx/>
              <a:latin typeface="Verdana" pitchFamily="34" charset="0"/>
            </a:endParaRPr>
          </a:p>
          <a:p>
            <a:pPr marR="0" lvl="0" indent="-342900" fontAlgn="auto">
              <a:lnSpc>
                <a:spcPct val="80000"/>
              </a:lnSpc>
              <a:spcBef>
                <a:spcPct val="20000"/>
              </a:spcBef>
              <a:spcAft>
                <a:spcPts val="0"/>
              </a:spcAft>
              <a:buClrTx/>
              <a:buSzTx/>
              <a:buFontTx/>
              <a:buNone/>
              <a:tabLst/>
              <a:defRPr/>
            </a:pPr>
            <a:r>
              <a:rPr lang="en-US" sz="1600" dirty="0">
                <a:solidFill>
                  <a:schemeClr val="tx2">
                    <a:lumMod val="75000"/>
                  </a:schemeClr>
                </a:solidFill>
                <a:latin typeface="Times New Roman" pitchFamily="18" charset="0"/>
                <a:cs typeface="Times New Roman" pitchFamily="18" charset="0"/>
              </a:rPr>
              <a:t>Secrecy and compliance</a:t>
            </a:r>
          </a:p>
          <a:p>
            <a:pPr marR="0" lvl="0" algn="just" defTabSz="914400" rtl="0" eaLnBrk="1" fontAlgn="auto" latinLnBrk="0" hangingPunct="1">
              <a:lnSpc>
                <a:spcPct val="8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As our clients, our team of professionals is sharing the highest level of discretion and confidentiality that prevails in the Swiss banking industry segment. </a:t>
            </a:r>
          </a:p>
          <a:p>
            <a:pPr marR="0" lvl="0" algn="just" defTabSz="914400" rtl="0" eaLnBrk="1" fontAlgn="auto" latinLnBrk="0" hangingPunct="1">
              <a:lnSpc>
                <a:spcPct val="80000"/>
              </a:lnSpc>
              <a:spcBef>
                <a:spcPct val="20000"/>
              </a:spcBef>
              <a:spcAft>
                <a:spcPts val="0"/>
              </a:spcAft>
              <a:buClrTx/>
              <a:buSzTx/>
              <a:tabLst/>
              <a:defRPr/>
            </a:pPr>
            <a:endParaRPr kumimoji="0" lang="en-US" sz="1200" b="0" i="0" u="none" strike="noStrike" kern="1200" cap="none" spc="0" normalizeH="0" baseline="0" noProof="0" dirty="0" smtClean="0">
              <a:ln>
                <a:noFill/>
              </a:ln>
              <a:solidFill>
                <a:srgbClr val="4D4D4D"/>
              </a:solidFill>
              <a:effectLst/>
              <a:uLnTx/>
              <a:uFillTx/>
              <a:latin typeface="Verdana" pitchFamily="34" charset="0"/>
            </a:endParaRPr>
          </a:p>
          <a:p>
            <a:pPr indent="-342900">
              <a:lnSpc>
                <a:spcPct val="80000"/>
              </a:lnSpc>
              <a:spcBef>
                <a:spcPct val="20000"/>
              </a:spcBef>
              <a:defRPr/>
            </a:pPr>
            <a:endParaRPr lang="en-US" sz="1600" dirty="0" smtClean="0">
              <a:solidFill>
                <a:schemeClr val="tx2">
                  <a:lumMod val="75000"/>
                </a:schemeClr>
              </a:solidFill>
              <a:latin typeface="Times New Roman" pitchFamily="18" charset="0"/>
              <a:cs typeface="Times New Roman" pitchFamily="18" charset="0"/>
            </a:endParaRPr>
          </a:p>
          <a:p>
            <a:pPr indent="-342900">
              <a:lnSpc>
                <a:spcPct val="80000"/>
              </a:lnSpc>
              <a:spcBef>
                <a:spcPct val="20000"/>
              </a:spcBef>
              <a:defRPr/>
            </a:pPr>
            <a:r>
              <a:rPr lang="en-US" sz="1600" dirty="0">
                <a:solidFill>
                  <a:schemeClr val="tx2">
                    <a:lumMod val="75000"/>
                  </a:schemeClr>
                </a:solidFill>
                <a:latin typeface="Times New Roman" pitchFamily="18" charset="0"/>
                <a:cs typeface="Times New Roman" pitchFamily="18" charset="0"/>
              </a:rPr>
              <a:t>Transparent fee structure</a:t>
            </a:r>
          </a:p>
          <a:p>
            <a:pPr marR="0" lvl="0" algn="just" defTabSz="914400" rtl="0" eaLnBrk="1" fontAlgn="auto" latinLnBrk="0" hangingPunct="1">
              <a:lnSpc>
                <a:spcPct val="80000"/>
              </a:lnSpc>
              <a:spcBef>
                <a:spcPct val="20000"/>
              </a:spcBef>
              <a:spcAft>
                <a:spcPts val="0"/>
              </a:spcAft>
              <a:buClrTx/>
              <a:buSzTx/>
              <a:tabLst/>
              <a:defRPr/>
            </a:pPr>
            <a:r>
              <a:rPr kumimoji="0" lang="en-US" sz="1200" b="0" i="0" u="none" strike="noStrike" kern="1200" cap="none" spc="0" normalizeH="0" baseline="0" noProof="0" dirty="0" smtClean="0">
                <a:ln>
                  <a:noFill/>
                </a:ln>
                <a:solidFill>
                  <a:srgbClr val="4D4D4D"/>
                </a:solidFill>
                <a:effectLst/>
                <a:uLnTx/>
                <a:uFillTx/>
                <a:latin typeface="Verdana" pitchFamily="34" charset="0"/>
              </a:rPr>
              <a:t>SCS believes in agreeing a true and simple fee structure prior to the acceptation of a mandate. This fee structure will cover all our services, ensuring that there will be no hidden extra costs incurred during the mandate.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6</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1"/>
            <a:ext cx="2627784" cy="764703"/>
          </a:xfrm>
          <a:prstGeom prst="rect">
            <a:avLst/>
          </a:prstGeom>
          <a:noFill/>
        </p:spPr>
        <p:txBody>
          <a:bodyPr wrap="square" rtlCol="0">
            <a:spAutoFit/>
          </a:bodyPr>
          <a:lstStyle/>
          <a:p>
            <a:pPr algn="ctr"/>
            <a:r>
              <a:rPr lang="fr-CH" sz="4400" b="1" dirty="0" smtClean="0">
                <a:latin typeface="Palace Script MT" pitchFamily="66" charset="0"/>
              </a:rPr>
              <a:t>The Team</a:t>
            </a:r>
            <a:endParaRPr lang="fr-FR" sz="4400" b="1" dirty="0">
              <a:latin typeface="Palace Script MT" pitchFamily="66" charset="0"/>
            </a:endParaRPr>
          </a:p>
        </p:txBody>
      </p:sp>
      <p:sp>
        <p:nvSpPr>
          <p:cNvPr id="8" name="Rectangle 7"/>
          <p:cNvSpPr/>
          <p:nvPr/>
        </p:nvSpPr>
        <p:spPr>
          <a:xfrm>
            <a:off x="611560" y="980728"/>
            <a:ext cx="7560840" cy="2135969"/>
          </a:xfrm>
          <a:prstGeom prst="rect">
            <a:avLst/>
          </a:prstGeom>
          <a:ln>
            <a:noFill/>
          </a:ln>
        </p:spPr>
        <p:txBody>
          <a:bodyPr wrap="square">
            <a:spAutoFit/>
          </a:bodyPr>
          <a:lstStyle/>
          <a:p>
            <a:pPr indent="-342900">
              <a:lnSpc>
                <a:spcPct val="80000"/>
              </a:lnSpc>
              <a:spcBef>
                <a:spcPct val="20000"/>
              </a:spcBef>
              <a:defRPr/>
            </a:pPr>
            <a:r>
              <a:rPr lang="fr-CH" sz="1600" dirty="0" err="1">
                <a:solidFill>
                  <a:schemeClr val="tx2">
                    <a:lumMod val="75000"/>
                  </a:schemeClr>
                </a:solidFill>
                <a:latin typeface="Times New Roman" pitchFamily="18" charset="0"/>
                <a:cs typeface="Times New Roman" pitchFamily="18" charset="0"/>
              </a:rPr>
              <a:t>Tolis</a:t>
            </a:r>
            <a:r>
              <a:rPr lang="fr-CH" sz="1600" dirty="0">
                <a:solidFill>
                  <a:schemeClr val="tx2">
                    <a:lumMod val="75000"/>
                  </a:schemeClr>
                </a:solidFill>
                <a:latin typeface="Times New Roman" pitchFamily="18" charset="0"/>
                <a:cs typeface="Times New Roman" pitchFamily="18" charset="0"/>
              </a:rPr>
              <a:t> </a:t>
            </a:r>
            <a:r>
              <a:rPr lang="fr-CH" sz="1600" dirty="0" err="1" smtClean="0">
                <a:solidFill>
                  <a:schemeClr val="tx2">
                    <a:lumMod val="75000"/>
                  </a:schemeClr>
                </a:solidFill>
                <a:latin typeface="Times New Roman" pitchFamily="18" charset="0"/>
                <a:cs typeface="Times New Roman" pitchFamily="18" charset="0"/>
              </a:rPr>
              <a:t>Cléopas</a:t>
            </a:r>
            <a:endParaRPr lang="fr-CH" sz="1200" dirty="0" smtClean="0">
              <a:solidFill>
                <a:srgbClr val="4D4D4D"/>
              </a:solidFill>
              <a:latin typeface="Verdana" pitchFamily="34" charset="0"/>
            </a:endParaRPr>
          </a:p>
          <a:p>
            <a:pPr algn="just"/>
            <a:r>
              <a:rPr lang="en-US" sz="1200" dirty="0" err="1" smtClean="0">
                <a:solidFill>
                  <a:srgbClr val="4D4D4D"/>
                </a:solidFill>
                <a:latin typeface="Verdana" pitchFamily="34" charset="0"/>
              </a:rPr>
              <a:t>Tolis</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Cléopas</a:t>
            </a:r>
            <a:r>
              <a:rPr lang="en-US" sz="1200" dirty="0" smtClean="0">
                <a:solidFill>
                  <a:srgbClr val="4D4D4D"/>
                </a:solidFill>
                <a:latin typeface="Verdana" pitchFamily="34" charset="0"/>
              </a:rPr>
              <a:t> has founded SCS S.A. in 2007. Before founding SCS, and following a 10 years career in Corporate banking at United Overseas Bank (now BNP Paribas), he moved to the private sector where he occupied senior management positions in Treasury and as Finance Director in Swiss and US multinational groups. Among them where  Amoco Chemicals (oil and derivatives), Elizabeth Arden/Unilever, (perfumes &amp; cosmetics), Landis &amp; </a:t>
            </a:r>
            <a:r>
              <a:rPr lang="en-US" sz="1200" dirty="0" err="1" smtClean="0">
                <a:solidFill>
                  <a:srgbClr val="4D4D4D"/>
                </a:solidFill>
                <a:latin typeface="Verdana" pitchFamily="34" charset="0"/>
              </a:rPr>
              <a:t>Gyr</a:t>
            </a:r>
            <a:r>
              <a:rPr lang="en-US" sz="1200" dirty="0" smtClean="0">
                <a:solidFill>
                  <a:srgbClr val="4D4D4D"/>
                </a:solidFill>
                <a:latin typeface="Verdana" pitchFamily="34" charset="0"/>
              </a:rPr>
              <a:t> Communications (telecommunications) or AGICOA (intellectual property rights). </a:t>
            </a:r>
            <a:r>
              <a:rPr lang="en-US" sz="1200" dirty="0" smtClean="0">
                <a:solidFill>
                  <a:srgbClr val="4D4D4D"/>
                </a:solidFill>
                <a:latin typeface="Verdana" pitchFamily="34" charset="0"/>
              </a:rPr>
              <a:t>His responsibilities included, treasury management, export and trade finance as well as several specific international development projects. </a:t>
            </a:r>
            <a:r>
              <a:rPr lang="en-US" sz="1200" dirty="0" smtClean="0">
                <a:solidFill>
                  <a:srgbClr val="4D4D4D"/>
                </a:solidFill>
                <a:latin typeface="Verdana" pitchFamily="34" charset="0"/>
              </a:rPr>
              <a:t>Co-founder </a:t>
            </a:r>
            <a:r>
              <a:rPr lang="en-US" sz="1200" dirty="0" smtClean="0">
                <a:solidFill>
                  <a:srgbClr val="4D4D4D"/>
                </a:solidFill>
                <a:latin typeface="Verdana" pitchFamily="34" charset="0"/>
              </a:rPr>
              <a:t>of </a:t>
            </a:r>
            <a:r>
              <a:rPr lang="en-US" sz="1200" dirty="0" err="1" smtClean="0">
                <a:solidFill>
                  <a:srgbClr val="4D4D4D"/>
                </a:solidFill>
                <a:latin typeface="Verdana" pitchFamily="34" charset="0"/>
              </a:rPr>
              <a:t>Gereje</a:t>
            </a:r>
            <a:r>
              <a:rPr lang="en-US" sz="1200" dirty="0" smtClean="0">
                <a:solidFill>
                  <a:srgbClr val="4D4D4D"/>
                </a:solidFill>
                <a:latin typeface="Verdana" pitchFamily="34" charset="0"/>
              </a:rPr>
              <a:t> Corporate Finance an Euro-Asian corporate finance boutique with offices in Geneva and Singapore, from which the Geneva and Milan offices spun-off in 2011.</a:t>
            </a:r>
          </a:p>
        </p:txBody>
      </p:sp>
      <p:sp>
        <p:nvSpPr>
          <p:cNvPr id="9" name="Rectangle 8"/>
          <p:cNvSpPr/>
          <p:nvPr/>
        </p:nvSpPr>
        <p:spPr>
          <a:xfrm>
            <a:off x="611560" y="5013176"/>
            <a:ext cx="7632848" cy="954107"/>
          </a:xfrm>
          <a:prstGeom prst="rect">
            <a:avLst/>
          </a:prstGeom>
          <a:ln>
            <a:noFill/>
          </a:ln>
        </p:spPr>
        <p:txBody>
          <a:bodyPr wrap="square">
            <a:spAutoFit/>
          </a:bodyPr>
          <a:lstStyle/>
          <a:p>
            <a:pPr indent="-342900" algn="just">
              <a:lnSpc>
                <a:spcPct val="80000"/>
              </a:lnSpc>
              <a:spcBef>
                <a:spcPct val="20000"/>
              </a:spcBef>
              <a:defRPr/>
            </a:pPr>
            <a:r>
              <a:rPr lang="fr-CH" sz="1600" dirty="0" smtClean="0">
                <a:solidFill>
                  <a:schemeClr val="tx2">
                    <a:lumMod val="75000"/>
                  </a:schemeClr>
                </a:solidFill>
                <a:latin typeface="Times New Roman" pitchFamily="18" charset="0"/>
                <a:cs typeface="Times New Roman" pitchFamily="18" charset="0"/>
              </a:rPr>
              <a:t>Horst </a:t>
            </a:r>
            <a:r>
              <a:rPr lang="fr-CH" sz="1600" dirty="0" err="1" smtClean="0">
                <a:solidFill>
                  <a:schemeClr val="tx2">
                    <a:lumMod val="75000"/>
                  </a:schemeClr>
                </a:solidFill>
                <a:latin typeface="Times New Roman" pitchFamily="18" charset="0"/>
                <a:cs typeface="Times New Roman" pitchFamily="18" charset="0"/>
              </a:rPr>
              <a:t>Edenhofer</a:t>
            </a:r>
            <a:endParaRPr lang="en-GB" sz="1200" dirty="0" smtClean="0">
              <a:latin typeface="Verdana" pitchFamily="34" charset="0"/>
            </a:endParaRPr>
          </a:p>
          <a:p>
            <a:pPr algn="just">
              <a:lnSpc>
                <a:spcPct val="90000"/>
              </a:lnSpc>
            </a:pPr>
            <a:r>
              <a:rPr lang="en-US" sz="1200" dirty="0" smtClean="0">
                <a:solidFill>
                  <a:srgbClr val="4D4D4D"/>
                </a:solidFill>
                <a:latin typeface="Verdana" pitchFamily="34" charset="0"/>
              </a:rPr>
              <a:t>Horst has 35 years of experience in luxury markets. He joined Cartier in1976 where he occupied various positions before his appointment as CEO of Cartier Switzerland, a position which he occupied for 13 years. Horst is Graduated in Marketing and Econometrics from the University of Fribourg (Switzerland). </a:t>
            </a:r>
          </a:p>
        </p:txBody>
      </p:sp>
      <p:sp>
        <p:nvSpPr>
          <p:cNvPr id="10" name="Rectangle 9"/>
          <p:cNvSpPr/>
          <p:nvPr/>
        </p:nvSpPr>
        <p:spPr>
          <a:xfrm>
            <a:off x="611560" y="3212976"/>
            <a:ext cx="7560840" cy="1581972"/>
          </a:xfrm>
          <a:prstGeom prst="rect">
            <a:avLst/>
          </a:prstGeom>
        </p:spPr>
        <p:txBody>
          <a:bodyPr wrap="square">
            <a:spAutoFit/>
          </a:bodyPr>
          <a:lstStyle/>
          <a:p>
            <a:pPr marL="342900" lvl="0" indent="-342900" algn="just">
              <a:lnSpc>
                <a:spcPct val="80000"/>
              </a:lnSpc>
              <a:spcBef>
                <a:spcPct val="20000"/>
              </a:spcBef>
              <a:defRPr/>
            </a:pPr>
            <a:r>
              <a:rPr lang="en-US" sz="1600" dirty="0" err="1" smtClean="0">
                <a:solidFill>
                  <a:schemeClr val="tx2">
                    <a:lumMod val="75000"/>
                  </a:schemeClr>
                </a:solidFill>
                <a:latin typeface="Times New Roman" pitchFamily="18" charset="0"/>
                <a:cs typeface="Times New Roman" pitchFamily="18" charset="0"/>
              </a:rPr>
              <a:t>Massimiliano</a:t>
            </a:r>
            <a:r>
              <a:rPr lang="en-US" sz="1600" dirty="0" smtClean="0">
                <a:solidFill>
                  <a:schemeClr val="tx2">
                    <a:lumMod val="75000"/>
                  </a:schemeClr>
                </a:solidFill>
                <a:latin typeface="Times New Roman" pitchFamily="18" charset="0"/>
                <a:cs typeface="Times New Roman" pitchFamily="18" charset="0"/>
              </a:rPr>
              <a:t> </a:t>
            </a:r>
            <a:r>
              <a:rPr lang="en-US" sz="1600" dirty="0" err="1" smtClean="0">
                <a:solidFill>
                  <a:schemeClr val="tx2">
                    <a:lumMod val="75000"/>
                  </a:schemeClr>
                </a:solidFill>
                <a:latin typeface="Times New Roman" pitchFamily="18" charset="0"/>
                <a:cs typeface="Times New Roman" pitchFamily="18" charset="0"/>
              </a:rPr>
              <a:t>Morpurgo</a:t>
            </a:r>
            <a:endParaRPr lang="en-US" sz="1600" dirty="0" smtClean="0">
              <a:solidFill>
                <a:schemeClr val="tx2">
                  <a:lumMod val="75000"/>
                </a:schemeClr>
              </a:solidFill>
              <a:latin typeface="Times New Roman" pitchFamily="18" charset="0"/>
              <a:cs typeface="Times New Roman" pitchFamily="18" charset="0"/>
            </a:endParaRPr>
          </a:p>
          <a:p>
            <a:pPr algn="just"/>
            <a:r>
              <a:rPr lang="en-US" sz="1200" dirty="0" err="1" smtClean="0">
                <a:solidFill>
                  <a:srgbClr val="4D4D4D"/>
                </a:solidFill>
                <a:latin typeface="Verdana" pitchFamily="34" charset="0"/>
              </a:rPr>
              <a:t>Massimiliano</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Morpurgo</a:t>
            </a:r>
            <a:r>
              <a:rPr lang="en-US" sz="1200" dirty="0" smtClean="0">
                <a:solidFill>
                  <a:srgbClr val="4D4D4D"/>
                </a:solidFill>
                <a:latin typeface="Verdana" pitchFamily="34" charset="0"/>
              </a:rPr>
              <a:t> has started his career with Nestlé as the Global Brand Coordinator, then became the General Manager and European President of leading companies in the fragrances and cosmetics such as </a:t>
            </a:r>
            <a:r>
              <a:rPr lang="en-US" sz="1200" dirty="0" err="1" smtClean="0">
                <a:solidFill>
                  <a:srgbClr val="4D4D4D"/>
                </a:solidFill>
                <a:latin typeface="Verdana" pitchFamily="34" charset="0"/>
              </a:rPr>
              <a:t>Firmenich</a:t>
            </a:r>
            <a:r>
              <a:rPr lang="en-US" sz="1200" dirty="0" smtClean="0">
                <a:solidFill>
                  <a:srgbClr val="4D4D4D"/>
                </a:solidFill>
                <a:latin typeface="Verdana" pitchFamily="34" charset="0"/>
              </a:rPr>
              <a:t> and </a:t>
            </a:r>
            <a:r>
              <a:rPr lang="en-US" sz="1200" dirty="0" err="1" smtClean="0">
                <a:solidFill>
                  <a:srgbClr val="4D4D4D"/>
                </a:solidFill>
                <a:latin typeface="Verdana" pitchFamily="34" charset="0"/>
              </a:rPr>
              <a:t>Symrise</a:t>
            </a:r>
            <a:r>
              <a:rPr lang="en-US" sz="1200" dirty="0" smtClean="0">
                <a:solidFill>
                  <a:srgbClr val="4D4D4D"/>
                </a:solidFill>
                <a:latin typeface="Verdana" pitchFamily="34" charset="0"/>
              </a:rPr>
              <a:t> (formerly </a:t>
            </a:r>
            <a:r>
              <a:rPr lang="en-US" sz="1200" dirty="0" err="1" smtClean="0">
                <a:solidFill>
                  <a:srgbClr val="4D4D4D"/>
                </a:solidFill>
                <a:latin typeface="Verdana" pitchFamily="34" charset="0"/>
              </a:rPr>
              <a:t>Dragoco</a:t>
            </a:r>
            <a:r>
              <a:rPr lang="en-US" sz="1200" dirty="0" smtClean="0">
                <a:solidFill>
                  <a:srgbClr val="4D4D4D"/>
                </a:solidFill>
                <a:latin typeface="Verdana" pitchFamily="34" charset="0"/>
              </a:rPr>
              <a:t>). He </a:t>
            </a:r>
            <a:r>
              <a:rPr lang="en-US" sz="1200" dirty="0" err="1" smtClean="0">
                <a:solidFill>
                  <a:srgbClr val="4D4D4D"/>
                </a:solidFill>
                <a:latin typeface="Verdana" pitchFamily="34" charset="0"/>
              </a:rPr>
              <a:t>organised</a:t>
            </a:r>
            <a:r>
              <a:rPr lang="en-US" sz="1200" dirty="0" smtClean="0">
                <a:solidFill>
                  <a:srgbClr val="4D4D4D"/>
                </a:solidFill>
                <a:latin typeface="Verdana" pitchFamily="34" charset="0"/>
              </a:rPr>
              <a:t> the joint-venture between </a:t>
            </a:r>
            <a:r>
              <a:rPr lang="en-US" sz="1200" dirty="0" err="1" smtClean="0">
                <a:solidFill>
                  <a:srgbClr val="4D4D4D"/>
                </a:solidFill>
                <a:latin typeface="Verdana" pitchFamily="34" charset="0"/>
              </a:rPr>
              <a:t>MaxMara</a:t>
            </a:r>
            <a:r>
              <a:rPr lang="en-US" sz="1200" dirty="0" smtClean="0">
                <a:solidFill>
                  <a:srgbClr val="4D4D4D"/>
                </a:solidFill>
                <a:latin typeface="Verdana" pitchFamily="34" charset="0"/>
              </a:rPr>
              <a:t> Fashion Group and </a:t>
            </a:r>
            <a:r>
              <a:rPr lang="en-US" sz="1200" dirty="0" err="1" smtClean="0">
                <a:solidFill>
                  <a:srgbClr val="4D4D4D"/>
                </a:solidFill>
                <a:latin typeface="Verdana" pitchFamily="34" charset="0"/>
              </a:rPr>
              <a:t>Wella</a:t>
            </a:r>
            <a:r>
              <a:rPr lang="en-US" sz="1200" dirty="0" smtClean="0">
                <a:solidFill>
                  <a:srgbClr val="4D4D4D"/>
                </a:solidFill>
                <a:latin typeface="Verdana" pitchFamily="34" charset="0"/>
              </a:rPr>
              <a:t> AG (P&amp;G) and advised several prestigious firms such as L Capital private equity, </a:t>
            </a:r>
            <a:r>
              <a:rPr lang="en-US" sz="1200" dirty="0" err="1" smtClean="0">
                <a:solidFill>
                  <a:srgbClr val="4D4D4D"/>
                </a:solidFill>
                <a:latin typeface="Verdana" pitchFamily="34" charset="0"/>
              </a:rPr>
              <a:t>MaxMara</a:t>
            </a:r>
            <a:r>
              <a:rPr lang="en-US" sz="1200" dirty="0" smtClean="0">
                <a:solidFill>
                  <a:srgbClr val="4D4D4D"/>
                </a:solidFill>
                <a:latin typeface="Verdana" pitchFamily="34" charset="0"/>
              </a:rPr>
              <a:t> Fashion Group, </a:t>
            </a:r>
            <a:r>
              <a:rPr lang="en-US" sz="1200" dirty="0" err="1" smtClean="0">
                <a:solidFill>
                  <a:srgbClr val="4D4D4D"/>
                </a:solidFill>
                <a:latin typeface="Verdana" pitchFamily="34" charset="0"/>
              </a:rPr>
              <a:t>Acqua</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di</a:t>
            </a:r>
            <a:r>
              <a:rPr lang="en-US" sz="1200" dirty="0" smtClean="0">
                <a:solidFill>
                  <a:srgbClr val="4D4D4D"/>
                </a:solidFill>
                <a:latin typeface="Verdana" pitchFamily="34" charset="0"/>
              </a:rPr>
              <a:t> Parma, MBFG, Mane </a:t>
            </a:r>
            <a:r>
              <a:rPr lang="en-US" sz="1200" dirty="0" err="1" smtClean="0">
                <a:solidFill>
                  <a:srgbClr val="4D4D4D"/>
                </a:solidFill>
                <a:latin typeface="Verdana" pitchFamily="34" charset="0"/>
              </a:rPr>
              <a:t>Fils</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Mirato</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Guaber</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Korres</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Financo</a:t>
            </a:r>
            <a:r>
              <a:rPr lang="en-US" sz="1200" dirty="0" smtClean="0">
                <a:solidFill>
                  <a:srgbClr val="4D4D4D"/>
                </a:solidFill>
                <a:latin typeface="Verdana" pitchFamily="34" charset="0"/>
              </a:rPr>
              <a:t>, and others. In 2009 He joined </a:t>
            </a:r>
            <a:r>
              <a:rPr lang="en-US" sz="1200" dirty="0" err="1" smtClean="0">
                <a:solidFill>
                  <a:srgbClr val="4D4D4D"/>
                </a:solidFill>
                <a:latin typeface="Verdana" pitchFamily="34" charset="0"/>
              </a:rPr>
              <a:t>Gereje</a:t>
            </a:r>
            <a:r>
              <a:rPr lang="en-US" sz="1200" dirty="0" smtClean="0">
                <a:solidFill>
                  <a:srgbClr val="4D4D4D"/>
                </a:solidFill>
                <a:latin typeface="Verdana" pitchFamily="34" charset="0"/>
              </a:rPr>
              <a:t> Corporate Finance as partner until 2010. </a:t>
            </a:r>
            <a:r>
              <a:rPr lang="en-US" sz="1200" dirty="0" err="1" smtClean="0">
                <a:solidFill>
                  <a:srgbClr val="4D4D4D"/>
                </a:solidFill>
                <a:latin typeface="Verdana" pitchFamily="34" charset="0"/>
              </a:rPr>
              <a:t>Massimiliano</a:t>
            </a:r>
            <a:r>
              <a:rPr lang="en-US" sz="1200" dirty="0" smtClean="0">
                <a:solidFill>
                  <a:srgbClr val="4D4D4D"/>
                </a:solidFill>
                <a:latin typeface="Verdana" pitchFamily="34" charset="0"/>
              </a:rPr>
              <a:t> holds a Ph.D. in finance from </a:t>
            </a:r>
            <a:r>
              <a:rPr lang="en-US" sz="1200" dirty="0" err="1" smtClean="0">
                <a:solidFill>
                  <a:srgbClr val="4D4D4D"/>
                </a:solidFill>
                <a:latin typeface="Verdana" pitchFamily="34" charset="0"/>
              </a:rPr>
              <a:t>Universita</a:t>
            </a:r>
            <a:r>
              <a:rPr lang="en-US" sz="1200" dirty="0" smtClean="0">
                <a:solidFill>
                  <a:srgbClr val="4D4D4D"/>
                </a:solidFill>
                <a:latin typeface="Verdana" pitchFamily="34" charset="0"/>
              </a:rPr>
              <a:t> </a:t>
            </a:r>
            <a:r>
              <a:rPr lang="en-US" sz="1200" dirty="0" err="1" smtClean="0">
                <a:solidFill>
                  <a:srgbClr val="4D4D4D"/>
                </a:solidFill>
                <a:latin typeface="Verdana" pitchFamily="34" charset="0"/>
              </a:rPr>
              <a:t>Cattolica</a:t>
            </a:r>
            <a:r>
              <a:rPr lang="en-US" sz="1200" dirty="0" smtClean="0">
                <a:solidFill>
                  <a:srgbClr val="4D4D4D"/>
                </a:solidFill>
                <a:latin typeface="Verdana" pitchFamily="34" charset="0"/>
              </a:rPr>
              <a:t>. </a:t>
            </a:r>
            <a:endParaRPr lang="en-US" sz="1200" dirty="0" smtClean="0">
              <a:solidFill>
                <a:srgbClr val="4D4D4D"/>
              </a:solidFill>
              <a:latin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7</a:t>
            </a:r>
            <a:endParaRPr lang="fr-CH" dirty="0">
              <a:solidFill>
                <a:schemeClr val="bg1"/>
              </a:solidFill>
              <a:latin typeface="Verdana" pitchFamily="34" charset="0"/>
            </a:endParaRPr>
          </a:p>
        </p:txBody>
      </p:sp>
      <p:cxnSp>
        <p:nvCxnSpPr>
          <p:cNvPr id="4" name="Connecteur droit 3"/>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
        <p:nvSpPr>
          <p:cNvPr id="6" name="ZoneTexte 5"/>
          <p:cNvSpPr txBox="1"/>
          <p:nvPr/>
        </p:nvSpPr>
        <p:spPr>
          <a:xfrm>
            <a:off x="0" y="1"/>
            <a:ext cx="2627784" cy="764703"/>
          </a:xfrm>
          <a:prstGeom prst="rect">
            <a:avLst/>
          </a:prstGeom>
          <a:noFill/>
        </p:spPr>
        <p:txBody>
          <a:bodyPr wrap="square" rtlCol="0">
            <a:spAutoFit/>
          </a:bodyPr>
          <a:lstStyle/>
          <a:p>
            <a:pPr algn="ctr"/>
            <a:r>
              <a:rPr lang="fr-CH" sz="4400" b="1" dirty="0" err="1" smtClean="0">
                <a:latin typeface="Palace Script MT" pitchFamily="66" charset="0"/>
              </a:rPr>
              <a:t>Partnerships</a:t>
            </a:r>
            <a:endParaRPr lang="fr-FR" sz="4400" b="1" dirty="0">
              <a:latin typeface="Palace Script MT" pitchFamily="66" charset="0"/>
            </a:endParaRPr>
          </a:p>
        </p:txBody>
      </p:sp>
      <p:sp>
        <p:nvSpPr>
          <p:cNvPr id="7" name="Rectangle 3"/>
          <p:cNvSpPr txBox="1">
            <a:spLocks noChangeArrowheads="1"/>
          </p:cNvSpPr>
          <p:nvPr/>
        </p:nvSpPr>
        <p:spPr>
          <a:xfrm>
            <a:off x="539552" y="1484784"/>
            <a:ext cx="7632848" cy="3240360"/>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GB" sz="1600" b="0" i="0" u="none" strike="noStrike" kern="1200" cap="none" spc="0" normalizeH="0" baseline="0" noProof="0" dirty="0" smtClean="0">
              <a:ln>
                <a:noFill/>
              </a:ln>
              <a:solidFill>
                <a:srgbClr val="000066"/>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fr-CH" sz="16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fr-CH" sz="1800" b="0" i="0" u="none" strike="noStrike" kern="1200" cap="none" spc="0" normalizeH="0" baseline="0" noProof="0" dirty="0" smtClean="0">
              <a:ln>
                <a:noFill/>
              </a:ln>
              <a:solidFill>
                <a:srgbClr val="4D4D4D"/>
              </a:solidFill>
              <a:effectLst/>
              <a:uLnTx/>
              <a:uFillTx/>
              <a:latin typeface="Tahoma" pitchFamily="34" charset="0"/>
              <a:ea typeface="+mn-ea"/>
              <a:cs typeface="+mn-cs"/>
            </a:endParaRPr>
          </a:p>
        </p:txBody>
      </p:sp>
      <p:sp>
        <p:nvSpPr>
          <p:cNvPr id="8" name="Rectangle 7"/>
          <p:cNvSpPr/>
          <p:nvPr/>
        </p:nvSpPr>
        <p:spPr>
          <a:xfrm>
            <a:off x="467544" y="2780928"/>
            <a:ext cx="7632848" cy="1126462"/>
          </a:xfrm>
          <a:prstGeom prst="rect">
            <a:avLst/>
          </a:prstGeom>
        </p:spPr>
        <p:txBody>
          <a:bodyPr wrap="square">
            <a:spAutoFit/>
          </a:bodyPr>
          <a:lstStyle/>
          <a:p>
            <a:pPr algn="just">
              <a:lnSpc>
                <a:spcPct val="80000"/>
              </a:lnSpc>
            </a:pPr>
            <a:r>
              <a:rPr lang="en-US" sz="1200" dirty="0" smtClean="0">
                <a:solidFill>
                  <a:srgbClr val="4D4D4D"/>
                </a:solidFill>
                <a:latin typeface="Verdana" pitchFamily="34" charset="0"/>
              </a:rPr>
              <a:t>SCS has engaged several strategic partnerships with Swiss and foreign companies, law firms and tax optimization companies enabling SCS to offer a wide range of specialized services with strong added value.</a:t>
            </a:r>
          </a:p>
          <a:p>
            <a:pPr algn="just">
              <a:lnSpc>
                <a:spcPct val="80000"/>
              </a:lnSpc>
            </a:pPr>
            <a:endParaRPr lang="en-US" sz="1200" dirty="0" smtClean="0">
              <a:solidFill>
                <a:srgbClr val="4D4D4D"/>
              </a:solidFill>
              <a:latin typeface="Verdana" pitchFamily="34" charset="0"/>
            </a:endParaRPr>
          </a:p>
          <a:p>
            <a:pPr algn="just">
              <a:lnSpc>
                <a:spcPct val="80000"/>
              </a:lnSpc>
            </a:pPr>
            <a:endParaRPr lang="en-US" sz="1200" dirty="0" smtClean="0">
              <a:solidFill>
                <a:srgbClr val="4D4D4D"/>
              </a:solidFill>
              <a:latin typeface="Verdana" pitchFamily="34" charset="0"/>
            </a:endParaRPr>
          </a:p>
          <a:p>
            <a:pPr algn="just">
              <a:lnSpc>
                <a:spcPct val="80000"/>
              </a:lnSpc>
            </a:pPr>
            <a:r>
              <a:rPr lang="en-US" sz="1200" dirty="0" smtClean="0">
                <a:solidFill>
                  <a:srgbClr val="4D4D4D"/>
                </a:solidFill>
                <a:latin typeface="Verdana" pitchFamily="34" charset="0"/>
              </a:rPr>
              <a:t>SCS partnership network grant a wide coverage of key strategic markets worldwide including: Europe, India and Asia-Pacific countries to offer unique business solutions to its clients.</a:t>
            </a:r>
          </a:p>
        </p:txBody>
      </p:sp>
      <p:sp>
        <p:nvSpPr>
          <p:cNvPr id="9" name="ZoneTexte 8"/>
          <p:cNvSpPr txBox="1"/>
          <p:nvPr/>
        </p:nvSpPr>
        <p:spPr>
          <a:xfrm>
            <a:off x="467544" y="2276872"/>
            <a:ext cx="7183248" cy="338554"/>
          </a:xfrm>
          <a:prstGeom prst="rect">
            <a:avLst/>
          </a:prstGeom>
          <a:noFill/>
        </p:spPr>
        <p:txBody>
          <a:bodyPr wrap="none" rtlCol="0">
            <a:spAutoFit/>
          </a:bodyPr>
          <a:lstStyle/>
          <a:p>
            <a:r>
              <a:rPr lang="en-US" sz="1600" dirty="0" smtClean="0">
                <a:solidFill>
                  <a:schemeClr val="tx2">
                    <a:lumMod val="75000"/>
                  </a:schemeClr>
                </a:solidFill>
                <a:latin typeface="Times New Roman" pitchFamily="18" charset="0"/>
                <a:cs typeface="Times New Roman" pitchFamily="18" charset="0"/>
              </a:rPr>
              <a:t>One of Swiss Corporate Service’s key competitive advantages resides in our Partners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0"/>
            <a:ext cx="3851920" cy="47667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500" b="0" i="0" u="none" strike="noStrike" kern="1200" cap="none" spc="0" normalizeH="0" baseline="0" noProof="0" smtClean="0">
              <a:ln>
                <a:noFill/>
              </a:ln>
              <a:solidFill>
                <a:schemeClr val="tx2">
                  <a:lumMod val="75000"/>
                </a:schemeClr>
              </a:solidFill>
              <a:effectLst/>
              <a:uLnTx/>
              <a:uFillTx/>
              <a:latin typeface="Arial" pitchFamily="34" charset="0"/>
              <a:ea typeface="+mj-ea"/>
              <a:cs typeface="Arial" pitchFamily="34" charset="0"/>
            </a:endParaRPr>
          </a:p>
        </p:txBody>
      </p:sp>
      <p:sp>
        <p:nvSpPr>
          <p:cNvPr id="6" name="Espace réservé du numéro de diapositive 6"/>
          <p:cNvSpPr>
            <a:spLocks noGrp="1"/>
          </p:cNvSpPr>
          <p:nvPr>
            <p:ph type="sldNum" sz="quarter" idx="12"/>
          </p:nvPr>
        </p:nvSpPr>
        <p:spPr>
          <a:xfrm>
            <a:off x="8784000" y="3140968"/>
            <a:ext cx="360000" cy="360000"/>
          </a:xfrm>
          <a:solidFill>
            <a:schemeClr val="tx2">
              <a:lumMod val="50000"/>
            </a:schemeClr>
          </a:solidFill>
        </p:spPr>
        <p:txBody>
          <a:bodyPr/>
          <a:lstStyle/>
          <a:p>
            <a:pPr algn="ctr"/>
            <a:r>
              <a:rPr lang="fr-CH" dirty="0" smtClean="0">
                <a:solidFill>
                  <a:schemeClr val="bg1"/>
                </a:solidFill>
                <a:latin typeface="Verdana" pitchFamily="34" charset="0"/>
              </a:rPr>
              <a:t>8</a:t>
            </a:r>
          </a:p>
        </p:txBody>
      </p:sp>
      <p:sp>
        <p:nvSpPr>
          <p:cNvPr id="7" name="ZoneTexte 6"/>
          <p:cNvSpPr txBox="1"/>
          <p:nvPr/>
        </p:nvSpPr>
        <p:spPr>
          <a:xfrm>
            <a:off x="0" y="0"/>
            <a:ext cx="2555776" cy="769441"/>
          </a:xfrm>
          <a:prstGeom prst="rect">
            <a:avLst/>
          </a:prstGeom>
          <a:noFill/>
        </p:spPr>
        <p:txBody>
          <a:bodyPr wrap="square" rtlCol="0">
            <a:spAutoFit/>
          </a:bodyPr>
          <a:lstStyle/>
          <a:p>
            <a:pPr algn="ctr"/>
            <a:r>
              <a:rPr lang="fr-CH" sz="4400" b="1" dirty="0" smtClean="0">
                <a:latin typeface="Palace Script MT" pitchFamily="66" charset="0"/>
              </a:rPr>
              <a:t>Contact</a:t>
            </a:r>
            <a:endParaRPr lang="fr-FR" sz="4400" b="1" dirty="0">
              <a:latin typeface="Palace Script MT" pitchFamily="66" charset="0"/>
            </a:endParaRPr>
          </a:p>
        </p:txBody>
      </p:sp>
      <p:sp>
        <p:nvSpPr>
          <p:cNvPr id="8" name="Rectangle 7"/>
          <p:cNvSpPr/>
          <p:nvPr/>
        </p:nvSpPr>
        <p:spPr>
          <a:xfrm>
            <a:off x="395536" y="1052736"/>
            <a:ext cx="8280920" cy="1584176"/>
          </a:xfrm>
          <a:prstGeom prst="rect">
            <a:avLst/>
          </a:prstGeom>
        </p:spPr>
        <p:txBody>
          <a:bodyPr wrap="square">
            <a:spAutoFit/>
          </a:bodyPr>
          <a:lstStyle/>
          <a:p>
            <a:pPr algn="just"/>
            <a:r>
              <a:rPr lang="en-US" sz="1200" dirty="0" smtClean="0">
                <a:latin typeface="Verdana" pitchFamily="34" charset="0"/>
              </a:rPr>
              <a:t>The present document is an anonymous investment brochure providing a brief description of the scope of the project and its owners.</a:t>
            </a:r>
          </a:p>
          <a:p>
            <a:pPr algn="just"/>
            <a:endParaRPr lang="en-US" sz="1200" dirty="0" smtClean="0">
              <a:latin typeface="Verdana" pitchFamily="34" charset="0"/>
            </a:endParaRPr>
          </a:p>
          <a:p>
            <a:pPr algn="just"/>
            <a:r>
              <a:rPr lang="en-US" sz="1200" dirty="0" smtClean="0">
                <a:latin typeface="Verdana" pitchFamily="34" charset="0"/>
              </a:rPr>
              <a:t>Should this project be of interest for you or one of your client, we will be glad to provide you with extensive information and documentation upon signature of a related Non Disclosure Agreement. </a:t>
            </a:r>
          </a:p>
          <a:p>
            <a:pPr algn="just"/>
            <a:endParaRPr lang="en-US" sz="1200" dirty="0" smtClean="0">
              <a:latin typeface="Verdana" pitchFamily="34" charset="0"/>
            </a:endParaRPr>
          </a:p>
          <a:p>
            <a:pPr algn="just"/>
            <a:r>
              <a:rPr lang="en-US" sz="1200" dirty="0" smtClean="0">
                <a:latin typeface="Verdana" pitchFamily="34" charset="0"/>
              </a:rPr>
              <a:t>We will be pleased to answer any questions regarding  this project or any other matter related to the present investment proposal by contacting us at the following address.</a:t>
            </a:r>
            <a:endParaRPr lang="fr-FR" sz="1200" dirty="0">
              <a:latin typeface="Verdana" pitchFamily="34" charset="0"/>
            </a:endParaRPr>
          </a:p>
        </p:txBody>
      </p:sp>
      <p:sp>
        <p:nvSpPr>
          <p:cNvPr id="9" name="Rectangle 8"/>
          <p:cNvSpPr/>
          <p:nvPr/>
        </p:nvSpPr>
        <p:spPr>
          <a:xfrm>
            <a:off x="395536" y="2852936"/>
            <a:ext cx="8748464" cy="864096"/>
          </a:xfrm>
          <a:prstGeom prst="rect">
            <a:avLst/>
          </a:prstGeom>
        </p:spPr>
        <p:txBody>
          <a:bodyPr wrap="square">
            <a:spAutoFit/>
          </a:bodyPr>
          <a:lstStyle/>
          <a:p>
            <a:r>
              <a:rPr lang="fr-FR" sz="1600" dirty="0" err="1" smtClean="0">
                <a:solidFill>
                  <a:schemeClr val="tx2">
                    <a:lumMod val="75000"/>
                  </a:schemeClr>
                </a:solidFill>
                <a:latin typeface="Times New Roman" pitchFamily="18" charset="0"/>
                <a:cs typeface="Times New Roman" pitchFamily="18" charset="0"/>
              </a:rPr>
              <a:t>Tolis</a:t>
            </a:r>
            <a:r>
              <a:rPr lang="fr-FR" sz="1600" dirty="0" smtClean="0">
                <a:solidFill>
                  <a:schemeClr val="tx2">
                    <a:lumMod val="75000"/>
                  </a:schemeClr>
                </a:solidFill>
                <a:latin typeface="Times New Roman" pitchFamily="18" charset="0"/>
                <a:cs typeface="Times New Roman" pitchFamily="18" charset="0"/>
              </a:rPr>
              <a:t> J. CLEOPAS</a:t>
            </a:r>
          </a:p>
          <a:p>
            <a:r>
              <a:rPr lang="fr-FR" sz="1600" dirty="0" smtClean="0">
                <a:solidFill>
                  <a:schemeClr val="tx2">
                    <a:lumMod val="75000"/>
                  </a:schemeClr>
                </a:solidFill>
                <a:latin typeface="Times New Roman" pitchFamily="18" charset="0"/>
                <a:cs typeface="Times New Roman" pitchFamily="18" charset="0"/>
              </a:rPr>
              <a:t>Geneva office</a:t>
            </a:r>
          </a:p>
          <a:p>
            <a:r>
              <a:rPr lang="fr-CH" sz="1600" dirty="0" smtClean="0">
                <a:solidFill>
                  <a:schemeClr val="tx2">
                    <a:lumMod val="75000"/>
                  </a:schemeClr>
                </a:solidFill>
                <a:latin typeface="Times New Roman" pitchFamily="18" charset="0"/>
                <a:cs typeface="Times New Roman" pitchFamily="18" charset="0"/>
              </a:rPr>
              <a:t>Tolis.cleopas@scsadvisory.com</a:t>
            </a:r>
            <a:endParaRPr lang="fr-FR" sz="1600" dirty="0">
              <a:solidFill>
                <a:schemeClr val="tx2">
                  <a:lumMod val="75000"/>
                </a:schemeClr>
              </a:solidFill>
              <a:latin typeface="Times New Roman" pitchFamily="18" charset="0"/>
              <a:cs typeface="Times New Roman" pitchFamily="18" charset="0"/>
            </a:endParaRPr>
          </a:p>
        </p:txBody>
      </p:sp>
      <p:sp>
        <p:nvSpPr>
          <p:cNvPr id="10" name="ZoneTexte 9"/>
          <p:cNvSpPr txBox="1"/>
          <p:nvPr/>
        </p:nvSpPr>
        <p:spPr>
          <a:xfrm>
            <a:off x="467544" y="4005064"/>
            <a:ext cx="3420000" cy="1908215"/>
          </a:xfrm>
          <a:prstGeom prst="rect">
            <a:avLst/>
          </a:prstGeom>
          <a:solidFill>
            <a:schemeClr val="bg1">
              <a:lumMod val="95000"/>
            </a:schemeClr>
          </a:solidFill>
          <a:ln>
            <a:solidFill>
              <a:schemeClr val="bg2">
                <a:lumMod val="10000"/>
              </a:schemeClr>
            </a:solidFill>
          </a:ln>
        </p:spPr>
        <p:txBody>
          <a:bodyPr wrap="square" rtlCol="0">
            <a:spAutoFit/>
          </a:bodyPr>
          <a:lstStyle/>
          <a:p>
            <a:pPr lvl="0" algn="ctr"/>
            <a:endParaRPr lang="en-US" sz="1000" smtClean="0">
              <a:latin typeface="Arial" pitchFamily="34" charset="0"/>
              <a:cs typeface="Arial" pitchFamily="34" charset="0"/>
            </a:endParaRPr>
          </a:p>
          <a:p>
            <a:pPr lvl="0"/>
            <a:r>
              <a:rPr lang="en-US" sz="1200" b="1" smtClean="0">
                <a:latin typeface="Times New Roman" pitchFamily="18" charset="0"/>
                <a:cs typeface="Times New Roman" pitchFamily="18" charset="0"/>
              </a:rPr>
              <a:t>SCS S.A.</a:t>
            </a:r>
          </a:p>
          <a:p>
            <a:pPr lvl="0"/>
            <a:r>
              <a:rPr lang="en-US" sz="1200" smtClean="0">
                <a:latin typeface="Times New Roman" pitchFamily="18" charset="0"/>
                <a:cs typeface="Times New Roman" pitchFamily="18" charset="0"/>
              </a:rPr>
              <a:t>Swiss Corporate Services</a:t>
            </a:r>
          </a:p>
          <a:p>
            <a:pPr lvl="0"/>
            <a:r>
              <a:rPr lang="en-US" sz="1200" smtClean="0">
                <a:latin typeface="Times New Roman" pitchFamily="18" charset="0"/>
                <a:cs typeface="Times New Roman" pitchFamily="18" charset="0"/>
              </a:rPr>
              <a:t>Avenue </a:t>
            </a:r>
            <a:r>
              <a:rPr lang="en-US" sz="1200" err="1" smtClean="0">
                <a:latin typeface="Times New Roman" pitchFamily="18" charset="0"/>
                <a:cs typeface="Times New Roman" pitchFamily="18" charset="0"/>
              </a:rPr>
              <a:t>Calas</a:t>
            </a:r>
            <a:r>
              <a:rPr lang="en-US" sz="1200" smtClean="0">
                <a:latin typeface="Times New Roman" pitchFamily="18" charset="0"/>
                <a:cs typeface="Times New Roman" pitchFamily="18" charset="0"/>
              </a:rPr>
              <a:t>, 8</a:t>
            </a:r>
          </a:p>
          <a:p>
            <a:pPr lvl="0"/>
            <a:r>
              <a:rPr lang="en-US" sz="1200" smtClean="0">
                <a:latin typeface="Times New Roman" pitchFamily="18" charset="0"/>
                <a:cs typeface="Times New Roman" pitchFamily="18" charset="0"/>
              </a:rPr>
              <a:t>1206 Geneva</a:t>
            </a:r>
          </a:p>
          <a:p>
            <a:pPr lvl="0"/>
            <a:r>
              <a:rPr lang="en-US" sz="1200" smtClean="0">
                <a:latin typeface="Times New Roman" pitchFamily="18" charset="0"/>
                <a:cs typeface="Times New Roman" pitchFamily="18" charset="0"/>
              </a:rPr>
              <a:t>Switzerland</a:t>
            </a:r>
          </a:p>
          <a:p>
            <a:pPr lvl="0"/>
            <a:endParaRPr lang="en-US" sz="1200" smtClean="0">
              <a:latin typeface="Times New Roman" pitchFamily="18" charset="0"/>
              <a:cs typeface="Times New Roman" pitchFamily="18" charset="0"/>
            </a:endParaRPr>
          </a:p>
          <a:p>
            <a:pPr lvl="0"/>
            <a:r>
              <a:rPr lang="en-US" sz="1200" smtClean="0">
                <a:latin typeface="Times New Roman" pitchFamily="18" charset="0"/>
                <a:cs typeface="Times New Roman" pitchFamily="18" charset="0"/>
              </a:rPr>
              <a:t>T: +4122 347 4360</a:t>
            </a:r>
          </a:p>
          <a:p>
            <a:pPr lvl="0"/>
            <a:r>
              <a:rPr lang="en-US" sz="1200" smtClean="0">
                <a:latin typeface="Times New Roman" pitchFamily="18" charset="0"/>
                <a:cs typeface="Times New Roman" pitchFamily="18" charset="0"/>
              </a:rPr>
              <a:t>Mobile: +41 79 311 9261</a:t>
            </a:r>
            <a:endParaRPr lang="en-US" sz="1600" smtClean="0">
              <a:latin typeface="Times New Roman" pitchFamily="18" charset="0"/>
              <a:cs typeface="Times New Roman" pitchFamily="18" charset="0"/>
            </a:endParaRPr>
          </a:p>
          <a:p>
            <a:pPr lvl="0"/>
            <a:endParaRPr lang="en-US" sz="1200" b="1" smtClean="0">
              <a:latin typeface="Arial" pitchFamily="34" charset="0"/>
              <a:cs typeface="Arial" pitchFamily="34" charset="0"/>
            </a:endParaRPr>
          </a:p>
        </p:txBody>
      </p:sp>
      <p:sp>
        <p:nvSpPr>
          <p:cNvPr id="11" name="ZoneTexte 10"/>
          <p:cNvSpPr txBox="1"/>
          <p:nvPr/>
        </p:nvSpPr>
        <p:spPr>
          <a:xfrm>
            <a:off x="4139952" y="4005064"/>
            <a:ext cx="3420000" cy="1908215"/>
          </a:xfrm>
          <a:prstGeom prst="rect">
            <a:avLst/>
          </a:prstGeom>
          <a:solidFill>
            <a:schemeClr val="bg1">
              <a:lumMod val="95000"/>
            </a:schemeClr>
          </a:solidFill>
          <a:ln>
            <a:solidFill>
              <a:schemeClr val="bg2">
                <a:lumMod val="10000"/>
              </a:schemeClr>
            </a:solidFill>
          </a:ln>
        </p:spPr>
        <p:txBody>
          <a:bodyPr wrap="square" rtlCol="0">
            <a:spAutoFit/>
          </a:bodyPr>
          <a:lstStyle/>
          <a:p>
            <a:pPr lvl="0" algn="ctr"/>
            <a:endParaRPr lang="en-US" sz="1000" smtClean="0">
              <a:latin typeface="Arial" pitchFamily="34" charset="0"/>
              <a:cs typeface="Arial" pitchFamily="34" charset="0"/>
            </a:endParaRPr>
          </a:p>
          <a:p>
            <a:pPr lvl="0"/>
            <a:r>
              <a:rPr lang="en-US" sz="1200" b="1" smtClean="0">
                <a:latin typeface="Times New Roman" pitchFamily="18" charset="0"/>
                <a:cs typeface="Times New Roman" pitchFamily="18" charset="0"/>
              </a:rPr>
              <a:t>Milano office</a:t>
            </a:r>
          </a:p>
          <a:p>
            <a:pPr lvl="0"/>
            <a:r>
              <a:rPr lang="en-US" sz="1200" smtClean="0">
                <a:latin typeface="Times New Roman" pitchFamily="18" charset="0"/>
                <a:cs typeface="Times New Roman" pitchFamily="18" charset="0"/>
              </a:rPr>
              <a:t>c/o Club GS</a:t>
            </a:r>
          </a:p>
          <a:p>
            <a:pPr lvl="0"/>
            <a:r>
              <a:rPr lang="en-US" sz="1200" smtClean="0">
                <a:latin typeface="Times New Roman" pitchFamily="18" charset="0"/>
                <a:cs typeface="Times New Roman" pitchFamily="18" charset="0"/>
              </a:rPr>
              <a:t>Via San Prospero 1</a:t>
            </a:r>
          </a:p>
          <a:p>
            <a:pPr lvl="0"/>
            <a:r>
              <a:rPr lang="en-US" sz="1200" smtClean="0">
                <a:latin typeface="Times New Roman" pitchFamily="18" charset="0"/>
                <a:cs typeface="Times New Roman" pitchFamily="18" charset="0"/>
              </a:rPr>
              <a:t>I-20121 Milano</a:t>
            </a:r>
          </a:p>
          <a:p>
            <a:pPr lvl="0"/>
            <a:r>
              <a:rPr lang="en-US" sz="1200" smtClean="0">
                <a:latin typeface="Times New Roman" pitchFamily="18" charset="0"/>
                <a:cs typeface="Times New Roman" pitchFamily="18" charset="0"/>
              </a:rPr>
              <a:t>Italy</a:t>
            </a:r>
          </a:p>
          <a:p>
            <a:pPr lvl="0"/>
            <a:endParaRPr lang="en-US" sz="1200" smtClean="0">
              <a:latin typeface="Times New Roman" pitchFamily="18" charset="0"/>
              <a:cs typeface="Times New Roman" pitchFamily="18" charset="0"/>
            </a:endParaRPr>
          </a:p>
          <a:p>
            <a:r>
              <a:rPr lang="en-US" sz="1200" smtClean="0">
                <a:latin typeface="Times New Roman" pitchFamily="18" charset="0"/>
                <a:cs typeface="Times New Roman" pitchFamily="18" charset="0"/>
              </a:rPr>
              <a:t>T: +39 02 72094746</a:t>
            </a:r>
          </a:p>
          <a:p>
            <a:r>
              <a:rPr lang="en-US" sz="1200" smtClean="0">
                <a:latin typeface="Times New Roman" pitchFamily="18" charset="0"/>
                <a:cs typeface="Times New Roman" pitchFamily="18" charset="0"/>
              </a:rPr>
              <a:t>Mobile: +39 335 297 448</a:t>
            </a:r>
          </a:p>
          <a:p>
            <a:pPr lvl="0"/>
            <a:endParaRPr lang="en-US" sz="1200" smtClean="0">
              <a:latin typeface="Times New Roman" pitchFamily="18" charset="0"/>
              <a:cs typeface="Times New Roman" pitchFamily="18" charset="0"/>
            </a:endParaRPr>
          </a:p>
        </p:txBody>
      </p:sp>
      <p:cxnSp>
        <p:nvCxnSpPr>
          <p:cNvPr id="12" name="Connecteur droit 11"/>
          <p:cNvCxnSpPr/>
          <p:nvPr/>
        </p:nvCxnSpPr>
        <p:spPr>
          <a:xfrm>
            <a:off x="2555776" y="548680"/>
            <a:ext cx="65882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0" y="6525344"/>
            <a:ext cx="81724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Picture 3" descr="logo_lettre_coupé"/>
          <p:cNvPicPr>
            <a:picLocks noChangeAspect="1" noChangeArrowheads="1"/>
          </p:cNvPicPr>
          <p:nvPr/>
        </p:nvPicPr>
        <p:blipFill>
          <a:blip r:embed="rId2" cstate="print"/>
          <a:srcRect/>
          <a:stretch>
            <a:fillRect/>
          </a:stretch>
        </p:blipFill>
        <p:spPr bwMode="auto">
          <a:xfrm>
            <a:off x="8460432" y="6237312"/>
            <a:ext cx="504056" cy="45536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847</Words>
  <Application>Microsoft Office PowerPoint</Application>
  <PresentationFormat>Affichage à l'écran (4:3)</PresentationFormat>
  <Paragraphs>132</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public</dc:creator>
  <cp:lastModifiedBy>public</cp:lastModifiedBy>
  <cp:revision>62</cp:revision>
  <dcterms:created xsi:type="dcterms:W3CDTF">2012-08-27T09:04:56Z</dcterms:created>
  <dcterms:modified xsi:type="dcterms:W3CDTF">2012-08-28T13:39:40Z</dcterms:modified>
</cp:coreProperties>
</file>