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7"/>
  </p:notesMasterIdLst>
  <p:handoutMasterIdLst>
    <p:handoutMasterId r:id="rId18"/>
  </p:handoutMasterIdLst>
  <p:sldIdLst>
    <p:sldId id="302" r:id="rId2"/>
    <p:sldId id="288" r:id="rId3"/>
    <p:sldId id="289" r:id="rId4"/>
    <p:sldId id="290" r:id="rId5"/>
    <p:sldId id="296" r:id="rId6"/>
    <p:sldId id="284" r:id="rId7"/>
    <p:sldId id="285" r:id="rId8"/>
    <p:sldId id="273" r:id="rId9"/>
    <p:sldId id="286" r:id="rId10"/>
    <p:sldId id="297" r:id="rId11"/>
    <p:sldId id="301" r:id="rId12"/>
    <p:sldId id="299" r:id="rId13"/>
    <p:sldId id="300" r:id="rId14"/>
    <p:sldId id="287" r:id="rId15"/>
    <p:sldId id="266" r:id="rId16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 ЧСС – АТД, чоловіки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0099196736506"/>
          <c:y val="0.17997790109426356"/>
          <c:w val="0.81136561314775391"/>
          <c:h val="0.5799714985201154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Лист1!$N$96:$S$96</c:f>
              <c:numCache>
                <c:formatCode>General</c:formatCode>
                <c:ptCount val="6"/>
                <c:pt idx="0">
                  <c:v>84.442477876106167</c:v>
                </c:pt>
                <c:pt idx="1">
                  <c:v>107.33628318584073</c:v>
                </c:pt>
                <c:pt idx="2">
                  <c:v>91.840707964601762</c:v>
                </c:pt>
                <c:pt idx="3">
                  <c:v>88.955752212389356</c:v>
                </c:pt>
                <c:pt idx="4">
                  <c:v>88.061946902654839</c:v>
                </c:pt>
                <c:pt idx="5">
                  <c:v>86.522123893805315</c:v>
                </c:pt>
              </c:numCache>
            </c:numRef>
          </c:xVal>
          <c:yVal>
            <c:numRef>
              <c:f>Лист1!$N$97:$S$97</c:f>
              <c:numCache>
                <c:formatCode>General</c:formatCode>
                <c:ptCount val="6"/>
                <c:pt idx="0">
                  <c:v>80.230088495575217</c:v>
                </c:pt>
                <c:pt idx="1">
                  <c:v>84.601769911504419</c:v>
                </c:pt>
                <c:pt idx="2">
                  <c:v>81.619469026548671</c:v>
                </c:pt>
                <c:pt idx="3">
                  <c:v>77.929203539823007</c:v>
                </c:pt>
                <c:pt idx="4">
                  <c:v>76.690265486725664</c:v>
                </c:pt>
                <c:pt idx="5">
                  <c:v>75.283185840707972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4D07-8D44-9BC68F0A6E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Лист1!$N$99:$S$99</c:f>
              <c:numCache>
                <c:formatCode>General</c:formatCode>
                <c:ptCount val="6"/>
                <c:pt idx="0">
                  <c:v>88.772727272727238</c:v>
                </c:pt>
                <c:pt idx="1">
                  <c:v>111.56060606060606</c:v>
                </c:pt>
                <c:pt idx="2">
                  <c:v>97.272727272727238</c:v>
                </c:pt>
                <c:pt idx="3">
                  <c:v>92.613636363636346</c:v>
                </c:pt>
                <c:pt idx="4">
                  <c:v>90.946969696969717</c:v>
                </c:pt>
                <c:pt idx="5">
                  <c:v>90.196969696969703</c:v>
                </c:pt>
              </c:numCache>
            </c:numRef>
          </c:xVal>
          <c:yVal>
            <c:numRef>
              <c:f>Лист1!$N$100:$S$100</c:f>
              <c:numCache>
                <c:formatCode>General</c:formatCode>
                <c:ptCount val="6"/>
                <c:pt idx="0">
                  <c:v>70.75</c:v>
                </c:pt>
                <c:pt idx="1">
                  <c:v>68.492424242424249</c:v>
                </c:pt>
                <c:pt idx="2">
                  <c:v>69.068181818181785</c:v>
                </c:pt>
                <c:pt idx="3">
                  <c:v>67.621212121212125</c:v>
                </c:pt>
                <c:pt idx="4">
                  <c:v>66.606060606060609</c:v>
                </c:pt>
                <c:pt idx="5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53-4D07-8D44-9BC68F0A6E1C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Лист1!$N$102:$S$102</c:f>
              <c:numCache>
                <c:formatCode>General</c:formatCode>
                <c:ptCount val="6"/>
                <c:pt idx="0">
                  <c:v>98.943396226415103</c:v>
                </c:pt>
                <c:pt idx="1">
                  <c:v>122.69811320754718</c:v>
                </c:pt>
                <c:pt idx="2">
                  <c:v>110.14150943396228</c:v>
                </c:pt>
                <c:pt idx="3">
                  <c:v>104.85849056603772</c:v>
                </c:pt>
                <c:pt idx="4">
                  <c:v>102.77358490566037</c:v>
                </c:pt>
                <c:pt idx="5">
                  <c:v>102.16037735849052</c:v>
                </c:pt>
              </c:numCache>
            </c:numRef>
          </c:xVal>
          <c:yVal>
            <c:numRef>
              <c:f>Лист1!$N$103:$S$103</c:f>
              <c:numCache>
                <c:formatCode>General</c:formatCode>
                <c:ptCount val="6"/>
                <c:pt idx="0">
                  <c:v>76.433962264150964</c:v>
                </c:pt>
                <c:pt idx="1">
                  <c:v>75.141509433962284</c:v>
                </c:pt>
                <c:pt idx="2">
                  <c:v>76.952830188679229</c:v>
                </c:pt>
                <c:pt idx="3">
                  <c:v>73.462264150943412</c:v>
                </c:pt>
                <c:pt idx="4">
                  <c:v>71.518867924528308</c:v>
                </c:pt>
                <c:pt idx="5">
                  <c:v>71.424528301886781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53-4D07-8D44-9BC68F0A6E1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Лист1!$N$105:$S$105</c:f>
              <c:numCache>
                <c:formatCode>General</c:formatCode>
                <c:ptCount val="6"/>
                <c:pt idx="0">
                  <c:v>69.685897435897417</c:v>
                </c:pt>
                <c:pt idx="1">
                  <c:v>89.75</c:v>
                </c:pt>
                <c:pt idx="2">
                  <c:v>74.756410256410248</c:v>
                </c:pt>
                <c:pt idx="3">
                  <c:v>70.935897435897431</c:v>
                </c:pt>
                <c:pt idx="4">
                  <c:v>70.62820512820511</c:v>
                </c:pt>
                <c:pt idx="5">
                  <c:v>70.538461538461505</c:v>
                </c:pt>
              </c:numCache>
            </c:numRef>
          </c:xVal>
          <c:yVal>
            <c:numRef>
              <c:f>Лист1!$N$106:$S$106</c:f>
              <c:numCache>
                <c:formatCode>General</c:formatCode>
                <c:ptCount val="6"/>
                <c:pt idx="0">
                  <c:v>74.442307692307693</c:v>
                </c:pt>
                <c:pt idx="1">
                  <c:v>76.019230769230788</c:v>
                </c:pt>
                <c:pt idx="2">
                  <c:v>73.108974358974336</c:v>
                </c:pt>
                <c:pt idx="3">
                  <c:v>70.192307692307679</c:v>
                </c:pt>
                <c:pt idx="4">
                  <c:v>69.910256410256423</c:v>
                </c:pt>
                <c:pt idx="5">
                  <c:v>68.07692307692308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53-4D07-8D44-9BC68F0A6E1C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Лист1!$N$108:$S$108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87.295454545454533</c:v>
                </c:pt>
                <c:pt idx="2">
                  <c:v>73.159090909090892</c:v>
                </c:pt>
                <c:pt idx="3">
                  <c:v>72.727272727272734</c:v>
                </c:pt>
                <c:pt idx="4">
                  <c:v>70.613636363636346</c:v>
                </c:pt>
                <c:pt idx="5">
                  <c:v>70.545454545454533</c:v>
                </c:pt>
              </c:numCache>
            </c:numRef>
          </c:xVal>
          <c:yVal>
            <c:numRef>
              <c:f>Лист1!$N$109:$S$109</c:f>
              <c:numCache>
                <c:formatCode>General</c:formatCode>
                <c:ptCount val="6"/>
                <c:pt idx="0">
                  <c:v>83.522727272727238</c:v>
                </c:pt>
                <c:pt idx="1">
                  <c:v>82.772727272727238</c:v>
                </c:pt>
                <c:pt idx="2">
                  <c:v>80.159090909090892</c:v>
                </c:pt>
                <c:pt idx="3">
                  <c:v>80.431818181818201</c:v>
                </c:pt>
                <c:pt idx="4">
                  <c:v>79.613636363636346</c:v>
                </c:pt>
                <c:pt idx="5">
                  <c:v>78.068181818181785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53-4D07-8D44-9BC68F0A6E1C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Лист1!$N$111:$S$111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120.45652173913045</c:v>
                </c:pt>
                <c:pt idx="2">
                  <c:v>110.30434782608693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Лист1!$N$112:$S$112</c:f>
              <c:numCache>
                <c:formatCode>General</c:formatCode>
                <c:ptCount val="6"/>
                <c:pt idx="0">
                  <c:v>86.586956521739111</c:v>
                </c:pt>
                <c:pt idx="1">
                  <c:v>85.673913043478251</c:v>
                </c:pt>
                <c:pt idx="2">
                  <c:v>86.413043478260889</c:v>
                </c:pt>
                <c:pt idx="3">
                  <c:v>84.478260869565233</c:v>
                </c:pt>
                <c:pt idx="4">
                  <c:v>82.586956521739111</c:v>
                </c:pt>
                <c:pt idx="5">
                  <c:v>83.173913043478251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53-4D07-8D44-9BC68F0A6E1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Лист1!$N$114:$S$114</c:f>
              <c:numCache>
                <c:formatCode>General</c:formatCode>
                <c:ptCount val="6"/>
                <c:pt idx="0">
                  <c:v>72.945273631840806</c:v>
                </c:pt>
                <c:pt idx="1">
                  <c:v>96.81094527363183</c:v>
                </c:pt>
                <c:pt idx="2">
                  <c:v>79.398009950248763</c:v>
                </c:pt>
                <c:pt idx="3">
                  <c:v>72.631840796019887</c:v>
                </c:pt>
                <c:pt idx="4">
                  <c:v>72.383084577114417</c:v>
                </c:pt>
                <c:pt idx="5">
                  <c:v>72.855721393034784</c:v>
                </c:pt>
              </c:numCache>
            </c:numRef>
          </c:xVal>
          <c:yVal>
            <c:numRef>
              <c:f>Лист1!$N$115:$S$115</c:f>
              <c:numCache>
                <c:formatCode>General</c:formatCode>
                <c:ptCount val="6"/>
                <c:pt idx="0">
                  <c:v>67.890547263681569</c:v>
                </c:pt>
                <c:pt idx="1">
                  <c:v>65.651741293532325</c:v>
                </c:pt>
                <c:pt idx="2">
                  <c:v>65.646766169154219</c:v>
                </c:pt>
                <c:pt idx="3">
                  <c:v>63.800995024875618</c:v>
                </c:pt>
                <c:pt idx="4">
                  <c:v>62.363184079601986</c:v>
                </c:pt>
                <c:pt idx="5">
                  <c:v>61.661691542288551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53-4D07-8D44-9BC68F0A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008112"/>
        <c:axId val="-91005936"/>
      </c:scatterChart>
      <c:valAx>
        <c:axId val="-91008112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5936"/>
        <c:crosses val="autoZero"/>
        <c:crossBetween val="midCat"/>
      </c:valAx>
      <c:valAx>
        <c:axId val="-9100593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Кластери ЧСС – АТС, чоловіки</a:t>
            </a:r>
            <a:endParaRPr lang="ru-RU" b="0" dirty="0">
              <a:solidFill>
                <a:srgbClr val="1D1D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05886093400935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45504929877326"/>
          <c:y val="0.18957372044432039"/>
          <c:w val="0.80293240474291738"/>
          <c:h val="0.5737563866381133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Лист1!$M$124:$R$124</c:f>
              <c:numCache>
                <c:formatCode>General</c:formatCode>
                <c:ptCount val="6"/>
                <c:pt idx="0">
                  <c:v>84.442477876106196</c:v>
                </c:pt>
                <c:pt idx="1">
                  <c:v>107.33628318584071</c:v>
                </c:pt>
                <c:pt idx="2">
                  <c:v>91.840707964601776</c:v>
                </c:pt>
                <c:pt idx="3">
                  <c:v>88.955752212389385</c:v>
                </c:pt>
                <c:pt idx="4">
                  <c:v>88.061946902654867</c:v>
                </c:pt>
                <c:pt idx="5">
                  <c:v>86.522123893805315</c:v>
                </c:pt>
              </c:numCache>
            </c:numRef>
          </c:xVal>
          <c:yVal>
            <c:numRef>
              <c:f>Лист1!$M$125:$R$125</c:f>
              <c:numCache>
                <c:formatCode>General</c:formatCode>
                <c:ptCount val="6"/>
                <c:pt idx="0">
                  <c:v>135.84070796460176</c:v>
                </c:pt>
                <c:pt idx="1">
                  <c:v>154.69911504424778</c:v>
                </c:pt>
                <c:pt idx="2">
                  <c:v>148.48672566371681</c:v>
                </c:pt>
                <c:pt idx="3">
                  <c:v>140.11504424778761</c:v>
                </c:pt>
                <c:pt idx="4">
                  <c:v>135.68141592920355</c:v>
                </c:pt>
                <c:pt idx="5">
                  <c:v>132.36283185840708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6-49B3-AB40-75ACA31D95B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Лист1!$M$127:$R$127</c:f>
              <c:numCache>
                <c:formatCode>General</c:formatCode>
                <c:ptCount val="6"/>
                <c:pt idx="0">
                  <c:v>88.772727272727266</c:v>
                </c:pt>
                <c:pt idx="1">
                  <c:v>111.56060606060606</c:v>
                </c:pt>
                <c:pt idx="2">
                  <c:v>97.272727272727266</c:v>
                </c:pt>
                <c:pt idx="3">
                  <c:v>92.61363636363636</c:v>
                </c:pt>
                <c:pt idx="4">
                  <c:v>90.946969696969703</c:v>
                </c:pt>
                <c:pt idx="5">
                  <c:v>90.196969696969703</c:v>
                </c:pt>
              </c:numCache>
            </c:numRef>
          </c:xVal>
          <c:yVal>
            <c:numRef>
              <c:f>Лист1!$M$128:$R$128</c:f>
              <c:numCache>
                <c:formatCode>General</c:formatCode>
                <c:ptCount val="6"/>
                <c:pt idx="0">
                  <c:v>118.91666666666667</c:v>
                </c:pt>
                <c:pt idx="1">
                  <c:v>125.03787878787878</c:v>
                </c:pt>
                <c:pt idx="2">
                  <c:v>124.96212121212122</c:v>
                </c:pt>
                <c:pt idx="3">
                  <c:v>120.64393939393939</c:v>
                </c:pt>
                <c:pt idx="4">
                  <c:v>118.16666666666667</c:v>
                </c:pt>
                <c:pt idx="5">
                  <c:v>124.43181818181819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96-49B3-AB40-75ACA31D95B4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Лист1!$M$130:$R$130</c:f>
              <c:numCache>
                <c:formatCode>General</c:formatCode>
                <c:ptCount val="6"/>
                <c:pt idx="0">
                  <c:v>98.943396226415089</c:v>
                </c:pt>
                <c:pt idx="1">
                  <c:v>122.69811320754717</c:v>
                </c:pt>
                <c:pt idx="2">
                  <c:v>110.14150943396227</c:v>
                </c:pt>
                <c:pt idx="3">
                  <c:v>104.85849056603773</c:v>
                </c:pt>
                <c:pt idx="4">
                  <c:v>102.77358490566037</c:v>
                </c:pt>
                <c:pt idx="5">
                  <c:v>102.16037735849056</c:v>
                </c:pt>
              </c:numCache>
            </c:numRef>
          </c:xVal>
          <c:yVal>
            <c:numRef>
              <c:f>Лист1!$M$131:$R$131</c:f>
              <c:numCache>
                <c:formatCode>General</c:formatCode>
                <c:ptCount val="6"/>
                <c:pt idx="0">
                  <c:v>124.01886792452831</c:v>
                </c:pt>
                <c:pt idx="1">
                  <c:v>131.29245283018867</c:v>
                </c:pt>
                <c:pt idx="2">
                  <c:v>131.40566037735849</c:v>
                </c:pt>
                <c:pt idx="3">
                  <c:v>127.61320754716981</c:v>
                </c:pt>
                <c:pt idx="4">
                  <c:v>123.06603773584905</c:v>
                </c:pt>
                <c:pt idx="5">
                  <c:v>120.95283018867924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96-49B3-AB40-75ACA31D95B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Лист1!$M$133:$R$133</c:f>
              <c:numCache>
                <c:formatCode>General</c:formatCode>
                <c:ptCount val="6"/>
                <c:pt idx="0">
                  <c:v>69.685897435897431</c:v>
                </c:pt>
                <c:pt idx="1">
                  <c:v>89.75</c:v>
                </c:pt>
                <c:pt idx="2">
                  <c:v>74.756410256410263</c:v>
                </c:pt>
                <c:pt idx="3">
                  <c:v>70.935897435897431</c:v>
                </c:pt>
                <c:pt idx="4">
                  <c:v>70.628205128205124</c:v>
                </c:pt>
                <c:pt idx="5">
                  <c:v>70.538461538461533</c:v>
                </c:pt>
              </c:numCache>
            </c:numRef>
          </c:xVal>
          <c:yVal>
            <c:numRef>
              <c:f>Лист1!$M$134:$R$134</c:f>
              <c:numCache>
                <c:formatCode>General</c:formatCode>
                <c:ptCount val="6"/>
                <c:pt idx="0">
                  <c:v>131.24358974358975</c:v>
                </c:pt>
                <c:pt idx="1">
                  <c:v>143.60897435897436</c:v>
                </c:pt>
                <c:pt idx="2">
                  <c:v>139.27564102564102</c:v>
                </c:pt>
                <c:pt idx="3">
                  <c:v>132.21794871794873</c:v>
                </c:pt>
                <c:pt idx="4">
                  <c:v>130.84615384615384</c:v>
                </c:pt>
                <c:pt idx="5">
                  <c:v>127.43589743589743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96-49B3-AB40-75ACA31D95B4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Лист1!$M$136:$R$136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87.295454545454547</c:v>
                </c:pt>
                <c:pt idx="2">
                  <c:v>73.159090909090907</c:v>
                </c:pt>
                <c:pt idx="3">
                  <c:v>72.727272727272734</c:v>
                </c:pt>
                <c:pt idx="4">
                  <c:v>70.61363636363636</c:v>
                </c:pt>
                <c:pt idx="5">
                  <c:v>70.545454545454547</c:v>
                </c:pt>
              </c:numCache>
            </c:numRef>
          </c:xVal>
          <c:yVal>
            <c:numRef>
              <c:f>Лист1!$M$137:$R$137</c:f>
              <c:numCache>
                <c:formatCode>General</c:formatCode>
                <c:ptCount val="6"/>
                <c:pt idx="0">
                  <c:v>137.68181818181819</c:v>
                </c:pt>
                <c:pt idx="1">
                  <c:v>153.72727272727272</c:v>
                </c:pt>
                <c:pt idx="2">
                  <c:v>145.88636363636363</c:v>
                </c:pt>
                <c:pt idx="3">
                  <c:v>138.95454545454547</c:v>
                </c:pt>
                <c:pt idx="4">
                  <c:v>136.43181818181819</c:v>
                </c:pt>
                <c:pt idx="5">
                  <c:v>134.52272727272728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96-49B3-AB40-75ACA31D95B4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Лист1!$M$139:$R$139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120.45652173913044</c:v>
                </c:pt>
                <c:pt idx="2">
                  <c:v>110.30434782608695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Лист1!$M$140:$R$140</c:f>
              <c:numCache>
                <c:formatCode>General</c:formatCode>
                <c:ptCount val="6"/>
                <c:pt idx="0">
                  <c:v>142.39130434782609</c:v>
                </c:pt>
                <c:pt idx="1">
                  <c:v>156.45652173913044</c:v>
                </c:pt>
                <c:pt idx="2">
                  <c:v>151.91304347826087</c:v>
                </c:pt>
                <c:pt idx="3">
                  <c:v>144.47826086956522</c:v>
                </c:pt>
                <c:pt idx="4">
                  <c:v>140.97826086956522</c:v>
                </c:pt>
                <c:pt idx="5">
                  <c:v>138.04347826086956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96-49B3-AB40-75ACA31D95B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Лист1!$M$142:$R$142</c:f>
              <c:numCache>
                <c:formatCode>General</c:formatCode>
                <c:ptCount val="6"/>
                <c:pt idx="0">
                  <c:v>72.945273631840791</c:v>
                </c:pt>
                <c:pt idx="1">
                  <c:v>96.810945273631845</c:v>
                </c:pt>
                <c:pt idx="2">
                  <c:v>79.398009950248763</c:v>
                </c:pt>
                <c:pt idx="3">
                  <c:v>72.631840796019901</c:v>
                </c:pt>
                <c:pt idx="4">
                  <c:v>72.383084577114431</c:v>
                </c:pt>
                <c:pt idx="5">
                  <c:v>72.855721393034827</c:v>
                </c:pt>
              </c:numCache>
            </c:numRef>
          </c:xVal>
          <c:yVal>
            <c:numRef>
              <c:f>Лист1!$M$143:$R$143</c:f>
              <c:numCache>
                <c:formatCode>General</c:formatCode>
                <c:ptCount val="6"/>
                <c:pt idx="0">
                  <c:v>117.48756218905473</c:v>
                </c:pt>
                <c:pt idx="1">
                  <c:v>123.46268656716418</c:v>
                </c:pt>
                <c:pt idx="2">
                  <c:v>124.48258706467662</c:v>
                </c:pt>
                <c:pt idx="3">
                  <c:v>120.37810945273633</c:v>
                </c:pt>
                <c:pt idx="4">
                  <c:v>117.34328358208955</c:v>
                </c:pt>
                <c:pt idx="5">
                  <c:v>115.88059701492537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96-49B3-AB40-75ACA31D9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496368"/>
        <c:axId val="-88492560"/>
      </c:scatterChart>
      <c:valAx>
        <c:axId val="-88496368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2560"/>
        <c:crosses val="autoZero"/>
        <c:crossBetween val="midCat"/>
      </c:valAx>
      <c:valAx>
        <c:axId val="-8849256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636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Cl'!$B$4,'Chart 4 Cl'!$B$7,'Chart 4 Cl'!$B$10,'Chart 4 Cl'!$B$13,'Chart 4 Cl'!$B$16,'Chart 4 Cl'!$B$19)</c:f>
              <c:numCache>
                <c:formatCode>General</c:formatCode>
                <c:ptCount val="6"/>
                <c:pt idx="0">
                  <c:v>68.228260869565219</c:v>
                </c:pt>
                <c:pt idx="1">
                  <c:v>66.336956521739125</c:v>
                </c:pt>
                <c:pt idx="2">
                  <c:v>65.978260869565219</c:v>
                </c:pt>
                <c:pt idx="3">
                  <c:v>64.663043478260875</c:v>
                </c:pt>
                <c:pt idx="4">
                  <c:v>63.793478260869563</c:v>
                </c:pt>
                <c:pt idx="5">
                  <c:v>62.793478260869563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1B-4D08-84C5-CFF74D61526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Cl'!$D$4,'Chart 4 Cl'!$D$7,'Chart 4 Cl'!$D$10,'Chart 4 Cl'!$D$13,'Chart 4 Cl'!$D$16,'Chart 4 Cl'!$D$19)</c:f>
              <c:numCache>
                <c:formatCode>General</c:formatCode>
                <c:ptCount val="6"/>
                <c:pt idx="0">
                  <c:v>72.988505747126439</c:v>
                </c:pt>
                <c:pt idx="1">
                  <c:v>69.747126436781613</c:v>
                </c:pt>
                <c:pt idx="2">
                  <c:v>72.436781609195407</c:v>
                </c:pt>
                <c:pt idx="3">
                  <c:v>70.298850574712645</c:v>
                </c:pt>
                <c:pt idx="4">
                  <c:v>69.172413793103445</c:v>
                </c:pt>
                <c:pt idx="5">
                  <c:v>68.965517241379317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1B-4D08-84C5-CFF74D61526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Cl'!$F$4,'Chart 4 Cl'!$F$7,'Chart 4 Cl'!$F$10,'Chart 4 Cl'!$F$13,'Chart 4 Cl'!$F$16,'Chart 4 Cl'!$F$19)</c:f>
              <c:numCache>
                <c:formatCode>General</c:formatCode>
                <c:ptCount val="6"/>
                <c:pt idx="0">
                  <c:v>69.266666666666666</c:v>
                </c:pt>
                <c:pt idx="1">
                  <c:v>63.2</c:v>
                </c:pt>
                <c:pt idx="2">
                  <c:v>68.488888888888894</c:v>
                </c:pt>
                <c:pt idx="3">
                  <c:v>67.911111111111111</c:v>
                </c:pt>
                <c:pt idx="4">
                  <c:v>65.666666666666671</c:v>
                </c:pt>
                <c:pt idx="5">
                  <c:v>65.511111111111106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1B-4D08-84C5-CFF74D615265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Cl'!$H$4,'Chart 4 Cl'!$H$7,'Chart 4 Cl'!$H$10,'Chart 4 Cl'!$H$13,'Chart 4 Cl'!$H$16,'Chart 4 Cl'!$H$19)</c:f>
              <c:numCache>
                <c:formatCode>General</c:formatCode>
                <c:ptCount val="6"/>
                <c:pt idx="0">
                  <c:v>81.583333333333329</c:v>
                </c:pt>
                <c:pt idx="1">
                  <c:v>80.416666666666671</c:v>
                </c:pt>
                <c:pt idx="2">
                  <c:v>81.361111111111114</c:v>
                </c:pt>
                <c:pt idx="3">
                  <c:v>80.611111111111114</c:v>
                </c:pt>
                <c:pt idx="4">
                  <c:v>79.055555555555557</c:v>
                </c:pt>
                <c:pt idx="5">
                  <c:v>77.25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1B-4D08-84C5-CFF74D615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Cl'!$B$3,'Chart 4 Cl'!$B$6,'Chart 4 Cl'!$B$9,'Chart 4 Cl'!$B$12,'Chart 4 Cl'!$B$15,'Chart 4 Cl'!$B$18)</c:f>
              <c:numCache>
                <c:formatCode>General</c:formatCode>
                <c:ptCount val="6"/>
                <c:pt idx="0">
                  <c:v>118.27173913043478</c:v>
                </c:pt>
                <c:pt idx="1">
                  <c:v>127.08695652173913</c:v>
                </c:pt>
                <c:pt idx="2">
                  <c:v>128.7391304347826</c:v>
                </c:pt>
                <c:pt idx="3">
                  <c:v>125.47826086956522</c:v>
                </c:pt>
                <c:pt idx="4">
                  <c:v>122.20652173913044</c:v>
                </c:pt>
                <c:pt idx="5">
                  <c:v>120.03260869565217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A-43B2-B4DD-EC1A26D9FB4B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Cl'!$D$3,'Chart 4 Cl'!$D$6,'Chart 4 Cl'!$D$9,'Chart 4 Cl'!$D$12,'Chart 4 Cl'!$D$15,'Chart 4 Cl'!$D$18)</c:f>
              <c:numCache>
                <c:formatCode>General</c:formatCode>
                <c:ptCount val="6"/>
                <c:pt idx="0">
                  <c:v>119.40229885057471</c:v>
                </c:pt>
                <c:pt idx="1">
                  <c:v>122.94252873563218</c:v>
                </c:pt>
                <c:pt idx="2">
                  <c:v>129.12643678160919</c:v>
                </c:pt>
                <c:pt idx="3">
                  <c:v>124.96551724137932</c:v>
                </c:pt>
                <c:pt idx="4">
                  <c:v>121.35632183908046</c:v>
                </c:pt>
                <c:pt idx="5">
                  <c:v>119.47126436781609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A-43B2-B4DD-EC1A26D9FB4B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Cl'!$F$3,'Chart 4 Cl'!$F$6,'Chart 4 Cl'!$F$9,'Chart 4 Cl'!$F$12,'Chart 4 Cl'!$F$15,'Chart 4 Cl'!$F$18)</c:f>
              <c:numCache>
                <c:formatCode>General</c:formatCode>
                <c:ptCount val="6"/>
                <c:pt idx="0">
                  <c:v>113.93333333333334</c:v>
                </c:pt>
                <c:pt idx="1">
                  <c:v>119.26666666666667</c:v>
                </c:pt>
                <c:pt idx="2">
                  <c:v>123.73333333333333</c:v>
                </c:pt>
                <c:pt idx="3">
                  <c:v>121.11111111111111</c:v>
                </c:pt>
                <c:pt idx="4">
                  <c:v>118.95555555555555</c:v>
                </c:pt>
                <c:pt idx="5">
                  <c:v>116.82222222222222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A-43B2-B4DD-EC1A26D9FB4B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Cl'!$H$3,'Chart 4 Cl'!$H$6,'Chart 4 Cl'!$H$9,'Chart 4 Cl'!$H$12,'Chart 4 Cl'!$H$15,'Chart 4 Cl'!$H$18)</c:f>
              <c:numCache>
                <c:formatCode>General</c:formatCode>
                <c:ptCount val="6"/>
                <c:pt idx="0">
                  <c:v>136.38888888888889</c:v>
                </c:pt>
                <c:pt idx="1">
                  <c:v>145.33333333333334</c:v>
                </c:pt>
                <c:pt idx="2">
                  <c:v>149.61111111111111</c:v>
                </c:pt>
                <c:pt idx="3">
                  <c:v>143.36111111111111</c:v>
                </c:pt>
                <c:pt idx="4">
                  <c:v>139.27777777777777</c:v>
                </c:pt>
                <c:pt idx="5">
                  <c:v>136.05555555555554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CA-43B2-B4DD-EC1A26D9F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Cl'!$B$6,'Chart 3 Cl'!$B$9,'Chart 3 Cl'!$B$12,'Chart 3 Cl'!$B$15,'Chart 3 Cl'!$B$18,'Chart 3 Cl'!$B$21)</c:f>
              <c:numCache>
                <c:formatCode>General</c:formatCode>
                <c:ptCount val="6"/>
                <c:pt idx="0">
                  <c:v>68.284210526315789</c:v>
                </c:pt>
                <c:pt idx="1">
                  <c:v>66.715789473684211</c:v>
                </c:pt>
                <c:pt idx="2">
                  <c:v>66.136842105263156</c:v>
                </c:pt>
                <c:pt idx="3">
                  <c:v>64.810526315789474</c:v>
                </c:pt>
                <c:pt idx="4">
                  <c:v>63.663157894736841</c:v>
                </c:pt>
                <c:pt idx="5">
                  <c:v>62.821052631578951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7-4EDF-B274-612648107423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Cl'!$D$6,'Chart 3 Cl'!$D$9,'Chart 3 Cl'!$D$12,'Chart 3 Cl'!$D$15,'Chart 3 Cl'!$D$18,'Chart 3 Cl'!$D$21)</c:f>
              <c:numCache>
                <c:formatCode>General</c:formatCode>
                <c:ptCount val="6"/>
                <c:pt idx="0">
                  <c:v>71.811111111111117</c:v>
                </c:pt>
                <c:pt idx="1">
                  <c:v>68.12222222222222</c:v>
                </c:pt>
                <c:pt idx="2">
                  <c:v>71.400000000000006</c:v>
                </c:pt>
                <c:pt idx="3">
                  <c:v>69.233333333333334</c:v>
                </c:pt>
                <c:pt idx="4">
                  <c:v>68.288888888888891</c:v>
                </c:pt>
                <c:pt idx="5">
                  <c:v>68.111111111111114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67-4EDF-B274-612648107423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Cl'!$F$6,'Chart 3 Cl'!$F$9,'Chart 3 Cl'!$F$12,'Chart 3 Cl'!$F$15,'Chart 3 Cl'!$F$18,'Chart 3 Cl'!$F$21)</c:f>
              <c:numCache>
                <c:formatCode>General</c:formatCode>
                <c:ptCount val="6"/>
                <c:pt idx="0">
                  <c:v>74.948275862068968</c:v>
                </c:pt>
                <c:pt idx="1">
                  <c:v>69.103448275862064</c:v>
                </c:pt>
                <c:pt idx="2">
                  <c:v>73.551724137931032</c:v>
                </c:pt>
                <c:pt idx="3">
                  <c:v>72.758620689655174</c:v>
                </c:pt>
                <c:pt idx="4">
                  <c:v>71.034482758620683</c:v>
                </c:pt>
                <c:pt idx="5">
                  <c:v>71.827586206896555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67-4EDF-B274-612648107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Cl'!$B$5,'Chart 3 Cl'!$B$8,'Chart 3 Cl'!$B$11,'Chart 3 Cl'!$B$14,'Chart 3 Cl'!$B$17,'Chart 3 Cl'!$B$20)</c:f>
              <c:numCache>
                <c:formatCode>General</c:formatCode>
                <c:ptCount val="6"/>
                <c:pt idx="0">
                  <c:v>118.66315789473684</c:v>
                </c:pt>
                <c:pt idx="1">
                  <c:v>127.76842105263158</c:v>
                </c:pt>
                <c:pt idx="2">
                  <c:v>128.93684210526317</c:v>
                </c:pt>
                <c:pt idx="3">
                  <c:v>125.68421052631579</c:v>
                </c:pt>
                <c:pt idx="4">
                  <c:v>122.36842105263158</c:v>
                </c:pt>
                <c:pt idx="5">
                  <c:v>120.2421052631579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1-49DF-8F0A-2DE1064C595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Cl'!$D$5,'Chart 3 Cl'!$D$8,'Chart 3 Cl'!$D$11,'Chart 3 Cl'!$D$14,'Chart 3 Cl'!$D$17,'Chart 3 Cl'!$D$20)</c:f>
              <c:numCache>
                <c:formatCode>General</c:formatCode>
                <c:ptCount val="6"/>
                <c:pt idx="0">
                  <c:v>117.11111111111111</c:v>
                </c:pt>
                <c:pt idx="1">
                  <c:v>119.96666666666667</c:v>
                </c:pt>
                <c:pt idx="2">
                  <c:v>126.65555555555555</c:v>
                </c:pt>
                <c:pt idx="3">
                  <c:v>122.43333333333334</c:v>
                </c:pt>
                <c:pt idx="4">
                  <c:v>119.2</c:v>
                </c:pt>
                <c:pt idx="5">
                  <c:v>117.62222222222222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1-49DF-8F0A-2DE1064C595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Cl'!$F$5,'Chart 3 Cl'!$F$8,'Chart 3 Cl'!$F$11,'Chart 3 Cl'!$F$14,'Chart 3 Cl'!$F$17,'Chart 3 Cl'!$F$20)</c:f>
              <c:numCache>
                <c:formatCode>General</c:formatCode>
                <c:ptCount val="6"/>
                <c:pt idx="0">
                  <c:v>121.10344827586206</c:v>
                </c:pt>
                <c:pt idx="1">
                  <c:v>128.79310344827587</c:v>
                </c:pt>
                <c:pt idx="2">
                  <c:v>131.37931034482759</c:v>
                </c:pt>
                <c:pt idx="3">
                  <c:v>128.13793103448276</c:v>
                </c:pt>
                <c:pt idx="4">
                  <c:v>124.93103448275862</c:v>
                </c:pt>
                <c:pt idx="5">
                  <c:v>121.79310344827586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A1-49DF-8F0A-2DE1064C5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ax val="15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for 5 cluster. PD - HR chart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Cl'!$B$4,'Chart 5 Cl'!$B$7,'Chart 5 Cl'!$B$10,'Chart 5 Cl'!$B$13,'Chart 5 Cl'!$B$16,'Chart 5 Cl'!$B$19)</c:f>
              <c:numCache>
                <c:formatCode>General</c:formatCode>
                <c:ptCount val="6"/>
                <c:pt idx="0">
                  <c:v>64.456521739130437</c:v>
                </c:pt>
                <c:pt idx="1">
                  <c:v>57.869565217391305</c:v>
                </c:pt>
                <c:pt idx="2">
                  <c:v>60.478260869565219</c:v>
                </c:pt>
                <c:pt idx="3">
                  <c:v>58.695652173913047</c:v>
                </c:pt>
                <c:pt idx="4">
                  <c:v>58.586956521739133</c:v>
                </c:pt>
                <c:pt idx="5">
                  <c:v>59.108695652173914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FC-4D76-97A3-5AC501DABB58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Cl'!$D$4,'Chart 5 Cl'!$D$7,'Chart 5 Cl'!$D$10,'Chart 5 Cl'!$D$13,'Chart 5 Cl'!$D$16,'Chart 5 Cl'!$D$19)</c:f>
              <c:numCache>
                <c:formatCode>General</c:formatCode>
                <c:ptCount val="6"/>
                <c:pt idx="0">
                  <c:v>69.546666666666667</c:v>
                </c:pt>
                <c:pt idx="1">
                  <c:v>68.319999999999993</c:v>
                </c:pt>
                <c:pt idx="2">
                  <c:v>67.56</c:v>
                </c:pt>
                <c:pt idx="3">
                  <c:v>66.093333333333334</c:v>
                </c:pt>
                <c:pt idx="4">
                  <c:v>65.12</c:v>
                </c:pt>
                <c:pt idx="5">
                  <c:v>63.96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FC-4D76-97A3-5AC501DABB58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Cl'!$F$4,'Chart 5 Cl'!$F$7,'Chart 5 Cl'!$F$10,'Chart 5 Cl'!$F$13,'Chart 5 Cl'!$F$16,'Chart 5 Cl'!$F$19)</c:f>
              <c:numCache>
                <c:formatCode>General</c:formatCode>
                <c:ptCount val="6"/>
                <c:pt idx="0">
                  <c:v>75.298507462686572</c:v>
                </c:pt>
                <c:pt idx="1">
                  <c:v>72.656716417910445</c:v>
                </c:pt>
                <c:pt idx="2">
                  <c:v>75.119402985074629</c:v>
                </c:pt>
                <c:pt idx="3">
                  <c:v>73.522388059701498</c:v>
                </c:pt>
                <c:pt idx="4">
                  <c:v>71.850746268656721</c:v>
                </c:pt>
                <c:pt idx="5">
                  <c:v>71.358208955223887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C-4D76-97A3-5AC501DABB58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Cl'!$H$4,'Chart 5 Cl'!$H$7,'Chart 5 Cl'!$H$10,'Chart 5 Cl'!$H$13,'Chart 5 Cl'!$H$16,'Chart 5 Cl'!$H$19)</c:f>
              <c:numCache>
                <c:formatCode>General</c:formatCode>
                <c:ptCount val="6"/>
                <c:pt idx="0">
                  <c:v>71.829268292682926</c:v>
                </c:pt>
                <c:pt idx="1">
                  <c:v>65.902439024390247</c:v>
                </c:pt>
                <c:pt idx="2">
                  <c:v>71.146341463414629</c:v>
                </c:pt>
                <c:pt idx="3">
                  <c:v>70.609756097560975</c:v>
                </c:pt>
                <c:pt idx="4">
                  <c:v>68.243902439024396</c:v>
                </c:pt>
                <c:pt idx="5">
                  <c:v>69.634146341463421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FC-4D76-97A3-5AC501DABB58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Cl'!$J$4,'Chart 5 Cl'!$J$7,'Chart 5 Cl'!$J$10,'Chart 5 Cl'!$J$13,'Chart 5 Cl'!$J$16,'Chart 5 Cl'!$J$19)</c:f>
              <c:numCache>
                <c:formatCode>General</c:formatCode>
                <c:ptCount val="6"/>
                <c:pt idx="0">
                  <c:v>80.174999999999997</c:v>
                </c:pt>
                <c:pt idx="1">
                  <c:v>77.224999999999994</c:v>
                </c:pt>
                <c:pt idx="2">
                  <c:v>80.150000000000006</c:v>
                </c:pt>
                <c:pt idx="3">
                  <c:v>78.8</c:v>
                </c:pt>
                <c:pt idx="4">
                  <c:v>77.224999999999994</c:v>
                </c:pt>
                <c:pt idx="5">
                  <c:v>76.125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C-4D76-97A3-5AC501DA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ax val="8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Male for 5 cluster. PS - HR chart</a:t>
            </a:r>
            <a:endParaRPr lang="uk-UA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Cl'!$B$3,'Chart 5 Cl'!$B$6,'Chart 5 Cl'!$B$9,'Chart 5 Cl'!$B$12,'Chart 5 Cl'!$B$15,'Chart 5 Cl'!$B$18)</c:f>
              <c:numCache>
                <c:formatCode>General</c:formatCode>
                <c:ptCount val="6"/>
                <c:pt idx="0">
                  <c:v>110.73913043478261</c:v>
                </c:pt>
                <c:pt idx="1">
                  <c:v>110.76086956521739</c:v>
                </c:pt>
                <c:pt idx="2">
                  <c:v>118.84782608695652</c:v>
                </c:pt>
                <c:pt idx="3">
                  <c:v>114.28260869565217</c:v>
                </c:pt>
                <c:pt idx="4">
                  <c:v>113.65217391304348</c:v>
                </c:pt>
                <c:pt idx="5">
                  <c:v>110.54347826086956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A-40A8-8E4D-FB0E61D89C37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Cl'!$D$3,'Chart 5 Cl'!$D$6,'Chart 5 Cl'!$D$9,'Chart 5 Cl'!$D$12,'Chart 5 Cl'!$D$15,'Chart 5 Cl'!$D$18)</c:f>
              <c:numCache>
                <c:formatCode>General</c:formatCode>
                <c:ptCount val="6"/>
                <c:pt idx="0">
                  <c:v>120.72</c:v>
                </c:pt>
                <c:pt idx="1">
                  <c:v>131.46666666666667</c:v>
                </c:pt>
                <c:pt idx="2">
                  <c:v>131.65333333333334</c:v>
                </c:pt>
                <c:pt idx="3">
                  <c:v>128.63999999999999</c:v>
                </c:pt>
                <c:pt idx="4">
                  <c:v>124.92</c:v>
                </c:pt>
                <c:pt idx="5">
                  <c:v>122.65333333333334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0A-40A8-8E4D-FB0E61D89C37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Cl'!$F$3,'Chart 5 Cl'!$F$6,'Chart 5 Cl'!$F$9,'Chart 5 Cl'!$F$12,'Chart 5 Cl'!$F$15,'Chart 5 Cl'!$F$18)</c:f>
              <c:numCache>
                <c:formatCode>General</c:formatCode>
                <c:ptCount val="6"/>
                <c:pt idx="0">
                  <c:v>121.16417910447761</c:v>
                </c:pt>
                <c:pt idx="1">
                  <c:v>126.77611940298507</c:v>
                </c:pt>
                <c:pt idx="2">
                  <c:v>132.14925373134329</c:v>
                </c:pt>
                <c:pt idx="3">
                  <c:v>127.68656716417911</c:v>
                </c:pt>
                <c:pt idx="4">
                  <c:v>123.94029850746269</c:v>
                </c:pt>
                <c:pt idx="5">
                  <c:v>122.44776119402985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0A-40A8-8E4D-FB0E61D89C37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Cl'!$H$3,'Chart 5 Cl'!$H$6,'Chart 5 Cl'!$H$9,'Chart 5 Cl'!$H$12,'Chart 5 Cl'!$H$15,'Chart 5 Cl'!$H$18)</c:f>
              <c:numCache>
                <c:formatCode>General</c:formatCode>
                <c:ptCount val="6"/>
                <c:pt idx="0">
                  <c:v>117.17073170731707</c:v>
                </c:pt>
                <c:pt idx="1">
                  <c:v>123.7560975609756</c:v>
                </c:pt>
                <c:pt idx="2">
                  <c:v>126.63414634146342</c:v>
                </c:pt>
                <c:pt idx="3">
                  <c:v>125.2439024390244</c:v>
                </c:pt>
                <c:pt idx="4">
                  <c:v>121.73170731707317</c:v>
                </c:pt>
                <c:pt idx="5">
                  <c:v>118.90243902439025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0A-40A8-8E4D-FB0E61D89C37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Cl'!$J$3,'Chart 5 Cl'!$J$6,'Chart 5 Cl'!$J$9,'Chart 5 Cl'!$J$12,'Chart 5 Cl'!$J$15,'Chart 5 Cl'!$J$18)</c:f>
              <c:numCache>
                <c:formatCode>General</c:formatCode>
                <c:ptCount val="6"/>
                <c:pt idx="0">
                  <c:v>131.67500000000001</c:v>
                </c:pt>
                <c:pt idx="1">
                  <c:v>135.80000000000001</c:v>
                </c:pt>
                <c:pt idx="2">
                  <c:v>140.85</c:v>
                </c:pt>
                <c:pt idx="3">
                  <c:v>134.65</c:v>
                </c:pt>
                <c:pt idx="4">
                  <c:v>130.07499999999999</c:v>
                </c:pt>
                <c:pt idx="5">
                  <c:v>128.32499999999999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0A-40A8-8E4D-FB0E61D8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0.28691</cdr:x>
      <cdr:y>0.21766</cdr:y>
    </cdr:from>
    <cdr:to>
      <cdr:x>0.33411</cdr:x>
      <cdr:y>0.3482</cdr:y>
    </cdr:to>
    <cdr:sp macro="" textlink="">
      <cdr:nvSpPr>
        <cdr:cNvPr id="6" name="TextBox 26"/>
        <cdr:cNvSpPr txBox="1"/>
      </cdr:nvSpPr>
      <cdr:spPr>
        <a:xfrm xmlns:a="http://schemas.openxmlformats.org/drawingml/2006/main">
          <a:off x="1296902" y="615807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5</a:t>
          </a:r>
          <a:endParaRPr lang="ru-RU" dirty="0"/>
        </a:p>
      </cdr:txBody>
    </cdr:sp>
  </cdr:relSizeAnchor>
  <cdr:relSizeAnchor xmlns:cdr="http://schemas.openxmlformats.org/drawingml/2006/chartDrawing">
    <cdr:from>
      <cdr:x>0.71396</cdr:x>
      <cdr:y>0.17291</cdr:y>
    </cdr:from>
    <cdr:to>
      <cdr:x>0.76116</cdr:x>
      <cdr:y>0.30345</cdr:y>
    </cdr:to>
    <cdr:sp macro="" textlink="">
      <cdr:nvSpPr>
        <cdr:cNvPr id="7" name="TextBox 26"/>
        <cdr:cNvSpPr txBox="1"/>
      </cdr:nvSpPr>
      <cdr:spPr>
        <a:xfrm xmlns:a="http://schemas.openxmlformats.org/drawingml/2006/main">
          <a:off x="3227321" y="493718"/>
          <a:ext cx="213358" cy="3727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6</a:t>
          </a:r>
          <a:endParaRPr lang="ru-RU" dirty="0"/>
        </a:p>
      </cdr:txBody>
    </cdr:sp>
  </cdr:relSizeAnchor>
  <cdr:relSizeAnchor xmlns:cdr="http://schemas.openxmlformats.org/drawingml/2006/chartDrawing">
    <cdr:from>
      <cdr:x>0.72407</cdr:x>
      <cdr:y>0.32557</cdr:y>
    </cdr:from>
    <cdr:to>
      <cdr:x>0.77127</cdr:x>
      <cdr:y>0.45611</cdr:y>
    </cdr:to>
    <cdr:sp macro="" textlink="">
      <cdr:nvSpPr>
        <cdr:cNvPr id="4" name="TextBox 26"/>
        <cdr:cNvSpPr txBox="1"/>
      </cdr:nvSpPr>
      <cdr:spPr>
        <a:xfrm xmlns:a="http://schemas.openxmlformats.org/drawingml/2006/main">
          <a:off x="3273026" y="92112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3</a:t>
          </a:r>
          <a:endParaRPr lang="ru-RU" dirty="0"/>
        </a:p>
      </cdr:txBody>
    </cdr:sp>
  </cdr:relSizeAnchor>
  <cdr:relSizeAnchor xmlns:cdr="http://schemas.openxmlformats.org/drawingml/2006/chartDrawing">
    <cdr:from>
      <cdr:x>0.38613</cdr:x>
      <cdr:y>0.47467</cdr:y>
    </cdr:from>
    <cdr:to>
      <cdr:x>0.43333</cdr:x>
      <cdr:y>0.60521</cdr:y>
    </cdr:to>
    <cdr:sp macro="" textlink="">
      <cdr:nvSpPr>
        <cdr:cNvPr id="8" name="TextBox 26"/>
        <cdr:cNvSpPr txBox="1"/>
      </cdr:nvSpPr>
      <cdr:spPr>
        <a:xfrm xmlns:a="http://schemas.openxmlformats.org/drawingml/2006/main">
          <a:off x="1745433" y="134295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7</a:t>
          </a:r>
          <a:endParaRPr lang="ru-RU" dirty="0"/>
        </a:p>
      </cdr:txBody>
    </cdr:sp>
  </cdr:relSizeAnchor>
  <cdr:relSizeAnchor xmlns:cdr="http://schemas.openxmlformats.org/drawingml/2006/chartDrawing">
    <cdr:from>
      <cdr:x>0.32301</cdr:x>
      <cdr:y>0.35119</cdr:y>
    </cdr:from>
    <cdr:to>
      <cdr:x>0.37021</cdr:x>
      <cdr:y>0.48173</cdr:y>
    </cdr:to>
    <cdr:sp macro="" textlink="">
      <cdr:nvSpPr>
        <cdr:cNvPr id="5" name="TextBox 26"/>
        <cdr:cNvSpPr txBox="1"/>
      </cdr:nvSpPr>
      <cdr:spPr>
        <a:xfrm xmlns:a="http://schemas.openxmlformats.org/drawingml/2006/main">
          <a:off x="1460093" y="993590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4</a:t>
          </a:r>
          <a:endParaRPr lang="ru-RU" dirty="0"/>
        </a:p>
      </cdr:txBody>
    </cdr:sp>
  </cdr:relSizeAnchor>
  <cdr:relSizeAnchor xmlns:cdr="http://schemas.openxmlformats.org/drawingml/2006/chartDrawing">
    <cdr:from>
      <cdr:x>0</cdr:x>
      <cdr:y>0.35327</cdr:y>
    </cdr:from>
    <cdr:to>
      <cdr:x>0.0749</cdr:x>
      <cdr:y>0.66636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0" y="999477"/>
          <a:ext cx="338554" cy="885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0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uk-UA" dirty="0" smtClean="0">
              <a:solidFill>
                <a:schemeClr val="tx2"/>
              </a:solidFill>
            </a:rPr>
            <a:t>АДС</a:t>
          </a:r>
          <a:r>
            <a:rPr lang="uk-UA" dirty="0">
              <a:solidFill>
                <a:schemeClr val="tx2"/>
              </a:solidFill>
            </a:rPr>
            <a:t>, мм </a:t>
          </a:r>
          <a:r>
            <a:rPr lang="uk-UA" dirty="0" err="1">
              <a:solidFill>
                <a:schemeClr val="tx2"/>
              </a:solidFill>
            </a:rPr>
            <a:t>рт.ст</a:t>
          </a:r>
          <a:r>
            <a:rPr lang="uk-UA" dirty="0">
              <a:solidFill>
                <a:schemeClr val="tx2"/>
              </a:solidFill>
            </a:rPr>
            <a:t>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0.47435</cdr:x>
      <cdr:y>0.19826</cdr:y>
    </cdr:from>
    <cdr:to>
      <cdr:x>0.52827</cdr:x>
      <cdr:y>0.30855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8711" y="5438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0.21454</cdr:x>
      <cdr:y>0.46378</cdr:y>
    </cdr:from>
    <cdr:to>
      <cdr:x>0.26846</cdr:x>
      <cdr:y>0.57407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0888" y="127224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0.44984</cdr:x>
      <cdr:y>0.36166</cdr:y>
    </cdr:from>
    <cdr:to>
      <cdr:x>0.50376</cdr:x>
      <cdr:y>0.47195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056653" y="99209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0.68023</cdr:x>
      <cdr:y>0.54956</cdr:y>
    </cdr:from>
    <cdr:to>
      <cdr:x>0.73415</cdr:x>
      <cdr:y>0.65986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10006" y="150756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0.20229</cdr:x>
      <cdr:y>0.40659</cdr:y>
    </cdr:from>
    <cdr:to>
      <cdr:x>0.25621</cdr:x>
      <cdr:y>0.51688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4859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0.45719</cdr:x>
      <cdr:y>0.40659</cdr:y>
    </cdr:from>
    <cdr:to>
      <cdr:x>0.51111</cdr:x>
      <cdr:y>0.51688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090270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0.65327</cdr:x>
      <cdr:y>0.5128</cdr:y>
    </cdr:from>
    <cdr:to>
      <cdr:x>0.70719</cdr:x>
      <cdr:y>0.62309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86742" y="14067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0.49395</cdr:x>
      <cdr:y>0.19417</cdr:y>
    </cdr:from>
    <cdr:to>
      <cdr:x>0.54788</cdr:x>
      <cdr:y>0.30447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58359" y="5326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0.21163</cdr:x>
      <cdr:y>0.3831</cdr:y>
    </cdr:from>
    <cdr:to>
      <cdr:x>0.26555</cdr:x>
      <cdr:y>0.4934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67581" y="105092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0.41997</cdr:x>
      <cdr:y>0.24855</cdr:y>
    </cdr:from>
    <cdr:to>
      <cdr:x>0.47389</cdr:x>
      <cdr:y>0.35885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20081" y="68183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0.65434</cdr:x>
      <cdr:y>0.23553</cdr:y>
    </cdr:from>
    <cdr:to>
      <cdr:x>0.70826</cdr:x>
      <cdr:y>0.34583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991644" y="6461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0.2559</cdr:x>
      <cdr:y>0.40914</cdr:y>
    </cdr:from>
    <cdr:to>
      <cdr:x>0.30982</cdr:x>
      <cdr:y>0.51944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987" y="112236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0.38959</cdr:x>
      <cdr:y>0.5</cdr:y>
    </cdr:from>
    <cdr:to>
      <cdr:x>0.44351</cdr:x>
      <cdr:y>0.61029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51540" y="1089754"/>
          <a:ext cx="214734" cy="240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2</a:t>
          </a:r>
          <a:endParaRPr lang="uk-UA" sz="1100" dirty="0"/>
        </a:p>
      </cdr:txBody>
    </cdr:sp>
  </cdr:relSizeAnchor>
  <cdr:relSizeAnchor xmlns:cdr="http://schemas.openxmlformats.org/drawingml/2006/chartDrawing">
    <cdr:from>
      <cdr:x>0.66476</cdr:x>
      <cdr:y>0.39178</cdr:y>
    </cdr:from>
    <cdr:to>
      <cdr:x>0.71868</cdr:x>
      <cdr:y>0.50208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39268" y="107473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0.5923</cdr:x>
      <cdr:y>0.22876</cdr:y>
    </cdr:from>
    <cdr:to>
      <cdr:x>0.64659</cdr:x>
      <cdr:y>0.33905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9412" y="62752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  <cdr:relSizeAnchor xmlns:cdr="http://schemas.openxmlformats.org/drawingml/2006/chartDrawing">
    <cdr:from>
      <cdr:x>0.37891</cdr:x>
      <cdr:y>0.68028</cdr:y>
    </cdr:from>
    <cdr:to>
      <cdr:x>0.4332</cdr:x>
      <cdr:y>0.79058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20477" y="18661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0.21602</cdr:x>
      <cdr:y>0.41476</cdr:y>
    </cdr:from>
    <cdr:to>
      <cdr:x>0.27032</cdr:x>
      <cdr:y>0.52505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80888" y="1137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0.35423</cdr:x>
      <cdr:y>0.27587</cdr:y>
    </cdr:from>
    <cdr:to>
      <cdr:x>0.40852</cdr:x>
      <cdr:y>0.38617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08418" y="756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0.68987</cdr:x>
      <cdr:y>0.42702</cdr:y>
    </cdr:from>
    <cdr:to>
      <cdr:x>0.74416</cdr:x>
      <cdr:y>0.53731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32417" y="117138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0.295</cdr:x>
      <cdr:y>0.63126</cdr:y>
    </cdr:from>
    <cdr:to>
      <cdr:x>0.34929</cdr:x>
      <cdr:y>0.74156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9476" y="173168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0.19381</cdr:x>
      <cdr:y>0.3494</cdr:y>
    </cdr:from>
    <cdr:to>
      <cdr:x>0.24811</cdr:x>
      <cdr:y>0.4597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6" y="958477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0.41593</cdr:x>
      <cdr:y>0.4842</cdr:y>
    </cdr:from>
    <cdr:to>
      <cdr:x>0.47022</cdr:x>
      <cdr:y>0.5945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888565" y="13282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0.71454</cdr:x>
      <cdr:y>0.44744</cdr:y>
    </cdr:from>
    <cdr:to>
      <cdr:x>0.76884</cdr:x>
      <cdr:y>0.55773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44477" y="122741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0.54919</cdr:x>
      <cdr:y>0.17375</cdr:y>
    </cdr:from>
    <cdr:to>
      <cdr:x>0.60349</cdr:x>
      <cdr:y>0.28404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93682" y="47662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550A-2F17-4919-A7E7-0E04C8BB3EF3}" type="datetimeFigureOut">
              <a:rPr lang="uk-UA" smtClean="0"/>
              <a:t>06.12.2018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42E3-5FA1-45E0-A8FF-44DBAD83164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0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6BD1-A184-4EAF-9098-6324CC55D12B}" type="datetimeFigureOut">
              <a:rPr lang="uk-UA" smtClean="0"/>
              <a:t>06.12.2018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0981-4342-45C9-B624-B2909F85B0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9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8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72CA2A-8103-4E48-81DF-D99FE6F6EE99}" type="slidenum">
              <a:rPr lang="ru-RU" altLang="uk-UA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uk-U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C6D3-00D5-4BF3-89E8-F08D402DC38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AED-9ADC-46D7-8619-2A60DDC39209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4FC4-BEE4-4122-B19C-0996AD43DF4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74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F8C-9CF4-4A7D-93AF-EC1DB68C6CC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631-1F25-40A2-B22A-32E60F1B0946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7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7BA-D352-44E3-865E-F61C7B93AAD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C6C0-4AEB-4360-BB8C-47A6F690F314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D1-0A61-46A8-8DF9-37F6A295064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7F6-ACE2-4D9C-90D1-BBED14347A9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A2B-B10D-4524-889F-E03F85F90D63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408-8A9B-459F-B615-7A2D23E1A9F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79E-3B26-4CD8-BA58-7D51DAEC5F0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441-CFD4-4A09-BEB0-2880ABF9CA2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D8-2F38-41A7-8A21-DFC5E463AC9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577A-E9FE-4BDE-A9DF-546340F4924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678C-43D5-4AA1-93D4-47F099E2E29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0D8-0C5D-4242-9F69-2457FF6E5D5B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059" y="270829"/>
            <a:ext cx="8507288" cy="1399032"/>
          </a:xfrm>
        </p:spPr>
        <p:txBody>
          <a:bodyPr>
            <a:noAutofit/>
          </a:bodyPr>
          <a:lstStyle/>
          <a:p>
            <a:pPr algn="ctr"/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МІНІСТЕРСВО ОСВІТИ І НАУКИ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НАЦІОНАЛЬНИЙ ТЕХНІЧНИЙ УНІВЕРСТИТЕТ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«КИЇВСЬКИЙ ПОЛІТЕХНІЧНИЙ ІНСТИТУТ ІМЕНІ ІГОРЯ СІКОРСЬКОГО»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ФАКУЛЬТЕТ БІОМЕДИЧНОЇ ІНЖЕНЕРІЇ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КАФЕДРА БІОМЕДИЧНОЇ КІБЕРНЕТИКИ</a:t>
            </a:r>
            <a:endParaRPr lang="uk-UA" sz="180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903" y="2620000"/>
            <a:ext cx="8229600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Магістерська дисертація на тему:</a:t>
            </a:r>
          </a:p>
          <a:p>
            <a:pPr marL="0" indent="0" algn="ctr">
              <a:buNone/>
            </a:pP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«Комп’ютерна </a:t>
            </a: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система для визначення функціонального стану кровообігу </a:t>
            </a: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студентів»</a:t>
            </a:r>
            <a:endParaRPr lang="uk-UA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 smtClean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</a:t>
            </a:r>
            <a:r>
              <a:rPr lang="uk-UA" dirty="0" smtClean="0">
                <a:cs typeface="Times New Roman" panose="02020603050405020304" pitchFamily="18" charset="0"/>
              </a:rPr>
              <a:t>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доц. каф.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5955631"/>
            <a:ext cx="751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Побудовані графіки АТС і АТД для чотирьох та трьох кластерів</a:t>
            </a:r>
            <a:endParaRPr lang="uk-UA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44193331"/>
              </p:ext>
            </p:extLst>
          </p:nvPr>
        </p:nvGraphicFramePr>
        <p:xfrm>
          <a:off x="803717" y="1901578"/>
          <a:ext cx="4125019" cy="20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8589414"/>
              </p:ext>
            </p:extLst>
          </p:nvPr>
        </p:nvGraphicFramePr>
        <p:xfrm>
          <a:off x="779904" y="3888006"/>
          <a:ext cx="4021644" cy="206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50494423"/>
              </p:ext>
            </p:extLst>
          </p:nvPr>
        </p:nvGraphicFramePr>
        <p:xfrm>
          <a:off x="4963400" y="1901578"/>
          <a:ext cx="4004653" cy="19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814635846"/>
              </p:ext>
            </p:extLst>
          </p:nvPr>
        </p:nvGraphicFramePr>
        <p:xfrm>
          <a:off x="4964676" y="3736157"/>
          <a:ext cx="3982453" cy="21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2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2915816" y="1901578"/>
          <a:ext cx="371475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/>
          </p:nvPr>
        </p:nvGraphicFramePr>
        <p:xfrm>
          <a:off x="2891036" y="4025018"/>
          <a:ext cx="3733800" cy="203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5736" y="59637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Побудовані графіки АТС і АТД для п’яти кластерів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6" y="147338"/>
            <a:ext cx="7523343" cy="1280890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Розширення функціоналу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3646" y="863461"/>
            <a:ext cx="7365105" cy="1280890"/>
          </a:xfrm>
        </p:spPr>
        <p:txBody>
          <a:bodyPr/>
          <a:lstStyle/>
          <a:p>
            <a:pPr algn="just"/>
            <a:r>
              <a:rPr lang="uk-UA" dirty="0"/>
              <a:t>Виходячи з </a:t>
            </a:r>
            <a:r>
              <a:rPr lang="uk-UA" dirty="0" smtClean="0"/>
              <a:t>чітко </a:t>
            </a:r>
            <a:r>
              <a:rPr lang="uk-UA" dirty="0"/>
              <a:t>видно, що таблиці на 5 кластерів дають найоптимальніший результат, тому нами було вирішено розширити функціонал програмного продукту </a:t>
            </a:r>
            <a:r>
              <a:rPr lang="en-US" dirty="0" err="1" smtClean="0"/>
              <a:t>Clusterbox</a:t>
            </a:r>
            <a:r>
              <a:rPr lang="uk-UA" dirty="0" smtClean="0"/>
              <a:t>. </a:t>
            </a:r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1988840"/>
            <a:ext cx="553389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Публікації та впровадження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59632" y="1772816"/>
            <a:ext cx="7365105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dirty="0" smtClean="0"/>
              <a:t>Результати магістерської дисертації були описані в статтях:</a:t>
            </a:r>
          </a:p>
          <a:p>
            <a:pPr algn="just"/>
            <a:r>
              <a:rPr lang="uk-UA" dirty="0" smtClean="0"/>
              <a:t> «</a:t>
            </a:r>
            <a:r>
              <a:rPr lang="en-US" dirty="0"/>
              <a:t>Estimation of Algorithms Efficiency in the Task of Biological Objects Clustering</a:t>
            </a:r>
            <a:r>
              <a:rPr lang="uk-UA" dirty="0" smtClean="0"/>
              <a:t>» та опубліковані в журналі </a:t>
            </a:r>
            <a:r>
              <a:rPr lang="en-US" dirty="0" smtClean="0"/>
              <a:t>Innovative</a:t>
            </a:r>
            <a:r>
              <a:rPr lang="uk-UA" dirty="0" smtClean="0"/>
              <a:t> </a:t>
            </a:r>
            <a:r>
              <a:rPr lang="en-US" dirty="0" err="1" smtClean="0"/>
              <a:t>biosystems</a:t>
            </a:r>
            <a:r>
              <a:rPr lang="en-US" dirty="0" smtClean="0"/>
              <a:t> and</a:t>
            </a:r>
            <a:r>
              <a:rPr lang="uk-UA" dirty="0" smtClean="0"/>
              <a:t> </a:t>
            </a:r>
            <a:r>
              <a:rPr lang="en-US" dirty="0" smtClean="0"/>
              <a:t>bioengineering, vol. 2 · no. 2; </a:t>
            </a:r>
            <a:endParaRPr lang="uk-UA" dirty="0" smtClean="0"/>
          </a:p>
          <a:p>
            <a:pPr algn="just"/>
            <a:r>
              <a:rPr lang="ru-RU" dirty="0" smtClean="0"/>
              <a:t>«</a:t>
            </a:r>
            <a:r>
              <a:rPr lang="en-US" dirty="0"/>
              <a:t>Automated Assessment of a Students Circulatory System Functional State Using Martine's Test</a:t>
            </a:r>
            <a:r>
              <a:rPr lang="ru-RU" dirty="0" smtClean="0"/>
              <a:t>» </a:t>
            </a:r>
            <a:r>
              <a:rPr lang="uk-UA" dirty="0"/>
              <a:t>та опубліковані в </a:t>
            </a:r>
            <a:r>
              <a:rPr lang="uk-UA" dirty="0" smtClean="0"/>
              <a:t>журналі </a:t>
            </a:r>
            <a:r>
              <a:rPr lang="en-US" dirty="0"/>
              <a:t>Innovative</a:t>
            </a:r>
            <a:r>
              <a:rPr lang="uk-UA" dirty="0"/>
              <a:t> </a:t>
            </a:r>
            <a:r>
              <a:rPr lang="en-US" dirty="0" err="1"/>
              <a:t>biosystems</a:t>
            </a:r>
            <a:r>
              <a:rPr lang="en-US" dirty="0"/>
              <a:t> and</a:t>
            </a:r>
            <a:r>
              <a:rPr lang="uk-UA" dirty="0"/>
              <a:t> </a:t>
            </a:r>
            <a:r>
              <a:rPr lang="en-US" dirty="0"/>
              <a:t>bioengineering, vol. 2 · no. </a:t>
            </a:r>
            <a:r>
              <a:rPr lang="ru-RU" dirty="0" smtClean="0"/>
              <a:t>3; </a:t>
            </a:r>
          </a:p>
          <a:p>
            <a:pPr algn="just"/>
            <a:r>
              <a:rPr lang="ru-RU" dirty="0" smtClean="0"/>
              <a:t>«</a:t>
            </a:r>
            <a:r>
              <a:rPr lang="uk-UA" dirty="0"/>
              <a:t>Застосування алгоритму знаходження мінімальної відстані для визначення групи ризику студента</a:t>
            </a:r>
            <a:r>
              <a:rPr lang="ru-RU" dirty="0" smtClean="0"/>
              <a:t>» </a:t>
            </a:r>
            <a:r>
              <a:rPr lang="uk-UA" dirty="0"/>
              <a:t>та опубліковані в журналі </a:t>
            </a:r>
            <a:r>
              <a:rPr lang="en-US" dirty="0" smtClean="0"/>
              <a:t>The </a:t>
            </a:r>
            <a:r>
              <a:rPr lang="en-US" dirty="0"/>
              <a:t>scientific heritage № 23 (23), 2018</a:t>
            </a:r>
          </a:p>
          <a:p>
            <a:pPr algn="just"/>
            <a:r>
              <a:rPr lang="uk-UA" dirty="0" smtClean="0"/>
              <a:t>Проект розроблено на замовлення кафедри «Фізичного виховання» НТУУ «КПІ ім. Ігоря Сікорського»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805" y="663147"/>
            <a:ext cx="6589199" cy="864096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9997" y="1901578"/>
            <a:ext cx="770681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Проаналізовано базу даних </a:t>
            </a:r>
            <a:r>
              <a:rPr lang="uk-UA" dirty="0"/>
              <a:t>студентів молодших курсів </a:t>
            </a:r>
            <a:r>
              <a:rPr lang="uk-UA" dirty="0" smtClean="0"/>
              <a:t>НТУУ «КПІ ім. Ігоря Сікорського» та  розщеплено її по статі.</a:t>
            </a:r>
          </a:p>
          <a:p>
            <a:pPr lvl="0"/>
            <a:r>
              <a:rPr lang="uk-UA" dirty="0" smtClean="0"/>
              <a:t>Проведено глобальну </a:t>
            </a:r>
            <a:r>
              <a:rPr lang="uk-UA" dirty="0" err="1" smtClean="0"/>
              <a:t>кластеризацію</a:t>
            </a:r>
            <a:r>
              <a:rPr lang="uk-UA" dirty="0" smtClean="0"/>
              <a:t>. </a:t>
            </a:r>
            <a:endParaRPr lang="uk-UA" dirty="0"/>
          </a:p>
          <a:p>
            <a:pPr lvl="0"/>
            <a:r>
              <a:rPr lang="uk-UA" dirty="0" smtClean="0"/>
              <a:t>Підтверджено ефективність алгоритму квадрату евклідової відстані</a:t>
            </a:r>
            <a:endParaRPr lang="uk-UA" dirty="0"/>
          </a:p>
          <a:p>
            <a:pPr lvl="0"/>
            <a:r>
              <a:rPr lang="uk-UA" dirty="0" smtClean="0"/>
              <a:t>Реалізовано модуль для порівняння кластерів</a:t>
            </a:r>
            <a:endParaRPr lang="uk-UA" dirty="0"/>
          </a:p>
          <a:p>
            <a:pPr lvl="0"/>
            <a:r>
              <a:rPr lang="uk-UA" dirty="0" smtClean="0"/>
              <a:t>Знайдено оптимальну кількість кластерів</a:t>
            </a:r>
            <a:endParaRPr lang="en-US" dirty="0"/>
          </a:p>
          <a:p>
            <a:pPr lvl="0"/>
            <a:r>
              <a:rPr lang="uk-UA" dirty="0" smtClean="0"/>
              <a:t>Розширено функціонал програмного продукту</a:t>
            </a:r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33016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uk-UA" sz="6600" dirty="0" smtClean="0"/>
              <a:t>Дякуємо за увагу!</a:t>
            </a:r>
            <a:endParaRPr lang="uk-UA" sz="66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8778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Актуальність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2420888"/>
            <a:ext cx="7634809" cy="2448272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/>
              <a:t>Актуальним є </a:t>
            </a:r>
            <a:r>
              <a:rPr lang="uk-UA" dirty="0"/>
              <a:t>м</a:t>
            </a:r>
            <a:r>
              <a:rPr lang="ru-RU" dirty="0" err="1" smtClean="0"/>
              <a:t>оніторинг</a:t>
            </a:r>
            <a:r>
              <a:rPr lang="ru-RU" dirty="0" smtClean="0"/>
              <a:t> </a:t>
            </a:r>
            <a:r>
              <a:rPr lang="ru-RU" dirty="0" err="1"/>
              <a:t>фізіологічного</a:t>
            </a:r>
            <a:r>
              <a:rPr lang="ru-RU" dirty="0"/>
              <a:t> стану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фізичних</a:t>
            </a:r>
            <a:r>
              <a:rPr lang="ru-RU" dirty="0" smtClean="0"/>
              <a:t> </a:t>
            </a:r>
            <a:r>
              <a:rPr lang="uk-UA" dirty="0" smtClean="0"/>
              <a:t>і </a:t>
            </a:r>
            <a:r>
              <a:rPr lang="ru-RU" dirty="0" err="1" smtClean="0"/>
              <a:t>спортивних</a:t>
            </a:r>
            <a:r>
              <a:rPr lang="ru-RU" dirty="0" smtClean="0"/>
              <a:t> </a:t>
            </a:r>
            <a:r>
              <a:rPr lang="ru-RU" dirty="0" err="1" smtClean="0"/>
              <a:t>тренувань</a:t>
            </a:r>
            <a:r>
              <a:rPr lang="ru-RU" dirty="0" smtClean="0"/>
              <a:t> з </a:t>
            </a:r>
            <a:r>
              <a:rPr lang="ru-RU" dirty="0" err="1" smtClean="0"/>
              <a:t>періодичним</a:t>
            </a:r>
            <a:r>
              <a:rPr lang="ru-RU" dirty="0" smtClean="0"/>
              <a:t> </a:t>
            </a:r>
            <a:r>
              <a:rPr lang="uk-UA" dirty="0" smtClean="0"/>
              <a:t>визначенням регуляторних реакцій на тестове навантаження</a:t>
            </a:r>
          </a:p>
          <a:p>
            <a:pPr algn="just"/>
            <a:r>
              <a:rPr lang="uk-UA" dirty="0" smtClean="0"/>
              <a:t> Це потребує розробки </a:t>
            </a:r>
            <a:r>
              <a:rPr lang="uk-UA" dirty="0"/>
              <a:t>нових </a:t>
            </a:r>
            <a:r>
              <a:rPr lang="uk-UA" dirty="0" smtClean="0"/>
              <a:t>модулів для досліджень і  </a:t>
            </a:r>
            <a:r>
              <a:rPr lang="uk-UA" dirty="0"/>
              <a:t>вдосконалення програмного </a:t>
            </a:r>
            <a:r>
              <a:rPr lang="uk-UA" dirty="0" smtClean="0"/>
              <a:t>продукту</a:t>
            </a:r>
          </a:p>
          <a:p>
            <a:pPr algn="just"/>
            <a:r>
              <a:rPr lang="uk-UA" dirty="0" smtClean="0"/>
              <a:t>На основі отриманих результатів визначається вид та рівень інтенсивності фізичних навантажень студентів.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246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Мета і задачі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7584" y="1484784"/>
            <a:ext cx="7778824" cy="504056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b="1" dirty="0"/>
              <a:t>Мета</a:t>
            </a:r>
            <a:r>
              <a:rPr lang="ru-RU" b="1" dirty="0" smtClean="0"/>
              <a:t>: </a:t>
            </a:r>
            <a:r>
              <a:rPr lang="ru-RU" dirty="0" err="1" smtClean="0"/>
              <a:t>розробка</a:t>
            </a:r>
            <a:r>
              <a:rPr lang="ru-RU" dirty="0" smtClean="0"/>
              <a:t> модулю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подібності</a:t>
            </a:r>
            <a:r>
              <a:rPr lang="ru-RU" dirty="0" smtClean="0"/>
              <a:t> </a:t>
            </a:r>
            <a:r>
              <a:rPr lang="ru-RU" dirty="0" err="1" smtClean="0"/>
              <a:t>патернів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подальшим</a:t>
            </a:r>
            <a:r>
              <a:rPr lang="ru-RU" dirty="0" smtClean="0"/>
              <a:t> </a:t>
            </a:r>
            <a:r>
              <a:rPr lang="uk-UA" dirty="0" smtClean="0"/>
              <a:t>вдосконаленням </a:t>
            </a:r>
            <a:r>
              <a:rPr lang="uk-UA" dirty="0"/>
              <a:t>системи реєстрації змін функціонального стану системи кровообігу </a:t>
            </a:r>
            <a:endParaRPr lang="uk-UA" dirty="0" smtClean="0"/>
          </a:p>
          <a:p>
            <a:pPr marL="64008" indent="0" algn="just">
              <a:buNone/>
            </a:pPr>
            <a:r>
              <a:rPr lang="uk-UA" b="1" dirty="0" smtClean="0"/>
              <a:t>Задачі</a:t>
            </a:r>
            <a:r>
              <a:rPr lang="ru-RU" b="1" dirty="0"/>
              <a:t>:</a:t>
            </a:r>
            <a:endParaRPr lang="en-US" b="1" dirty="0"/>
          </a:p>
          <a:p>
            <a:pPr lvl="0"/>
            <a:r>
              <a:rPr lang="uk-UA" dirty="0" smtClean="0"/>
              <a:t>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Проведення глобальної 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</a:t>
            </a:r>
          </a:p>
          <a:p>
            <a:pPr lvl="0"/>
            <a:r>
              <a:rPr lang="uk-UA" dirty="0"/>
              <a:t>Проведення </a:t>
            </a:r>
            <a:r>
              <a:rPr lang="uk-UA" dirty="0" err="1" smtClean="0"/>
              <a:t>дискримінантного</a:t>
            </a:r>
            <a:r>
              <a:rPr lang="uk-UA" dirty="0" smtClean="0"/>
              <a:t> аналізу </a:t>
            </a:r>
            <a:r>
              <a:rPr lang="uk-UA" dirty="0"/>
              <a:t>та </a:t>
            </a:r>
            <a:r>
              <a:rPr lang="uk-UA" dirty="0" smtClean="0"/>
              <a:t>логістичної регресії </a:t>
            </a:r>
            <a:r>
              <a:rPr lang="uk-UA" dirty="0"/>
              <a:t>для визначення коректності алгоритму евклідової відстані.</a:t>
            </a:r>
          </a:p>
          <a:p>
            <a:pPr lvl="0"/>
            <a:r>
              <a:rPr lang="uk-UA" dirty="0" smtClean="0"/>
              <a:t>Реалізація </a:t>
            </a:r>
            <a:r>
              <a:rPr lang="uk-UA" dirty="0"/>
              <a:t>програмного додатку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Зменшення кількості кластерів та побудова таблиць.</a:t>
            </a:r>
          </a:p>
          <a:p>
            <a:pPr lvl="0"/>
            <a:r>
              <a:rPr lang="uk-UA" dirty="0" smtClean="0"/>
              <a:t>Вибір оптимальної кількості </a:t>
            </a:r>
            <a:r>
              <a:rPr lang="uk-UA" dirty="0" err="1" smtClean="0"/>
              <a:t>патернів</a:t>
            </a:r>
            <a:endParaRPr lang="en-US" dirty="0" smtClean="0"/>
          </a:p>
          <a:p>
            <a:pPr lvl="0"/>
            <a:r>
              <a:rPr lang="uk-UA" dirty="0" smtClean="0"/>
              <a:t>Вдосконалення програмного продукту.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Приклад результуючої таблиці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94128" y="1484784"/>
            <a:ext cx="6591985" cy="1581654"/>
          </a:xfrm>
        </p:spPr>
        <p:txBody>
          <a:bodyPr>
            <a:normAutofit/>
          </a:bodyPr>
          <a:lstStyle/>
          <a:p>
            <a:pPr algn="just"/>
            <a:r>
              <a:rPr lang="uk-UA" dirty="0"/>
              <a:t>Для досягнення мети необхідно переконатися у ефективності алгоритму квадрату евклідової відстані. Для цього було використано базу </a:t>
            </a:r>
            <a:r>
              <a:rPr lang="uk-UA" dirty="0" smtClean="0"/>
              <a:t>даних фізичних навантажень, що містить 600 людей, з яких 324 чоловіків і результуючу таблицю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045" y="3212976"/>
            <a:ext cx="5543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Вибір режиму </a:t>
            </a:r>
            <a:r>
              <a:rPr lang="uk-UA" b="1" dirty="0" err="1" smtClean="0">
                <a:solidFill>
                  <a:schemeClr val="tx1"/>
                </a:solidFill>
              </a:rPr>
              <a:t>кластеризації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98" y="1340768"/>
            <a:ext cx="6270732" cy="48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665" y="260648"/>
            <a:ext cx="65891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Логістична регресія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171" y="1412776"/>
            <a:ext cx="4037089" cy="2786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049" y="1434852"/>
            <a:ext cx="3271838" cy="4758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956" y="5036860"/>
            <a:ext cx="3238952" cy="628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480" y="419910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1 – Параметри регресії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6193335"/>
            <a:ext cx="44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2 – Таблиця класифікації за 3 кластером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672480" y="5685392"/>
            <a:ext cx="42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3 – Отримана модель за 3 кластером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2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42" y="312005"/>
            <a:ext cx="7465470" cy="9515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Підтвердження ефективності </a:t>
            </a:r>
            <a:r>
              <a:rPr lang="uk-UA" b="1" dirty="0" err="1" smtClean="0">
                <a:solidFill>
                  <a:schemeClr val="tx1"/>
                </a:solidFill>
              </a:rPr>
              <a:t>застосувння</a:t>
            </a:r>
            <a:r>
              <a:rPr lang="uk-UA" b="1" dirty="0" smtClean="0">
                <a:solidFill>
                  <a:schemeClr val="tx1"/>
                </a:solidFill>
              </a:rPr>
              <a:t> алгоритму евклідової відстані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70"/>
              </p:ext>
            </p:extLst>
          </p:nvPr>
        </p:nvGraphicFramePr>
        <p:xfrm>
          <a:off x="1612361" y="1862067"/>
          <a:ext cx="6467432" cy="502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73">
                  <a:extLst>
                    <a:ext uri="{9D8B030D-6E8A-4147-A177-3AD203B41FA5}">
                      <a16:colId xmlns:a16="http://schemas.microsoft.com/office/drawing/2014/main" val="2165560825"/>
                    </a:ext>
                  </a:extLst>
                </a:gridCol>
                <a:gridCol w="1221945">
                  <a:extLst>
                    <a:ext uri="{9D8B030D-6E8A-4147-A177-3AD203B41FA5}">
                      <a16:colId xmlns:a16="http://schemas.microsoft.com/office/drawing/2014/main" val="278511668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21904095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749056979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570158017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2554426346"/>
                    </a:ext>
                  </a:extLst>
                </a:gridCol>
              </a:tblGrid>
              <a:tr h="60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Класифікатор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Позначення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на істинних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з нелінійними перетвореннями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4641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800165722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70649408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1206771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77,4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62631259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57180260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797692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4653929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588945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04586945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28703027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2651290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23,81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033039713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99,7*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59139560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80012956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37656798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9541149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26393781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5,95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3281104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68957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23576373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268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2054"/>
              </p:ext>
            </p:extLst>
          </p:nvPr>
        </p:nvGraphicFramePr>
        <p:xfrm>
          <a:off x="2496607" y="3493804"/>
          <a:ext cx="4179050" cy="263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Графіки середніх значень АТД, АТС по кластерам у чоловіків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pSp>
        <p:nvGrpSpPr>
          <p:cNvPr id="29702" name="Группа 18"/>
          <p:cNvGrpSpPr>
            <a:grpSpLocks/>
          </p:cNvGrpSpPr>
          <p:nvPr/>
        </p:nvGrpSpPr>
        <p:grpSpPr bwMode="auto">
          <a:xfrm>
            <a:off x="2524529" y="923007"/>
            <a:ext cx="3991687" cy="2423159"/>
            <a:chOff x="24084" y="876675"/>
            <a:chExt cx="4517093" cy="2871922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7717311"/>
                </p:ext>
              </p:extLst>
            </p:nvPr>
          </p:nvGraphicFramePr>
          <p:xfrm>
            <a:off x="32556" y="876675"/>
            <a:ext cx="4508621" cy="287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>
              <a:off x="24084" y="1920473"/>
              <a:ext cx="338554" cy="863378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АТС, мм </a:t>
              </a:r>
              <a:r>
                <a:rPr lang="uk-UA" sz="1000" b="1" dirty="0" err="1">
                  <a:solidFill>
                    <a:schemeClr val="tx2"/>
                  </a:solidFill>
                  <a:latin typeface="+mn-lt"/>
                  <a:cs typeface="+mn-cs"/>
                </a:rPr>
                <a:t>рт.ст</a:t>
              </a: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.</a:t>
              </a:r>
            </a:p>
          </p:txBody>
        </p:sp>
        <p:sp>
          <p:nvSpPr>
            <p:cNvPr id="29733" name="Прямоугольник 22"/>
            <p:cNvSpPr>
              <a:spLocks noChangeArrowheads="1"/>
            </p:cNvSpPr>
            <p:nvPr/>
          </p:nvSpPr>
          <p:spPr bwMode="auto">
            <a:xfrm>
              <a:off x="1868323" y="3400979"/>
              <a:ext cx="8370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000" b="1">
                  <a:solidFill>
                    <a:schemeClr val="tx2"/>
                  </a:solidFill>
                </a:rPr>
                <a:t>ЧСС, уд./хв.</a:t>
              </a:r>
            </a:p>
          </p:txBody>
        </p:sp>
        <p:sp>
          <p:nvSpPr>
            <p:cNvPr id="29734" name="TextBox 26"/>
            <p:cNvSpPr txBox="1">
              <a:spLocks noChangeArrowheads="1"/>
            </p:cNvSpPr>
            <p:nvPr/>
          </p:nvSpPr>
          <p:spPr bwMode="auto">
            <a:xfrm>
              <a:off x="1306177" y="1531440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5</a:t>
              </a:r>
              <a:endParaRPr lang="ru-RU" altLang="uk-UA"/>
            </a:p>
          </p:txBody>
        </p:sp>
        <p:sp>
          <p:nvSpPr>
            <p:cNvPr id="29735" name="TextBox 27"/>
            <p:cNvSpPr txBox="1">
              <a:spLocks noChangeArrowheads="1"/>
            </p:cNvSpPr>
            <p:nvPr/>
          </p:nvSpPr>
          <p:spPr bwMode="auto">
            <a:xfrm>
              <a:off x="1576453" y="2510261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7</a:t>
              </a:r>
              <a:endParaRPr lang="ru-RU" altLang="uk-UA"/>
            </a:p>
          </p:txBody>
        </p:sp>
        <p:sp>
          <p:nvSpPr>
            <p:cNvPr id="29736" name="TextBox 28"/>
            <p:cNvSpPr txBox="1">
              <a:spLocks noChangeArrowheads="1"/>
            </p:cNvSpPr>
            <p:nvPr/>
          </p:nvSpPr>
          <p:spPr bwMode="auto">
            <a:xfrm>
              <a:off x="2527526" y="2447203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2</a:t>
              </a:r>
              <a:endParaRPr lang="ru-RU" altLang="uk-UA"/>
            </a:p>
          </p:txBody>
        </p:sp>
        <p:sp>
          <p:nvSpPr>
            <p:cNvPr id="29737" name="TextBox 29"/>
            <p:cNvSpPr txBox="1">
              <a:spLocks noChangeArrowheads="1"/>
            </p:cNvSpPr>
            <p:nvPr/>
          </p:nvSpPr>
          <p:spPr bwMode="auto">
            <a:xfrm>
              <a:off x="3335838" y="216736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3</a:t>
              </a:r>
              <a:endParaRPr lang="ru-RU" altLang="uk-UA"/>
            </a:p>
          </p:txBody>
        </p:sp>
        <p:sp>
          <p:nvSpPr>
            <p:cNvPr id="29738" name="TextBox 30"/>
            <p:cNvSpPr txBox="1">
              <a:spLocks noChangeArrowheads="1"/>
            </p:cNvSpPr>
            <p:nvPr/>
          </p:nvSpPr>
          <p:spPr bwMode="auto">
            <a:xfrm>
              <a:off x="3252482" y="1548878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6</a:t>
              </a:r>
              <a:endParaRPr lang="ru-RU" altLang="uk-UA" dirty="0"/>
            </a:p>
          </p:txBody>
        </p:sp>
        <p:sp>
          <p:nvSpPr>
            <p:cNvPr id="29739" name="TextBox 31"/>
            <p:cNvSpPr txBox="1">
              <a:spLocks noChangeArrowheads="1"/>
            </p:cNvSpPr>
            <p:nvPr/>
          </p:nvSpPr>
          <p:spPr bwMode="auto">
            <a:xfrm>
              <a:off x="2409150" y="1617167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1</a:t>
              </a:r>
              <a:endParaRPr lang="ru-RU" altLang="uk-UA"/>
            </a:p>
          </p:txBody>
        </p:sp>
        <p:sp>
          <p:nvSpPr>
            <p:cNvPr id="29740" name="TextBox 32"/>
            <p:cNvSpPr txBox="1">
              <a:spLocks noChangeArrowheads="1"/>
            </p:cNvSpPr>
            <p:nvPr/>
          </p:nvSpPr>
          <p:spPr bwMode="auto">
            <a:xfrm>
              <a:off x="1321910" y="189729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4</a:t>
              </a:r>
              <a:endParaRPr lang="ru-RU" altLang="uk-UA" dirty="0"/>
            </a:p>
          </p:txBody>
        </p:sp>
      </p:grpSp>
      <p:sp>
        <p:nvSpPr>
          <p:cNvPr id="29705" name="TextBox 33"/>
          <p:cNvSpPr txBox="1">
            <a:spLocks noChangeArrowheads="1"/>
          </p:cNvSpPr>
          <p:nvPr/>
        </p:nvSpPr>
        <p:spPr bwMode="auto">
          <a:xfrm>
            <a:off x="4617486" y="4371967"/>
            <a:ext cx="21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1</a:t>
            </a:r>
            <a:endParaRPr lang="ru-RU" altLang="uk-UA" dirty="0"/>
          </a:p>
        </p:txBody>
      </p:sp>
      <p:sp>
        <p:nvSpPr>
          <p:cNvPr id="29708" name="TextBox 34"/>
          <p:cNvSpPr txBox="1">
            <a:spLocks noChangeArrowheads="1"/>
          </p:cNvSpPr>
          <p:nvPr/>
        </p:nvSpPr>
        <p:spPr bwMode="auto">
          <a:xfrm>
            <a:off x="4666699" y="4887905"/>
            <a:ext cx="21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sp>
        <p:nvSpPr>
          <p:cNvPr id="29709" name="Прямоугольник 24"/>
          <p:cNvSpPr>
            <a:spLocks noChangeArrowheads="1"/>
          </p:cNvSpPr>
          <p:nvPr/>
        </p:nvSpPr>
        <p:spPr bwMode="auto">
          <a:xfrm>
            <a:off x="4114248" y="5690282"/>
            <a:ext cx="836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000" b="1" dirty="0">
                <a:solidFill>
                  <a:schemeClr val="tx2"/>
                </a:solidFill>
              </a:rPr>
              <a:t>ЧСС, </a:t>
            </a:r>
            <a:r>
              <a:rPr lang="uk-UA" altLang="uk-UA" sz="1000" b="1" dirty="0" err="1">
                <a:solidFill>
                  <a:schemeClr val="tx2"/>
                </a:solidFill>
              </a:rPr>
              <a:t>уд</a:t>
            </a:r>
            <a:r>
              <a:rPr lang="uk-UA" altLang="uk-UA" sz="1000" b="1" dirty="0">
                <a:solidFill>
                  <a:schemeClr val="tx2"/>
                </a:solidFill>
              </a:rPr>
              <a:t>./хв.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00796" y="6207807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Графіки сформовані на основі середніх показників 826 чоловіків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74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602" y="512463"/>
            <a:ext cx="71987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Побудова графіків програмним продуктом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8" y="1793353"/>
            <a:ext cx="8520545" cy="44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778</Words>
  <Application>Microsoft Office PowerPoint</Application>
  <PresentationFormat>Экран (4:3)</PresentationFormat>
  <Paragraphs>227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Sakkal Majalla</vt:lpstr>
      <vt:lpstr>Tahoma</vt:lpstr>
      <vt:lpstr>Times New Roman</vt:lpstr>
      <vt:lpstr>Wingdings 3</vt:lpstr>
      <vt:lpstr>Пасмо</vt:lpstr>
      <vt:lpstr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vt:lpstr>
      <vt:lpstr>Актуальність</vt:lpstr>
      <vt:lpstr>Мета і задачі</vt:lpstr>
      <vt:lpstr>Приклад результуючої таблиці</vt:lpstr>
      <vt:lpstr>Вибір режиму кластеризації</vt:lpstr>
      <vt:lpstr>Логістична регресія</vt:lpstr>
      <vt:lpstr>Підтвердження ефективності застосувння алгоритму евклідової відстані</vt:lpstr>
      <vt:lpstr>Графіки середніх значень АТД, АТС по кластерам у чоловіків</vt:lpstr>
      <vt:lpstr>Побудова графіків програмним продуктом</vt:lpstr>
      <vt:lpstr>Зменшення кількості кластерів</vt:lpstr>
      <vt:lpstr>Зменшення кількості кластерів</vt:lpstr>
      <vt:lpstr>Розширення функціоналу</vt:lpstr>
      <vt:lpstr>Публікації та впровадження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dc:title>
  <dc:creator>Bogdan Voynik</dc:creator>
  <cp:lastModifiedBy>Bogdan Voynik</cp:lastModifiedBy>
  <cp:revision>132</cp:revision>
  <cp:lastPrinted>2018-10-26T21:41:47Z</cp:lastPrinted>
  <dcterms:created xsi:type="dcterms:W3CDTF">2017-05-04T20:53:14Z</dcterms:created>
  <dcterms:modified xsi:type="dcterms:W3CDTF">2018-12-06T09:59:35Z</dcterms:modified>
</cp:coreProperties>
</file>