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Proxima Nova"/>
      <p:regular r:id="rId13"/>
      <p:bold r:id="rId14"/>
      <p:italic r:id="rId15"/>
      <p:boldItalic r:id="rId16"/>
    </p:embeddedFont>
    <p:embeddedFont>
      <p:font typeface="Alfa Slab One"/>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EA1C1E-B314-409D-9AA3-7FD73D9CBB8D}">
  <a:tblStyle styleId="{03EA1C1E-B314-409D-9AA3-7FD73D9CBB8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BD985E4-7E5B-4FEC-8862-CE2359FB1DA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ProximaNova-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ProximaNova-italic.fntdata"/><Relationship Id="rId14" Type="http://schemas.openxmlformats.org/officeDocument/2006/relationships/font" Target="fonts/ProximaNova-bold.fntdata"/><Relationship Id="rId17" Type="http://schemas.openxmlformats.org/officeDocument/2006/relationships/font" Target="fonts/AlfaSlabOne-regular.fntdata"/><Relationship Id="rId16"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F0909"/>
                </a:solidFill>
                <a:highlight>
                  <a:srgbClr val="F3F2EE"/>
                </a:highlight>
                <a:latin typeface="Times New Roman"/>
                <a:ea typeface="Times New Roman"/>
                <a:cs typeface="Times New Roman"/>
                <a:sym typeface="Times New Roman"/>
              </a:rPr>
              <a:t>Hello everyone, I am Dongyin Hu and my project title is An FWER control procedure on experimental economics data. I am from the ECE department and have only a shallow understanding about the economics problem being discussed here. Please correct me if you notice anything that is confusing.</a:t>
            </a:r>
            <a:endParaRPr sz="1200">
              <a:solidFill>
                <a:srgbClr val="1F0909"/>
              </a:solidFill>
              <a:highlight>
                <a:srgbClr val="F3F2EE"/>
              </a:highlight>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77e4dfe7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77e4dfe7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rgbClr val="1F0909"/>
                </a:solidFill>
                <a:highlight>
                  <a:srgbClr val="F3F2EE"/>
                </a:highlight>
                <a:latin typeface="Times New Roman"/>
                <a:ea typeface="Times New Roman"/>
                <a:cs typeface="Times New Roman"/>
                <a:sym typeface="Times New Roman"/>
              </a:rPr>
              <a:t>In this project, I would like to investigate a problem related with fundraising and charity. An organization may solicite money from subscribers for some reasons, for example, animal protection, improving education in a certain community, or some political events. A key concern for the fundraisers is, how to raise more money? A simple yet difficult question.</a:t>
            </a:r>
            <a:endParaRPr sz="1200">
              <a:solidFill>
                <a:srgbClr val="1F0909"/>
              </a:solidFill>
              <a:highlight>
                <a:srgbClr val="F3F2EE"/>
              </a:highlight>
              <a:latin typeface="Times New Roman"/>
              <a:ea typeface="Times New Roman"/>
              <a:cs typeface="Times New Roman"/>
              <a:sym typeface="Times New Roman"/>
            </a:endParaRPr>
          </a:p>
          <a:p>
            <a:pPr indent="0" lvl="0" marL="0" rtl="0" algn="l">
              <a:lnSpc>
                <a:spcPct val="115000"/>
              </a:lnSpc>
              <a:spcBef>
                <a:spcPts val="1800"/>
              </a:spcBef>
              <a:spcAft>
                <a:spcPts val="0"/>
              </a:spcAft>
              <a:buClr>
                <a:schemeClr val="dk1"/>
              </a:buClr>
              <a:buSzPts val="1100"/>
              <a:buFont typeface="Arial"/>
              <a:buNone/>
            </a:pPr>
            <a:r>
              <a:rPr lang="en" sz="1200">
                <a:solidFill>
                  <a:srgbClr val="1F0909"/>
                </a:solidFill>
                <a:highlight>
                  <a:srgbClr val="F3F2EE"/>
                </a:highlight>
                <a:latin typeface="Times New Roman"/>
                <a:ea typeface="Times New Roman"/>
                <a:cs typeface="Times New Roman"/>
                <a:sym typeface="Times New Roman"/>
              </a:rPr>
              <a:t>In practice, many fundraisers are using a method called matching grants. There is a leadership donor, who promises to offer an extra amount of money to your gift until a predetermined threshold is reached. So for example, when you donate $1, the donor will donate $2, if the matching ratio is 2:1. And the total extra amount is set to a certain limit which can be $25,000 for example. The donor will not add more money if $25,000 has been given out.</a:t>
            </a:r>
            <a:endParaRPr sz="1200">
              <a:solidFill>
                <a:srgbClr val="1F0909"/>
              </a:solidFill>
              <a:highlight>
                <a:srgbClr val="F3F2EE"/>
              </a:highlight>
              <a:latin typeface="Times New Roman"/>
              <a:ea typeface="Times New Roman"/>
              <a:cs typeface="Times New Roman"/>
              <a:sym typeface="Times New Roman"/>
            </a:endParaRPr>
          </a:p>
          <a:p>
            <a:pPr indent="0" lvl="0" marL="0" rtl="0" algn="l">
              <a:lnSpc>
                <a:spcPct val="115000"/>
              </a:lnSpc>
              <a:spcBef>
                <a:spcPts val="1800"/>
              </a:spcBef>
              <a:spcAft>
                <a:spcPts val="1800"/>
              </a:spcAft>
              <a:buNone/>
            </a:pPr>
            <a:r>
              <a:rPr lang="en" sz="1200">
                <a:solidFill>
                  <a:srgbClr val="1F0909"/>
                </a:solidFill>
                <a:highlight>
                  <a:srgbClr val="F3F2EE"/>
                </a:highlight>
                <a:latin typeface="Times New Roman"/>
                <a:ea typeface="Times New Roman"/>
                <a:cs typeface="Times New Roman"/>
                <a:sym typeface="Times New Roman"/>
              </a:rPr>
              <a:t>There is a rul of thumbs for fundraisers: the higher the matching ratio, the more money will be received. The problem is, is this correct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77e4dfe7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77e4dfe7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rgbClr val="1F0909"/>
                </a:solidFill>
                <a:highlight>
                  <a:srgbClr val="F3F2EE"/>
                </a:highlight>
                <a:latin typeface="Times New Roman"/>
                <a:ea typeface="Times New Roman"/>
                <a:cs typeface="Times New Roman"/>
                <a:sym typeface="Times New Roman"/>
              </a:rPr>
              <a:t>So, in a 2007 work, several researchers conducted an experiement to see the effect of matching grants. They sent out letters to solicite contributions from previous donors. In addition to the matching ratios we discussed before, more factors are considered as well: the maximum amout of of the matching gift and the suggested donation amount are changed for different donors.  For the matching ratios, they tested 3 ratios. For the maximum amount, they set 4 values, and for the suggested smount, 3 levels are set as well. This results a total of 36 treaments, which is color coded in blue as shown in the sample data.</a:t>
            </a:r>
            <a:endParaRPr sz="1200">
              <a:solidFill>
                <a:srgbClr val="1F0909"/>
              </a:solidFill>
              <a:highlight>
                <a:srgbClr val="F3F2EE"/>
              </a:highlight>
              <a:latin typeface="Times New Roman"/>
              <a:ea typeface="Times New Roman"/>
              <a:cs typeface="Times New Roman"/>
              <a:sym typeface="Times New Roman"/>
            </a:endParaRPr>
          </a:p>
          <a:p>
            <a:pPr indent="0" lvl="0" marL="0" rtl="0" algn="l">
              <a:lnSpc>
                <a:spcPct val="115000"/>
              </a:lnSpc>
              <a:spcBef>
                <a:spcPts val="1800"/>
              </a:spcBef>
              <a:spcAft>
                <a:spcPts val="0"/>
              </a:spcAft>
              <a:buClr>
                <a:schemeClr val="dk1"/>
              </a:buClr>
              <a:buSzPts val="1100"/>
              <a:buFont typeface="Arial"/>
              <a:buNone/>
            </a:pPr>
            <a:r>
              <a:rPr lang="en" sz="1200">
                <a:solidFill>
                  <a:srgbClr val="1F0909"/>
                </a:solidFill>
                <a:highlight>
                  <a:srgbClr val="F3F2EE"/>
                </a:highlight>
                <a:latin typeface="Times New Roman"/>
                <a:ea typeface="Times New Roman"/>
                <a:cs typeface="Times New Roman"/>
                <a:sym typeface="Times New Roman"/>
              </a:rPr>
              <a:t>Also, since the reason for raising money is political, the researchers also divided the donors into 4 subgroups, which are red/blue state and red/blue counties. This is color coded in yellow. Note some other onformation is collected as well, such as marital status, gender or legal status.</a:t>
            </a:r>
            <a:endParaRPr sz="1200">
              <a:solidFill>
                <a:srgbClr val="1F0909"/>
              </a:solidFill>
              <a:highlight>
                <a:srgbClr val="F3F2EE"/>
              </a:highlight>
              <a:latin typeface="Times New Roman"/>
              <a:ea typeface="Times New Roman"/>
              <a:cs typeface="Times New Roman"/>
              <a:sym typeface="Times New Roman"/>
            </a:endParaRPr>
          </a:p>
          <a:p>
            <a:pPr indent="0" lvl="0" marL="0" rtl="0" algn="l">
              <a:lnSpc>
                <a:spcPct val="115000"/>
              </a:lnSpc>
              <a:spcBef>
                <a:spcPts val="1800"/>
              </a:spcBef>
              <a:spcAft>
                <a:spcPts val="1800"/>
              </a:spcAft>
              <a:buNone/>
            </a:pPr>
            <a:r>
              <a:rPr lang="en" sz="1200">
                <a:solidFill>
                  <a:srgbClr val="1F0909"/>
                </a:solidFill>
                <a:highlight>
                  <a:srgbClr val="F3F2EE"/>
                </a:highlight>
                <a:latin typeface="Times New Roman"/>
                <a:ea typeface="Times New Roman"/>
                <a:cs typeface="Times New Roman"/>
                <a:sym typeface="Times New Roman"/>
              </a:rPr>
              <a:t>Finally, there are four outcomes of interest - the reponse rate, defined as the number of donation received over the total number of letters sent out, dollars given without the matching amount, dollars given with the matching amount, and the changed inthe amount given.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77e4dfe7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77e4dfe7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rgbClr val="1F0909"/>
                </a:solidFill>
                <a:highlight>
                  <a:srgbClr val="F3F2EE"/>
                </a:highlight>
                <a:latin typeface="Times New Roman"/>
                <a:ea typeface="Times New Roman"/>
                <a:cs typeface="Times New Roman"/>
                <a:sym typeface="Times New Roman"/>
              </a:rPr>
              <a:t>Now let's look at some statistics about the results. A total number of 50k subjects are asked, and 1/3 of them are assigned to the control group. The 36 treatments are assigned with equal possibility to all in the treatment groups.</a:t>
            </a:r>
            <a:endParaRPr sz="1200">
              <a:solidFill>
                <a:srgbClr val="1F0909"/>
              </a:solidFill>
              <a:highlight>
                <a:srgbClr val="F3F2EE"/>
              </a:highlight>
              <a:latin typeface="Times New Roman"/>
              <a:ea typeface="Times New Roman"/>
              <a:cs typeface="Times New Roman"/>
              <a:sym typeface="Times New Roman"/>
            </a:endParaRPr>
          </a:p>
          <a:p>
            <a:pPr indent="0" lvl="0" marL="0" rtl="0" algn="l">
              <a:lnSpc>
                <a:spcPct val="115000"/>
              </a:lnSpc>
              <a:spcBef>
                <a:spcPts val="1800"/>
              </a:spcBef>
              <a:spcAft>
                <a:spcPts val="0"/>
              </a:spcAft>
              <a:buClr>
                <a:schemeClr val="dk1"/>
              </a:buClr>
              <a:buSzPts val="1100"/>
              <a:buFont typeface="Arial"/>
              <a:buNone/>
            </a:pPr>
            <a:r>
              <a:rPr lang="en" sz="1200">
                <a:solidFill>
                  <a:srgbClr val="1F0909"/>
                </a:solidFill>
                <a:highlight>
                  <a:srgbClr val="F3F2EE"/>
                </a:highlight>
                <a:latin typeface="Times New Roman"/>
                <a:ea typeface="Times New Roman"/>
                <a:cs typeface="Times New Roman"/>
                <a:sym typeface="Times New Roman"/>
              </a:rPr>
              <a:t>And for the outcomes we concern, they are shown in the 4 bar charts w.r.t. the matching ratios, From the left to the right are reponse rates, amount w/o matching per letter, amount with matching per letter, and amount change. And the x-axis is a 1:1 ratio, 2:2 ratio, 3:1 ratio and the control group. We can see that the reponse rate of the three treatment groups seems to be higher, and the amount w/o matching per letter is higher as well. Note this amount is normalized by the size of each group. And for the amount with matching, of course that is higher than the control group. For the amount change, not a clear trend is observed.</a:t>
            </a:r>
            <a:endParaRPr sz="1200">
              <a:solidFill>
                <a:srgbClr val="1F0909"/>
              </a:solidFill>
              <a:highlight>
                <a:srgbClr val="F3F2EE"/>
              </a:highlight>
              <a:latin typeface="Times New Roman"/>
              <a:ea typeface="Times New Roman"/>
              <a:cs typeface="Times New Roman"/>
              <a:sym typeface="Times New Roman"/>
            </a:endParaRPr>
          </a:p>
          <a:p>
            <a:pPr indent="0" lvl="0" marL="0" rtl="0" algn="l">
              <a:spcBef>
                <a:spcPts val="18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77e4dfe7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77e4dfe7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rgbClr val="1F0909"/>
                </a:solidFill>
                <a:highlight>
                  <a:srgbClr val="F3F2EE"/>
                </a:highlight>
                <a:latin typeface="Times New Roman"/>
                <a:ea typeface="Times New Roman"/>
                <a:cs typeface="Times New Roman"/>
                <a:sym typeface="Times New Roman"/>
              </a:rPr>
              <a:t>Now let us do some simple testing to see whether the rule of thumbs works. We ask, does the match ratio influences the amount w/o matching per letter?</a:t>
            </a:r>
            <a:endParaRPr sz="1200">
              <a:solidFill>
                <a:srgbClr val="1F0909"/>
              </a:solidFill>
              <a:highlight>
                <a:srgbClr val="F3F2EE"/>
              </a:highlight>
              <a:latin typeface="Times New Roman"/>
              <a:ea typeface="Times New Roman"/>
              <a:cs typeface="Times New Roman"/>
              <a:sym typeface="Times New Roman"/>
            </a:endParaRPr>
          </a:p>
          <a:p>
            <a:pPr indent="0" lvl="0" marL="0" rtl="0" algn="l">
              <a:lnSpc>
                <a:spcPct val="115000"/>
              </a:lnSpc>
              <a:spcBef>
                <a:spcPts val="1800"/>
              </a:spcBef>
              <a:spcAft>
                <a:spcPts val="0"/>
              </a:spcAft>
              <a:buClr>
                <a:schemeClr val="dk1"/>
              </a:buClr>
              <a:buSzPts val="1100"/>
              <a:buFont typeface="Arial"/>
              <a:buNone/>
            </a:pPr>
            <a:r>
              <a:rPr lang="en" sz="1200">
                <a:solidFill>
                  <a:srgbClr val="1F0909"/>
                </a:solidFill>
                <a:highlight>
                  <a:srgbClr val="F3F2EE"/>
                </a:highlight>
                <a:latin typeface="Times New Roman"/>
                <a:ea typeface="Times New Roman"/>
                <a:cs typeface="Times New Roman"/>
                <a:sym typeface="Times New Roman"/>
              </a:rPr>
              <a:t>A Wald test is conducted for 4 null hypotheses. First is the control group agiant all treatment groups. The remaining tests are 3 possible combiantions of different matching ratios. From these results it seems that a weak evidence against the null hypothesis H_0, and no evidence against the rest hypotheses. A quick interpretation is, using matching ratio is somehow helpful but the a higher ratio does not help fundraisers to attract more donations.</a:t>
            </a:r>
            <a:endParaRPr sz="1200">
              <a:solidFill>
                <a:srgbClr val="1F0909"/>
              </a:solidFill>
              <a:highlight>
                <a:srgbClr val="F3F2EE"/>
              </a:highlight>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rPr lang="en" sz="1200">
                <a:solidFill>
                  <a:srgbClr val="1F0909"/>
                </a:solidFill>
                <a:highlight>
                  <a:srgbClr val="F3F2EE"/>
                </a:highlight>
                <a:latin typeface="Times New Roman"/>
                <a:ea typeface="Times New Roman"/>
                <a:cs typeface="Times New Roman"/>
                <a:sym typeface="Times New Roman"/>
              </a:rPr>
              <a:t>But what if I want to test more? We have so many treatments, subgroups and outcomes. The problem then becomes a multi-testing problem. I will follow a work published in 2019 to control the FWER as we testing more hypothesis. The procedure they proposed offers asymptotic control of the familywise error rate.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b881b31f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b881b31f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59"/>
              <a:t>Multiple testing on</a:t>
            </a:r>
            <a:r>
              <a:rPr lang="en" sz="3659"/>
              <a:t> experimental </a:t>
            </a:r>
            <a:r>
              <a:rPr lang="en" sz="3659"/>
              <a:t>economics</a:t>
            </a:r>
            <a:r>
              <a:rPr lang="en" sz="3659"/>
              <a:t> data</a:t>
            </a:r>
            <a:endParaRPr sz="3659"/>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900"/>
              <a:t>Dongyin Hu</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pic>
        <p:nvPicPr>
          <p:cNvPr descr="Building Images | Free Vectors, Stock Photos &amp; PSD" id="63" name="Google Shape;63;p14"/>
          <p:cNvPicPr preferRelativeResize="0"/>
          <p:nvPr/>
        </p:nvPicPr>
        <p:blipFill>
          <a:blip r:embed="rId3">
            <a:alphaModFix/>
          </a:blip>
          <a:stretch>
            <a:fillRect/>
          </a:stretch>
        </p:blipFill>
        <p:spPr>
          <a:xfrm>
            <a:off x="311700" y="1017725"/>
            <a:ext cx="1760800" cy="1760800"/>
          </a:xfrm>
          <a:prstGeom prst="rect">
            <a:avLst/>
          </a:prstGeom>
          <a:noFill/>
          <a:ln>
            <a:noFill/>
          </a:ln>
        </p:spPr>
      </p:pic>
      <p:pic>
        <p:nvPicPr>
          <p:cNvPr descr="Human Icon, Transparent Human.PNG Images &amp; Vector - FreeIconsPNG" id="64" name="Google Shape;64;p14"/>
          <p:cNvPicPr preferRelativeResize="0"/>
          <p:nvPr/>
        </p:nvPicPr>
        <p:blipFill>
          <a:blip r:embed="rId4">
            <a:alphaModFix/>
          </a:blip>
          <a:stretch>
            <a:fillRect/>
          </a:stretch>
        </p:blipFill>
        <p:spPr>
          <a:xfrm>
            <a:off x="172275" y="3944025"/>
            <a:ext cx="1217550" cy="1217550"/>
          </a:xfrm>
          <a:prstGeom prst="rect">
            <a:avLst/>
          </a:prstGeom>
          <a:noFill/>
          <a:ln>
            <a:noFill/>
          </a:ln>
        </p:spPr>
      </p:pic>
      <p:pic>
        <p:nvPicPr>
          <p:cNvPr descr="Human Icon, Transparent Human.PNG Images &amp; Vector - FreeIconsPNG" id="65" name="Google Shape;65;p14"/>
          <p:cNvPicPr preferRelativeResize="0"/>
          <p:nvPr/>
        </p:nvPicPr>
        <p:blipFill>
          <a:blip r:embed="rId4">
            <a:alphaModFix/>
          </a:blip>
          <a:stretch>
            <a:fillRect/>
          </a:stretch>
        </p:blipFill>
        <p:spPr>
          <a:xfrm>
            <a:off x="2274475" y="3683075"/>
            <a:ext cx="1217550" cy="1217550"/>
          </a:xfrm>
          <a:prstGeom prst="rect">
            <a:avLst/>
          </a:prstGeom>
          <a:noFill/>
          <a:ln>
            <a:noFill/>
          </a:ln>
        </p:spPr>
      </p:pic>
      <p:pic>
        <p:nvPicPr>
          <p:cNvPr descr="Human Icon, Transparent Human.PNG Images &amp; Vector - FreeIconsPNG" id="66" name="Google Shape;66;p14"/>
          <p:cNvPicPr preferRelativeResize="0"/>
          <p:nvPr/>
        </p:nvPicPr>
        <p:blipFill>
          <a:blip r:embed="rId4">
            <a:alphaModFix/>
          </a:blip>
          <a:stretch>
            <a:fillRect/>
          </a:stretch>
        </p:blipFill>
        <p:spPr>
          <a:xfrm>
            <a:off x="1466450" y="3008850"/>
            <a:ext cx="1217550" cy="1217550"/>
          </a:xfrm>
          <a:prstGeom prst="rect">
            <a:avLst/>
          </a:prstGeom>
          <a:noFill/>
          <a:ln>
            <a:noFill/>
          </a:ln>
        </p:spPr>
      </p:pic>
      <p:pic>
        <p:nvPicPr>
          <p:cNvPr descr="Human Icon, Transparent Human.PNG Images &amp; Vector - FreeIconsPNG" id="67" name="Google Shape;67;p14"/>
          <p:cNvPicPr preferRelativeResize="0"/>
          <p:nvPr/>
        </p:nvPicPr>
        <p:blipFill>
          <a:blip r:embed="rId4">
            <a:alphaModFix/>
          </a:blip>
          <a:stretch>
            <a:fillRect/>
          </a:stretch>
        </p:blipFill>
        <p:spPr>
          <a:xfrm>
            <a:off x="626325" y="3120425"/>
            <a:ext cx="1217550" cy="1217550"/>
          </a:xfrm>
          <a:prstGeom prst="rect">
            <a:avLst/>
          </a:prstGeom>
          <a:noFill/>
          <a:ln>
            <a:noFill/>
          </a:ln>
        </p:spPr>
      </p:pic>
      <p:pic>
        <p:nvPicPr>
          <p:cNvPr descr="Human Icon, Transparent Human.PNG Images &amp; Vector - FreeIconsPNG" id="68" name="Google Shape;68;p14"/>
          <p:cNvPicPr preferRelativeResize="0"/>
          <p:nvPr/>
        </p:nvPicPr>
        <p:blipFill>
          <a:blip r:embed="rId4">
            <a:alphaModFix/>
          </a:blip>
          <a:stretch>
            <a:fillRect/>
          </a:stretch>
        </p:blipFill>
        <p:spPr>
          <a:xfrm>
            <a:off x="1202000" y="4058925"/>
            <a:ext cx="1217550" cy="1217550"/>
          </a:xfrm>
          <a:prstGeom prst="rect">
            <a:avLst/>
          </a:prstGeom>
          <a:noFill/>
          <a:ln>
            <a:noFill/>
          </a:ln>
        </p:spPr>
      </p:pic>
      <p:pic>
        <p:nvPicPr>
          <p:cNvPr descr="Human Icon, Transparent Human.PNG Images &amp; Vector - FreeIconsPNG" id="69" name="Google Shape;69;p14"/>
          <p:cNvPicPr preferRelativeResize="0"/>
          <p:nvPr/>
        </p:nvPicPr>
        <p:blipFill>
          <a:blip r:embed="rId4">
            <a:alphaModFix/>
          </a:blip>
          <a:stretch>
            <a:fillRect/>
          </a:stretch>
        </p:blipFill>
        <p:spPr>
          <a:xfrm>
            <a:off x="2506450" y="2726475"/>
            <a:ext cx="1217550" cy="1217550"/>
          </a:xfrm>
          <a:prstGeom prst="rect">
            <a:avLst/>
          </a:prstGeom>
          <a:noFill/>
          <a:ln>
            <a:noFill/>
          </a:ln>
        </p:spPr>
      </p:pic>
      <p:pic>
        <p:nvPicPr>
          <p:cNvPr descr="Email icon in flat style Royalty Free Vector Image" id="70" name="Google Shape;70;p14"/>
          <p:cNvPicPr preferRelativeResize="0"/>
          <p:nvPr/>
        </p:nvPicPr>
        <p:blipFill rotWithShape="1">
          <a:blip r:embed="rId5">
            <a:alphaModFix/>
          </a:blip>
          <a:srcRect b="33999" l="21121" r="21028" t="26609"/>
          <a:stretch/>
        </p:blipFill>
        <p:spPr>
          <a:xfrm>
            <a:off x="626325" y="2972700"/>
            <a:ext cx="414675" cy="304950"/>
          </a:xfrm>
          <a:prstGeom prst="rect">
            <a:avLst/>
          </a:prstGeom>
          <a:noFill/>
          <a:ln>
            <a:noFill/>
          </a:ln>
        </p:spPr>
      </p:pic>
      <p:cxnSp>
        <p:nvCxnSpPr>
          <p:cNvPr id="71" name="Google Shape;71;p14"/>
          <p:cNvCxnSpPr>
            <a:stCxn id="63" idx="2"/>
            <a:endCxn id="67" idx="0"/>
          </p:cNvCxnSpPr>
          <p:nvPr/>
        </p:nvCxnSpPr>
        <p:spPr>
          <a:xfrm>
            <a:off x="1192100" y="2778525"/>
            <a:ext cx="42900" cy="342000"/>
          </a:xfrm>
          <a:prstGeom prst="straightConnector1">
            <a:avLst/>
          </a:prstGeom>
          <a:noFill/>
          <a:ln cap="flat" cmpd="sng" w="9525">
            <a:solidFill>
              <a:schemeClr val="dk2"/>
            </a:solidFill>
            <a:prstDash val="solid"/>
            <a:round/>
            <a:headEnd len="med" w="med" type="none"/>
            <a:tailEnd len="med" w="med" type="triangle"/>
          </a:ln>
        </p:spPr>
      </p:cxnSp>
      <p:cxnSp>
        <p:nvCxnSpPr>
          <p:cNvPr id="72" name="Google Shape;72;p14"/>
          <p:cNvCxnSpPr>
            <a:stCxn id="63" idx="2"/>
            <a:endCxn id="66" idx="0"/>
          </p:cNvCxnSpPr>
          <p:nvPr/>
        </p:nvCxnSpPr>
        <p:spPr>
          <a:xfrm>
            <a:off x="1192100" y="2778525"/>
            <a:ext cx="883200" cy="230400"/>
          </a:xfrm>
          <a:prstGeom prst="straightConnector1">
            <a:avLst/>
          </a:prstGeom>
          <a:noFill/>
          <a:ln cap="flat" cmpd="sng" w="9525">
            <a:solidFill>
              <a:schemeClr val="dk2"/>
            </a:solidFill>
            <a:prstDash val="solid"/>
            <a:round/>
            <a:headEnd len="med" w="med" type="none"/>
            <a:tailEnd len="med" w="med" type="triangle"/>
          </a:ln>
        </p:spPr>
      </p:cxnSp>
      <p:cxnSp>
        <p:nvCxnSpPr>
          <p:cNvPr id="73" name="Google Shape;73;p14"/>
          <p:cNvCxnSpPr>
            <a:stCxn id="63" idx="2"/>
            <a:endCxn id="69" idx="0"/>
          </p:cNvCxnSpPr>
          <p:nvPr/>
        </p:nvCxnSpPr>
        <p:spPr>
          <a:xfrm flipH="1" rot="10800000">
            <a:off x="1192100" y="2726625"/>
            <a:ext cx="1923000" cy="51900"/>
          </a:xfrm>
          <a:prstGeom prst="straightConnector1">
            <a:avLst/>
          </a:prstGeom>
          <a:noFill/>
          <a:ln cap="flat" cmpd="sng" w="9525">
            <a:solidFill>
              <a:schemeClr val="dk2"/>
            </a:solidFill>
            <a:prstDash val="solid"/>
            <a:round/>
            <a:headEnd len="med" w="med" type="none"/>
            <a:tailEnd len="med" w="med" type="triangle"/>
          </a:ln>
        </p:spPr>
      </p:cxnSp>
      <p:cxnSp>
        <p:nvCxnSpPr>
          <p:cNvPr id="74" name="Google Shape;74;p14"/>
          <p:cNvCxnSpPr>
            <a:stCxn id="63" idx="2"/>
            <a:endCxn id="68" idx="0"/>
          </p:cNvCxnSpPr>
          <p:nvPr/>
        </p:nvCxnSpPr>
        <p:spPr>
          <a:xfrm>
            <a:off x="1192100" y="2778525"/>
            <a:ext cx="618600" cy="1280400"/>
          </a:xfrm>
          <a:prstGeom prst="straightConnector1">
            <a:avLst/>
          </a:prstGeom>
          <a:noFill/>
          <a:ln cap="flat" cmpd="sng" w="9525">
            <a:solidFill>
              <a:schemeClr val="dk2"/>
            </a:solidFill>
            <a:prstDash val="solid"/>
            <a:round/>
            <a:headEnd len="med" w="med" type="none"/>
            <a:tailEnd len="med" w="med" type="triangle"/>
          </a:ln>
        </p:spPr>
      </p:cxnSp>
      <p:cxnSp>
        <p:nvCxnSpPr>
          <p:cNvPr id="75" name="Google Shape;75;p14"/>
          <p:cNvCxnSpPr>
            <a:stCxn id="63" idx="2"/>
          </p:cNvCxnSpPr>
          <p:nvPr/>
        </p:nvCxnSpPr>
        <p:spPr>
          <a:xfrm>
            <a:off x="1192100" y="2778525"/>
            <a:ext cx="1450800" cy="1002900"/>
          </a:xfrm>
          <a:prstGeom prst="straightConnector1">
            <a:avLst/>
          </a:prstGeom>
          <a:noFill/>
          <a:ln cap="flat" cmpd="sng" w="9525">
            <a:solidFill>
              <a:schemeClr val="dk2"/>
            </a:solidFill>
            <a:prstDash val="solid"/>
            <a:round/>
            <a:headEnd len="med" w="med" type="none"/>
            <a:tailEnd len="med" w="med" type="triangle"/>
          </a:ln>
        </p:spPr>
      </p:cxnSp>
      <p:cxnSp>
        <p:nvCxnSpPr>
          <p:cNvPr id="76" name="Google Shape;76;p14"/>
          <p:cNvCxnSpPr>
            <a:stCxn id="63" idx="2"/>
          </p:cNvCxnSpPr>
          <p:nvPr/>
        </p:nvCxnSpPr>
        <p:spPr>
          <a:xfrm flipH="1">
            <a:off x="772700" y="2778525"/>
            <a:ext cx="419400" cy="1192500"/>
          </a:xfrm>
          <a:prstGeom prst="straightConnector1">
            <a:avLst/>
          </a:prstGeom>
          <a:noFill/>
          <a:ln cap="flat" cmpd="sng" w="9525">
            <a:solidFill>
              <a:schemeClr val="dk2"/>
            </a:solidFill>
            <a:prstDash val="solid"/>
            <a:round/>
            <a:headEnd len="med" w="med" type="none"/>
            <a:tailEnd len="med" w="med" type="triangle"/>
          </a:ln>
        </p:spPr>
      </p:cxnSp>
      <p:sp>
        <p:nvSpPr>
          <p:cNvPr id="77" name="Google Shape;77;p14"/>
          <p:cNvSpPr txBox="1"/>
          <p:nvPr/>
        </p:nvSpPr>
        <p:spPr>
          <a:xfrm>
            <a:off x="3724000" y="1017725"/>
            <a:ext cx="3903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latin typeface="Proxima Nova"/>
                <a:ea typeface="Proxima Nova"/>
                <a:cs typeface="Proxima Nova"/>
                <a:sym typeface="Proxima Nova"/>
              </a:rPr>
              <a:t>How to raise more money?</a:t>
            </a:r>
            <a:endParaRPr>
              <a:latin typeface="Proxima Nova"/>
              <a:ea typeface="Proxima Nova"/>
              <a:cs typeface="Proxima Nova"/>
              <a:sym typeface="Proxima Nova"/>
            </a:endParaRPr>
          </a:p>
        </p:txBody>
      </p:sp>
      <p:sp>
        <p:nvSpPr>
          <p:cNvPr id="78" name="Google Shape;78;p14"/>
          <p:cNvSpPr txBox="1"/>
          <p:nvPr/>
        </p:nvSpPr>
        <p:spPr>
          <a:xfrm>
            <a:off x="3724000" y="1672000"/>
            <a:ext cx="51084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a:latin typeface="Proxima Nova"/>
                <a:ea typeface="Proxima Nova"/>
                <a:cs typeface="Proxima Nova"/>
                <a:sym typeface="Proxima Nova"/>
              </a:rPr>
              <a:t>Matching grants</a:t>
            </a:r>
            <a:r>
              <a:rPr lang="en">
                <a:latin typeface="Proxima Nova"/>
                <a:ea typeface="Proxima Nova"/>
                <a:cs typeface="Proxima Nova"/>
                <a:sym typeface="Proxima Nova"/>
              </a:rPr>
              <a:t>:</a:t>
            </a:r>
            <a:endParaRPr>
              <a:latin typeface="Proxima Nova"/>
              <a:ea typeface="Proxima Nova"/>
              <a:cs typeface="Proxima Nova"/>
              <a:sym typeface="Proxima Nova"/>
            </a:endParaRPr>
          </a:p>
          <a:p>
            <a:pPr indent="0" lvl="0" marL="0" marR="0" rtl="0" algn="l">
              <a:lnSpc>
                <a:spcPct val="100000"/>
              </a:lnSpc>
              <a:spcBef>
                <a:spcPts val="0"/>
              </a:spcBef>
              <a:spcAft>
                <a:spcPts val="0"/>
              </a:spcAft>
              <a:buNone/>
            </a:pPr>
            <a:r>
              <a:rPr lang="en">
                <a:latin typeface="Proxima Nova"/>
                <a:ea typeface="Proxima Nova"/>
                <a:cs typeface="Proxima Nova"/>
                <a:sym typeface="Proxima Nova"/>
              </a:rPr>
              <a:t>A leadership doner will promise to offer an extra amount to your grant until a predetermined threshold amount is reached.</a:t>
            </a:r>
            <a:endParaRPr>
              <a:latin typeface="Proxima Nova"/>
              <a:ea typeface="Proxima Nova"/>
              <a:cs typeface="Proxima Nova"/>
              <a:sym typeface="Proxima Nova"/>
            </a:endParaRPr>
          </a:p>
          <a:p>
            <a:pPr indent="0" lvl="0" marL="0" marR="0" rtl="0" algn="l">
              <a:lnSpc>
                <a:spcPct val="100000"/>
              </a:lnSpc>
              <a:spcBef>
                <a:spcPts val="0"/>
              </a:spcBef>
              <a:spcAft>
                <a:spcPts val="0"/>
              </a:spcAft>
              <a:buNone/>
            </a:pPr>
            <a:r>
              <a:t/>
            </a:r>
            <a:endParaRPr>
              <a:latin typeface="Proxima Nova"/>
              <a:ea typeface="Proxima Nova"/>
              <a:cs typeface="Proxima Nova"/>
              <a:sym typeface="Proxima Nova"/>
            </a:endParaRPr>
          </a:p>
          <a:p>
            <a:pPr indent="0" lvl="0" marL="0" marR="0" rtl="0" algn="l">
              <a:lnSpc>
                <a:spcPct val="100000"/>
              </a:lnSpc>
              <a:spcBef>
                <a:spcPts val="0"/>
              </a:spcBef>
              <a:spcAft>
                <a:spcPts val="0"/>
              </a:spcAft>
              <a:buNone/>
            </a:pPr>
            <a:r>
              <a:rPr lang="en">
                <a:latin typeface="Proxima Nova"/>
                <a:ea typeface="Proxima Nova"/>
                <a:cs typeface="Proxima Nova"/>
                <a:sym typeface="Proxima Nova"/>
              </a:rPr>
              <a:t>For example, someone promised a 2:1 matching ratio and the total amount is $25,000. You donate $1, and this person will donate $2.</a:t>
            </a:r>
            <a:endParaRPr>
              <a:latin typeface="Proxima Nova"/>
              <a:ea typeface="Proxima Nova"/>
              <a:cs typeface="Proxima Nova"/>
              <a:sym typeface="Proxima Nova"/>
            </a:endParaRPr>
          </a:p>
        </p:txBody>
      </p:sp>
      <p:sp>
        <p:nvSpPr>
          <p:cNvPr id="79" name="Google Shape;79;p14"/>
          <p:cNvSpPr txBox="1"/>
          <p:nvPr/>
        </p:nvSpPr>
        <p:spPr>
          <a:xfrm>
            <a:off x="3724000" y="3683075"/>
            <a:ext cx="5108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a:latin typeface="Proxima Nova"/>
                <a:ea typeface="Proxima Nova"/>
                <a:cs typeface="Proxima Nova"/>
                <a:sym typeface="Proxima Nova"/>
              </a:rPr>
              <a:t>A rule of thumbs:</a:t>
            </a:r>
            <a:endParaRPr b="1">
              <a:latin typeface="Proxima Nova"/>
              <a:ea typeface="Proxima Nova"/>
              <a:cs typeface="Proxima Nova"/>
              <a:sym typeface="Proxima Nova"/>
            </a:endParaRPr>
          </a:p>
          <a:p>
            <a:pPr indent="0" lvl="0" marL="0" marR="0" rtl="0" algn="l">
              <a:lnSpc>
                <a:spcPct val="100000"/>
              </a:lnSpc>
              <a:spcBef>
                <a:spcPts val="0"/>
              </a:spcBef>
              <a:spcAft>
                <a:spcPts val="0"/>
              </a:spcAft>
              <a:buNone/>
            </a:pPr>
            <a:r>
              <a:rPr lang="en">
                <a:latin typeface="Proxima Nova"/>
                <a:ea typeface="Proxima Nova"/>
                <a:cs typeface="Proxima Nova"/>
                <a:sym typeface="Proxima Nova"/>
              </a:rPr>
              <a:t>The higher the matching ratio is, the more money the fundraiser will receive.</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I</a:t>
            </a:r>
            <a:r>
              <a:rPr baseline="30000" lang="en"/>
              <a:t>[1]</a:t>
            </a:r>
            <a:endParaRPr baseline="30000"/>
          </a:p>
        </p:txBody>
      </p:sp>
      <p:graphicFrame>
        <p:nvGraphicFramePr>
          <p:cNvPr id="85" name="Google Shape;85;p15"/>
          <p:cNvGraphicFramePr/>
          <p:nvPr/>
        </p:nvGraphicFramePr>
        <p:xfrm>
          <a:off x="0" y="1017725"/>
          <a:ext cx="3000000" cy="3000000"/>
        </p:xfrm>
        <a:graphic>
          <a:graphicData uri="http://schemas.openxmlformats.org/drawingml/2006/table">
            <a:tbl>
              <a:tblPr>
                <a:noFill/>
                <a:tableStyleId>{03EA1C1E-B314-409D-9AA3-7FD73D9CBB8D}</a:tableStyleId>
              </a:tblPr>
              <a:tblGrid>
                <a:gridCol w="304800"/>
                <a:gridCol w="180975"/>
                <a:gridCol w="200025"/>
                <a:gridCol w="209550"/>
                <a:gridCol w="209550"/>
                <a:gridCol w="209550"/>
                <a:gridCol w="285750"/>
                <a:gridCol w="371475"/>
                <a:gridCol w="161925"/>
                <a:gridCol w="209550"/>
                <a:gridCol w="180975"/>
                <a:gridCol w="209550"/>
                <a:gridCol w="266700"/>
                <a:gridCol w="228600"/>
                <a:gridCol w="276225"/>
                <a:gridCol w="276225"/>
                <a:gridCol w="257175"/>
                <a:gridCol w="295275"/>
                <a:gridCol w="257175"/>
                <a:gridCol w="247650"/>
                <a:gridCol w="257175"/>
                <a:gridCol w="247650"/>
                <a:gridCol w="238125"/>
                <a:gridCol w="238125"/>
                <a:gridCol w="238125"/>
                <a:gridCol w="257175"/>
                <a:gridCol w="257175"/>
                <a:gridCol w="295275"/>
                <a:gridCol w="266700"/>
                <a:gridCol w="333375"/>
                <a:gridCol w="400050"/>
                <a:gridCol w="200025"/>
                <a:gridCol w="228600"/>
                <a:gridCol w="304800"/>
                <a:gridCol w="542925"/>
              </a:tblGrid>
              <a:tr h="228600">
                <a:tc>
                  <a:txBody>
                    <a:bodyPr/>
                    <a:lstStyle/>
                    <a:p>
                      <a:pPr indent="0" lvl="0" marL="0" rtl="0" algn="l">
                        <a:lnSpc>
                          <a:spcPct val="115000"/>
                        </a:lnSpc>
                        <a:spcBef>
                          <a:spcPts val="0"/>
                        </a:spcBef>
                        <a:spcAft>
                          <a:spcPts val="0"/>
                        </a:spcAft>
                        <a:buNone/>
                      </a:pPr>
                      <a:r>
                        <a:rPr b="1" lang="en" sz="750"/>
                        <a:t>amount</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lnSpc>
                          <a:spcPct val="115000"/>
                        </a:lnSpc>
                        <a:spcBef>
                          <a:spcPts val="0"/>
                        </a:spcBef>
                        <a:spcAft>
                          <a:spcPts val="0"/>
                        </a:spcAft>
                        <a:buNone/>
                      </a:pPr>
                      <a:r>
                        <a:rPr b="1" lang="en" sz="750"/>
                        <a:t>freq</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t>HPA</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t>ask1</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750"/>
                        <a:t>ask2</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750"/>
                        <a:t>ask3</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750"/>
                        <a:t>control</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t>treatment</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t>ask</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t>ratio</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750"/>
                        <a:t>size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t>gave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lnSpc>
                          <a:spcPct val="115000"/>
                        </a:lnSpc>
                        <a:spcBef>
                          <a:spcPts val="0"/>
                        </a:spcBef>
                        <a:spcAft>
                          <a:spcPts val="0"/>
                        </a:spcAft>
                        <a:buNone/>
                      </a:pPr>
                      <a:r>
                        <a:rPr b="1" lang="en" sz="750"/>
                        <a:t>sizeno</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t>years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t>couple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b="1" lang="en" sz="750"/>
                        <a:t>female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b="1" lang="en" sz="750"/>
                        <a:t>redcty</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b="1" lang="en" sz="750"/>
                        <a:t>bluecty</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b="1" lang="en" sz="750"/>
                        <a:t>askd1</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750"/>
                        <a:t>askd2</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750"/>
                        <a:t>askd3</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750"/>
                        <a:t>cases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b="1" lang="en" sz="750"/>
                        <a:t>nonlit</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b="1" lang="en" sz="750"/>
                        <a:t>ratio2</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750"/>
                        <a:t>ratio3</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750"/>
                        <a:t>size25</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750"/>
                        <a:t>size50</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750"/>
                        <a:t>size100</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750"/>
                        <a:t>MRM2</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t>dormant</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t>ltmedMRA</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t>red0</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b="1" lang="en" sz="750"/>
                        <a:t>blue0</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b="1" lang="en" sz="750"/>
                        <a:t>close25</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t>amountchange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r>
              <a:tr h="228600">
                <a:tc>
                  <a:txBody>
                    <a:bodyPr/>
                    <a:lstStyle/>
                    <a:p>
                      <a:pPr indent="0" lvl="0" marL="0" rtl="0" algn="l">
                        <a:lnSpc>
                          <a:spcPct val="115000"/>
                        </a:lnSpc>
                        <a:spcBef>
                          <a:spcPts val="0"/>
                        </a:spcBef>
                        <a:spcAft>
                          <a:spcPts val="0"/>
                        </a:spcAft>
                        <a:buNone/>
                      </a:pPr>
                      <a:r>
                        <a:rPr b="1" lang="en" sz="750"/>
                        <a:t>0</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32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500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750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950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1125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-150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b="1" lang="en" sz="750"/>
                        <a:t>40</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41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100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125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160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190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86" name="Google Shape;86;p15"/>
          <p:cNvSpPr txBox="1"/>
          <p:nvPr/>
        </p:nvSpPr>
        <p:spPr>
          <a:xfrm>
            <a:off x="311700" y="2179775"/>
            <a:ext cx="42795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C9DAF8"/>
                </a:highlight>
                <a:latin typeface="Proxima Nova"/>
                <a:ea typeface="Proxima Nova"/>
                <a:cs typeface="Proxima Nova"/>
                <a:sym typeface="Proxima Nova"/>
              </a:rPr>
              <a:t>Treatment</a:t>
            </a:r>
            <a:r>
              <a:rPr lang="en">
                <a:highlight>
                  <a:srgbClr val="C9DAF8"/>
                </a:highlight>
                <a:latin typeface="Proxima Nova"/>
                <a:ea typeface="Proxima Nova"/>
                <a:cs typeface="Proxima Nova"/>
                <a:sym typeface="Proxima Nova"/>
              </a:rPr>
              <a:t> is three-fold</a:t>
            </a:r>
            <a:r>
              <a:rPr lang="en">
                <a:latin typeface="Proxima Nova"/>
                <a:ea typeface="Proxima Nova"/>
                <a:cs typeface="Proxima Nova"/>
                <a:sym typeface="Proxima Nova"/>
              </a:rPr>
              <a:t>:</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AutoNum type="arabicPeriod"/>
            </a:pPr>
            <a:r>
              <a:rPr lang="en">
                <a:latin typeface="Proxima Nova"/>
                <a:ea typeface="Proxima Nova"/>
                <a:cs typeface="Proxima Nova"/>
                <a:sym typeface="Proxima Nova"/>
              </a:rPr>
              <a:t>the price ratio of the match: 1:1, 2:1, or 3:1</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AutoNum type="arabicPeriod"/>
            </a:pPr>
            <a:r>
              <a:rPr lang="en">
                <a:latin typeface="Proxima Nova"/>
                <a:ea typeface="Proxima Nova"/>
                <a:cs typeface="Proxima Nova"/>
                <a:sym typeface="Proxima Nova"/>
              </a:rPr>
              <a:t>the maximum size of the matching gift across all donations: </a:t>
            </a:r>
            <a:endParaRPr>
              <a:latin typeface="Proxima Nova"/>
              <a:ea typeface="Proxima Nova"/>
              <a:cs typeface="Proxima Nova"/>
              <a:sym typeface="Proxima Nova"/>
            </a:endParaRPr>
          </a:p>
          <a:p>
            <a:pPr indent="0" lvl="0" marL="457200" rtl="0" algn="l">
              <a:spcBef>
                <a:spcPts val="0"/>
              </a:spcBef>
              <a:spcAft>
                <a:spcPts val="0"/>
              </a:spcAft>
              <a:buNone/>
            </a:pPr>
            <a:r>
              <a:rPr lang="en">
                <a:latin typeface="Proxima Nova"/>
                <a:ea typeface="Proxima Nova"/>
                <a:cs typeface="Proxima Nova"/>
                <a:sym typeface="Proxima Nova"/>
              </a:rPr>
              <a:t>$25,000, $50,000, $100,000, and unstated.</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AutoNum type="arabicPeriod"/>
            </a:pPr>
            <a:r>
              <a:rPr lang="en">
                <a:latin typeface="Proxima Nova"/>
                <a:ea typeface="Proxima Nova"/>
                <a:cs typeface="Proxima Nova"/>
                <a:sym typeface="Proxima Nova"/>
              </a:rPr>
              <a:t>the example donation amount suggested to the donor: </a:t>
            </a:r>
            <a:endParaRPr>
              <a:latin typeface="Proxima Nova"/>
              <a:ea typeface="Proxima Nova"/>
              <a:cs typeface="Proxima Nova"/>
              <a:sym typeface="Proxima Nova"/>
            </a:endParaRPr>
          </a:p>
          <a:p>
            <a:pPr indent="0" lvl="0" marL="457200" rtl="0" algn="l">
              <a:spcBef>
                <a:spcPts val="0"/>
              </a:spcBef>
              <a:spcAft>
                <a:spcPts val="0"/>
              </a:spcAft>
              <a:buNone/>
            </a:pPr>
            <a:r>
              <a:rPr lang="en">
                <a:latin typeface="Proxima Nova"/>
                <a:ea typeface="Proxima Nova"/>
                <a:cs typeface="Proxima Nova"/>
                <a:sym typeface="Proxima Nova"/>
              </a:rPr>
              <a:t>equal, 1.25 times, or 1.5 times the highest previous contribution</a:t>
            </a:r>
            <a:endParaRPr>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b="1" lang="en">
                <a:highlight>
                  <a:srgbClr val="FFF2CC"/>
                </a:highlight>
                <a:latin typeface="Proxima Nova"/>
                <a:ea typeface="Proxima Nova"/>
                <a:cs typeface="Proxima Nova"/>
                <a:sym typeface="Proxima Nova"/>
              </a:rPr>
              <a:t>Subgroups</a:t>
            </a:r>
            <a:r>
              <a:rPr lang="en">
                <a:latin typeface="Proxima Nova"/>
                <a:ea typeface="Proxima Nova"/>
                <a:cs typeface="Proxima Nova"/>
                <a:sym typeface="Proxima Nova"/>
              </a:rPr>
              <a:t> are divided on:</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AutoNum type="arabicPeriod"/>
            </a:pPr>
            <a:r>
              <a:rPr lang="en">
                <a:latin typeface="Proxima Nova"/>
                <a:ea typeface="Proxima Nova"/>
                <a:cs typeface="Proxima Nova"/>
                <a:sym typeface="Proxima Nova"/>
              </a:rPr>
              <a:t>State and county (2004 election)</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AutoNum type="arabicPeriod"/>
            </a:pPr>
            <a:r>
              <a:rPr lang="en">
                <a:latin typeface="Proxima Nova"/>
                <a:ea typeface="Proxima Nova"/>
                <a:cs typeface="Proxima Nova"/>
                <a:sym typeface="Proxima Nova"/>
              </a:rPr>
              <a:t>Marital status, gender, legal status</a:t>
            </a:r>
            <a:endParaRPr>
              <a:latin typeface="Proxima Nova"/>
              <a:ea typeface="Proxima Nova"/>
              <a:cs typeface="Proxima Nova"/>
              <a:sym typeface="Proxima Nova"/>
            </a:endParaRPr>
          </a:p>
        </p:txBody>
      </p:sp>
      <p:sp>
        <p:nvSpPr>
          <p:cNvPr id="87" name="Google Shape;87;p15"/>
          <p:cNvSpPr txBox="1"/>
          <p:nvPr/>
        </p:nvSpPr>
        <p:spPr>
          <a:xfrm>
            <a:off x="4591050" y="2179775"/>
            <a:ext cx="4010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EAD1DC"/>
                </a:highlight>
                <a:latin typeface="Proxima Nova"/>
                <a:ea typeface="Proxima Nova"/>
                <a:cs typeface="Proxima Nova"/>
                <a:sym typeface="Proxima Nova"/>
              </a:rPr>
              <a:t>Outcome</a:t>
            </a:r>
            <a:r>
              <a:rPr lang="en">
                <a:latin typeface="Proxima Nova"/>
                <a:ea typeface="Proxima Nova"/>
                <a:cs typeface="Proxima Nova"/>
                <a:sym typeface="Proxima Nova"/>
              </a:rPr>
              <a:t>:</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AutoNum type="arabicPeriod"/>
            </a:pPr>
            <a:r>
              <a:rPr lang="en">
                <a:latin typeface="Proxima Nova"/>
                <a:ea typeface="Proxima Nova"/>
                <a:cs typeface="Proxima Nova"/>
                <a:sym typeface="Proxima Nova"/>
              </a:rPr>
              <a:t>The response rate</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AutoNum type="arabicPeriod"/>
            </a:pPr>
            <a:r>
              <a:rPr lang="en">
                <a:latin typeface="Proxima Nova"/>
                <a:ea typeface="Proxima Nova"/>
                <a:cs typeface="Proxima Nova"/>
                <a:sym typeface="Proxima Nova"/>
              </a:rPr>
              <a:t>dollars given not including the matching amount</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AutoNum type="arabicPeriod"/>
            </a:pPr>
            <a:r>
              <a:rPr lang="en">
                <a:latin typeface="Proxima Nova"/>
                <a:ea typeface="Proxima Nova"/>
                <a:cs typeface="Proxima Nova"/>
                <a:sym typeface="Proxima Nova"/>
              </a:rPr>
              <a:t>dollars given including the matching amount,</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AutoNum type="arabicPeriod"/>
            </a:pPr>
            <a:r>
              <a:rPr lang="en">
                <a:latin typeface="Proxima Nova"/>
                <a:ea typeface="Proxima Nova"/>
                <a:cs typeface="Proxima Nova"/>
                <a:sym typeface="Proxima Nova"/>
              </a:rPr>
              <a:t>the change in the amount given (not including the matching amount)</a:t>
            </a:r>
            <a:endParaRPr/>
          </a:p>
        </p:txBody>
      </p:sp>
      <p:sp>
        <p:nvSpPr>
          <p:cNvPr id="88" name="Google Shape;88;p15"/>
          <p:cNvSpPr txBox="1"/>
          <p:nvPr/>
        </p:nvSpPr>
        <p:spPr>
          <a:xfrm>
            <a:off x="4838700" y="4743300"/>
            <a:ext cx="427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222222"/>
                </a:solidFill>
                <a:highlight>
                  <a:srgbClr val="FFFFFF"/>
                </a:highlight>
              </a:rPr>
              <a:t>[1] </a:t>
            </a:r>
            <a:r>
              <a:rPr lang="en" sz="700">
                <a:solidFill>
                  <a:srgbClr val="222222"/>
                </a:solidFill>
                <a:highlight>
                  <a:srgbClr val="FFFFFF"/>
                </a:highlight>
              </a:rPr>
              <a:t>Karlan, Dean, and John A. List. "Does price matter in charitable giving? Evidence from a large-scale natural field experiment." </a:t>
            </a:r>
            <a:r>
              <a:rPr i="1" lang="en" sz="700">
                <a:solidFill>
                  <a:srgbClr val="222222"/>
                </a:solidFill>
                <a:highlight>
                  <a:srgbClr val="FFFFFF"/>
                </a:highlight>
              </a:rPr>
              <a:t>American Economic Review</a:t>
            </a:r>
            <a:r>
              <a:rPr lang="en" sz="700">
                <a:solidFill>
                  <a:srgbClr val="222222"/>
                </a:solidFill>
                <a:highlight>
                  <a:srgbClr val="FFFFFF"/>
                </a:highlight>
              </a:rPr>
              <a:t> 97.5 (2007): 1774-1793.</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II</a:t>
            </a:r>
            <a:endParaRPr/>
          </a:p>
        </p:txBody>
      </p:sp>
      <p:sp>
        <p:nvSpPr>
          <p:cNvPr id="94" name="Google Shape;94;p16"/>
          <p:cNvSpPr txBox="1"/>
          <p:nvPr>
            <p:ph idx="1" type="body"/>
          </p:nvPr>
        </p:nvSpPr>
        <p:spPr>
          <a:xfrm>
            <a:off x="311700" y="1152475"/>
            <a:ext cx="8520600" cy="124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solidFill>
                  <a:srgbClr val="000000"/>
                </a:solidFill>
              </a:rPr>
              <a:t>Basic statistics</a:t>
            </a:r>
            <a:r>
              <a:rPr lang="en" sz="1400">
                <a:solidFill>
                  <a:srgbClr val="000000"/>
                </a:solidFill>
              </a:rPr>
              <a:t>:</a:t>
            </a:r>
            <a:endParaRPr sz="1400">
              <a:solidFill>
                <a:srgbClr val="000000"/>
              </a:solidFill>
            </a:endParaRPr>
          </a:p>
          <a:p>
            <a:pPr indent="-317500" lvl="0" marL="457200" marR="0" rtl="0" algn="l">
              <a:lnSpc>
                <a:spcPct val="100000"/>
              </a:lnSpc>
              <a:spcBef>
                <a:spcPts val="0"/>
              </a:spcBef>
              <a:spcAft>
                <a:spcPts val="0"/>
              </a:spcAft>
              <a:buClr>
                <a:srgbClr val="000000"/>
              </a:buClr>
              <a:buSzPts val="1400"/>
              <a:buAutoNum type="arabicPeriod"/>
            </a:pPr>
            <a:r>
              <a:rPr b="1" lang="en" sz="1400">
                <a:solidFill>
                  <a:srgbClr val="000000"/>
                </a:solidFill>
              </a:rPr>
              <a:t>Sample size</a:t>
            </a:r>
            <a:r>
              <a:rPr lang="en" sz="1400">
                <a:solidFill>
                  <a:srgbClr val="000000"/>
                </a:solidFill>
              </a:rPr>
              <a:t> 50,083 with 1/3 (16,687) assigned to </a:t>
            </a:r>
            <a:r>
              <a:rPr b="1" lang="en" sz="1400">
                <a:solidFill>
                  <a:srgbClr val="000000"/>
                </a:solidFill>
              </a:rPr>
              <a:t>control group</a:t>
            </a:r>
            <a:r>
              <a:rPr lang="en" sz="1400">
                <a:solidFill>
                  <a:srgbClr val="000000"/>
                </a:solidFill>
              </a:rPr>
              <a:t>.</a:t>
            </a:r>
            <a:endParaRPr sz="1400">
              <a:solidFill>
                <a:srgbClr val="000000"/>
              </a:solidFill>
            </a:endParaRPr>
          </a:p>
          <a:p>
            <a:pPr indent="0" lvl="0" marL="457200" marR="0" rtl="0" algn="l">
              <a:lnSpc>
                <a:spcPct val="100000"/>
              </a:lnSpc>
              <a:spcBef>
                <a:spcPts val="0"/>
              </a:spcBef>
              <a:spcAft>
                <a:spcPts val="0"/>
              </a:spcAft>
              <a:buNone/>
            </a:pPr>
            <a:r>
              <a:rPr lang="en" sz="1400">
                <a:solidFill>
                  <a:srgbClr val="000000"/>
                </a:solidFill>
              </a:rPr>
              <a:t>11,133/11,134/11,129 for different ratios.</a:t>
            </a:r>
            <a:endParaRPr sz="1400">
              <a:solidFill>
                <a:srgbClr val="000000"/>
              </a:solidFill>
            </a:endParaRPr>
          </a:p>
          <a:p>
            <a:pPr indent="0" lvl="0" marL="457200" marR="0" rtl="0" algn="l">
              <a:lnSpc>
                <a:spcPct val="100000"/>
              </a:lnSpc>
              <a:spcBef>
                <a:spcPts val="0"/>
              </a:spcBef>
              <a:spcAft>
                <a:spcPts val="0"/>
              </a:spcAft>
              <a:buNone/>
            </a:pPr>
            <a:r>
              <a:t/>
            </a:r>
            <a:endParaRPr sz="1400">
              <a:solidFill>
                <a:srgbClr val="000000"/>
              </a:solidFill>
            </a:endParaRPr>
          </a:p>
          <a:p>
            <a:pPr indent="-317500" lvl="0" marL="457200" marR="0" rtl="0" algn="l">
              <a:lnSpc>
                <a:spcPct val="100000"/>
              </a:lnSpc>
              <a:spcBef>
                <a:spcPts val="0"/>
              </a:spcBef>
              <a:spcAft>
                <a:spcPts val="0"/>
              </a:spcAft>
              <a:buClr>
                <a:srgbClr val="000000"/>
              </a:buClr>
              <a:buSzPts val="1400"/>
              <a:buAutoNum type="arabicPeriod"/>
            </a:pPr>
            <a:r>
              <a:rPr lang="en" sz="1400">
                <a:solidFill>
                  <a:srgbClr val="000000"/>
                </a:solidFill>
              </a:rPr>
              <a:t>Response rate        amount w/o matching / letter    amount with matching / letter    amount change</a:t>
            </a:r>
            <a:endParaRPr sz="1400">
              <a:solidFill>
                <a:srgbClr val="000000"/>
              </a:solidFill>
            </a:endParaRPr>
          </a:p>
          <a:p>
            <a:pPr indent="0" lvl="0" marL="457200" marR="0" rtl="0" algn="l">
              <a:lnSpc>
                <a:spcPct val="100000"/>
              </a:lnSpc>
              <a:spcBef>
                <a:spcPts val="0"/>
              </a:spcBef>
              <a:spcAft>
                <a:spcPts val="0"/>
              </a:spcAft>
              <a:buNone/>
            </a:pPr>
            <a:r>
              <a:rPr lang="en" sz="1400">
                <a:solidFill>
                  <a:srgbClr val="000000"/>
                </a:solidFill>
              </a:rPr>
              <a:t>(Standard deviations are too large, omitted)</a:t>
            </a:r>
            <a:endParaRPr sz="1400">
              <a:solidFill>
                <a:srgbClr val="000000"/>
              </a:solidFill>
            </a:endParaRPr>
          </a:p>
        </p:txBody>
      </p:sp>
      <p:pic>
        <p:nvPicPr>
          <p:cNvPr id="95" name="Google Shape;95;p16"/>
          <p:cNvPicPr preferRelativeResize="0"/>
          <p:nvPr/>
        </p:nvPicPr>
        <p:blipFill>
          <a:blip r:embed="rId3">
            <a:alphaModFix/>
          </a:blip>
          <a:stretch>
            <a:fillRect/>
          </a:stretch>
        </p:blipFill>
        <p:spPr>
          <a:xfrm>
            <a:off x="293413" y="2945823"/>
            <a:ext cx="2007925" cy="1362875"/>
          </a:xfrm>
          <a:prstGeom prst="rect">
            <a:avLst/>
          </a:prstGeom>
          <a:noFill/>
          <a:ln>
            <a:noFill/>
          </a:ln>
        </p:spPr>
      </p:pic>
      <p:pic>
        <p:nvPicPr>
          <p:cNvPr id="96" name="Google Shape;96;p16"/>
          <p:cNvPicPr preferRelativeResize="0"/>
          <p:nvPr/>
        </p:nvPicPr>
        <p:blipFill>
          <a:blip r:embed="rId4">
            <a:alphaModFix/>
          </a:blip>
          <a:stretch>
            <a:fillRect/>
          </a:stretch>
        </p:blipFill>
        <p:spPr>
          <a:xfrm>
            <a:off x="2436863" y="2926811"/>
            <a:ext cx="2063951" cy="1400900"/>
          </a:xfrm>
          <a:prstGeom prst="rect">
            <a:avLst/>
          </a:prstGeom>
          <a:noFill/>
          <a:ln>
            <a:noFill/>
          </a:ln>
        </p:spPr>
      </p:pic>
      <p:pic>
        <p:nvPicPr>
          <p:cNvPr id="97" name="Google Shape;97;p16"/>
          <p:cNvPicPr preferRelativeResize="0"/>
          <p:nvPr/>
        </p:nvPicPr>
        <p:blipFill>
          <a:blip r:embed="rId5">
            <a:alphaModFix/>
          </a:blip>
          <a:stretch>
            <a:fillRect/>
          </a:stretch>
        </p:blipFill>
        <p:spPr>
          <a:xfrm>
            <a:off x="4636338" y="2945824"/>
            <a:ext cx="2063950" cy="1400900"/>
          </a:xfrm>
          <a:prstGeom prst="rect">
            <a:avLst/>
          </a:prstGeom>
          <a:noFill/>
          <a:ln>
            <a:noFill/>
          </a:ln>
        </p:spPr>
      </p:pic>
      <p:pic>
        <p:nvPicPr>
          <p:cNvPr id="98" name="Google Shape;98;p16"/>
          <p:cNvPicPr preferRelativeResize="0"/>
          <p:nvPr/>
        </p:nvPicPr>
        <p:blipFill>
          <a:blip r:embed="rId6">
            <a:alphaModFix/>
          </a:blip>
          <a:stretch>
            <a:fillRect/>
          </a:stretch>
        </p:blipFill>
        <p:spPr>
          <a:xfrm>
            <a:off x="7450922" y="10"/>
            <a:ext cx="1693075" cy="1693075"/>
          </a:xfrm>
          <a:prstGeom prst="rect">
            <a:avLst/>
          </a:prstGeom>
          <a:noFill/>
          <a:ln>
            <a:noFill/>
          </a:ln>
        </p:spPr>
      </p:pic>
      <p:sp>
        <p:nvSpPr>
          <p:cNvPr id="99" name="Google Shape;99;p16"/>
          <p:cNvSpPr txBox="1"/>
          <p:nvPr/>
        </p:nvSpPr>
        <p:spPr>
          <a:xfrm>
            <a:off x="6250875" y="538738"/>
            <a:ext cx="132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36 treatments in total</a:t>
            </a:r>
            <a:endParaRPr>
              <a:latin typeface="Proxima Nova"/>
              <a:ea typeface="Proxima Nova"/>
              <a:cs typeface="Proxima Nova"/>
              <a:sym typeface="Proxima Nova"/>
            </a:endParaRPr>
          </a:p>
        </p:txBody>
      </p:sp>
      <p:pic>
        <p:nvPicPr>
          <p:cNvPr id="100" name="Google Shape;100;p16"/>
          <p:cNvPicPr preferRelativeResize="0"/>
          <p:nvPr/>
        </p:nvPicPr>
        <p:blipFill>
          <a:blip r:embed="rId7">
            <a:alphaModFix/>
          </a:blip>
          <a:stretch>
            <a:fillRect/>
          </a:stretch>
        </p:blipFill>
        <p:spPr>
          <a:xfrm>
            <a:off x="6786638" y="2945825"/>
            <a:ext cx="2063950" cy="14155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idx="1" type="body"/>
          </p:nvPr>
        </p:nvSpPr>
        <p:spPr>
          <a:xfrm>
            <a:off x="328625" y="4013725"/>
            <a:ext cx="8520600" cy="729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400">
                <a:solidFill>
                  <a:srgbClr val="000000"/>
                </a:solidFill>
              </a:rPr>
              <a:t>I want to exam more! </a:t>
            </a:r>
            <a:endParaRPr sz="1400">
              <a:solidFill>
                <a:srgbClr val="000000"/>
              </a:solidFill>
            </a:endParaRPr>
          </a:p>
          <a:p>
            <a:pPr indent="0" lvl="0" marL="0" rtl="0" algn="l">
              <a:spcBef>
                <a:spcPts val="1200"/>
              </a:spcBef>
              <a:spcAft>
                <a:spcPts val="1200"/>
              </a:spcAft>
              <a:buNone/>
            </a:pPr>
            <a:r>
              <a:rPr lang="en" sz="1400">
                <a:solidFill>
                  <a:srgbClr val="000000"/>
                </a:solidFill>
              </a:rPr>
              <a:t>Multiple treatments (36), multiple subgroups(4 and more), multiple outcomes (4) -&gt; multiple testing -&gt; FWER control</a:t>
            </a:r>
            <a:r>
              <a:rPr baseline="30000" lang="en" sz="1400">
                <a:solidFill>
                  <a:srgbClr val="000000"/>
                </a:solidFill>
              </a:rPr>
              <a:t>[2]</a:t>
            </a:r>
            <a:r>
              <a:rPr lang="en" sz="1400">
                <a:solidFill>
                  <a:srgbClr val="000000"/>
                </a:solidFill>
              </a:rPr>
              <a:t>.</a:t>
            </a:r>
            <a:endParaRPr sz="1400">
              <a:solidFill>
                <a:srgbClr val="000000"/>
              </a:solidFill>
            </a:endParaRPr>
          </a:p>
        </p:txBody>
      </p:sp>
      <p:graphicFrame>
        <p:nvGraphicFramePr>
          <p:cNvPr id="106" name="Google Shape;106;p17"/>
          <p:cNvGraphicFramePr/>
          <p:nvPr/>
        </p:nvGraphicFramePr>
        <p:xfrm>
          <a:off x="345575" y="2015875"/>
          <a:ext cx="3000000" cy="3000000"/>
        </p:xfrm>
        <a:graphic>
          <a:graphicData uri="http://schemas.openxmlformats.org/drawingml/2006/table">
            <a:tbl>
              <a:tblPr>
                <a:noFill/>
                <a:tableStyleId>{1BD985E4-7E5B-4FEC-8862-CE2359FB1DA9}</a:tableStyleId>
              </a:tblPr>
              <a:tblGrid>
                <a:gridCol w="2828900"/>
                <a:gridCol w="2828900"/>
                <a:gridCol w="2828900"/>
              </a:tblGrid>
              <a:tr h="3876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Wald, p = Pr(|w| &gt; |wn|)</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Permutation, p = sum(I(Ti &gt; Tn)) / B</a:t>
                      </a:r>
                      <a:endParaRPr>
                        <a:latin typeface="Proxima Nova"/>
                        <a:ea typeface="Proxima Nova"/>
                        <a:cs typeface="Proxima Nova"/>
                        <a:sym typeface="Proxima Nova"/>
                      </a:endParaRPr>
                    </a:p>
                  </a:txBody>
                  <a:tcPr marT="91425" marB="91425" marR="91425" marL="91425"/>
                </a:tc>
              </a:tr>
              <a:tr h="3876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0.05507*</a:t>
                      </a:r>
                      <a:r>
                        <a:rPr baseline="30000" lang="en">
                          <a:latin typeface="Proxima Nova"/>
                          <a:ea typeface="Proxima Nova"/>
                          <a:cs typeface="Proxima Nova"/>
                          <a:sym typeface="Proxima Nova"/>
                        </a:rPr>
                        <a:t>[2]</a:t>
                      </a:r>
                      <a:endParaRPr baseline="30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0.02996**</a:t>
                      </a:r>
                      <a:endParaRPr>
                        <a:latin typeface="Proxima Nova"/>
                        <a:ea typeface="Proxima Nova"/>
                        <a:cs typeface="Proxima Nova"/>
                        <a:sym typeface="Proxima Nova"/>
                      </a:endParaRPr>
                    </a:p>
                  </a:txBody>
                  <a:tcPr marT="91425" marB="91425" marR="91425" marL="91425"/>
                </a:tc>
              </a:tr>
              <a:tr h="3876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0.47538</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0.76099</a:t>
                      </a:r>
                      <a:endParaRPr>
                        <a:latin typeface="Proxima Nova"/>
                        <a:ea typeface="Proxima Nova"/>
                        <a:cs typeface="Proxima Nova"/>
                        <a:sym typeface="Proxima Nova"/>
                      </a:endParaRPr>
                    </a:p>
                  </a:txBody>
                  <a:tcPr marT="91425" marB="91425" marR="91425" marL="91425"/>
                </a:tc>
              </a:tr>
              <a:tr h="3876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0.99239</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0.50389</a:t>
                      </a:r>
                      <a:endParaRPr>
                        <a:latin typeface="Proxima Nova"/>
                        <a:ea typeface="Proxima Nova"/>
                        <a:cs typeface="Proxima Nova"/>
                        <a:sym typeface="Proxima Nova"/>
                      </a:endParaRPr>
                    </a:p>
                  </a:txBody>
                  <a:tcPr marT="91425" marB="91425" marR="91425" marL="91425"/>
                </a:tc>
              </a:tr>
              <a:tr h="3876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0.45227</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0.22675</a:t>
                      </a:r>
                      <a:endParaRPr>
                        <a:latin typeface="Proxima Nova"/>
                        <a:ea typeface="Proxima Nova"/>
                        <a:cs typeface="Proxima Nova"/>
                        <a:sym typeface="Proxima Nova"/>
                      </a:endParaRPr>
                    </a:p>
                  </a:txBody>
                  <a:tcPr marT="91425" marB="91425" marR="91425" marL="91425"/>
                </a:tc>
              </a:tr>
            </a:tbl>
          </a:graphicData>
        </a:graphic>
      </p:graphicFrame>
      <p:sp>
        <p:nvSpPr>
          <p:cNvPr id="107" name="Google Shape;10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Analysis</a:t>
            </a:r>
            <a:endParaRPr/>
          </a:p>
        </p:txBody>
      </p:sp>
      <p:sp>
        <p:nvSpPr>
          <p:cNvPr id="108" name="Google Shape;108;p17"/>
          <p:cNvSpPr txBox="1"/>
          <p:nvPr>
            <p:ph idx="1" type="body"/>
          </p:nvPr>
        </p:nvSpPr>
        <p:spPr>
          <a:xfrm>
            <a:off x="311700" y="1152475"/>
            <a:ext cx="8520600" cy="84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rPr>
              <a:t>Q. Does the matching ratio influences the four outcomes (for example, </a:t>
            </a:r>
            <a:r>
              <a:rPr lang="en" sz="1400">
                <a:solidFill>
                  <a:srgbClr val="000000"/>
                </a:solidFill>
              </a:rPr>
              <a:t>amount w/o matching</a:t>
            </a:r>
            <a:r>
              <a:rPr lang="en" sz="1400">
                <a:solidFill>
                  <a:srgbClr val="000000"/>
                </a:solidFill>
              </a:rPr>
              <a:t>)?</a:t>
            </a:r>
            <a:endParaRPr sz="1400">
              <a:solidFill>
                <a:srgbClr val="000000"/>
              </a:solidFill>
            </a:endParaRPr>
          </a:p>
          <a:p>
            <a:pPr indent="0" lvl="0" marL="0" rtl="0" algn="l">
              <a:spcBef>
                <a:spcPts val="1200"/>
              </a:spcBef>
              <a:spcAft>
                <a:spcPts val="1200"/>
              </a:spcAft>
              <a:buNone/>
            </a:pPr>
            <a:r>
              <a:rPr lang="en" sz="1400">
                <a:solidFill>
                  <a:srgbClr val="000000"/>
                </a:solidFill>
              </a:rPr>
              <a:t>Let’s do some simple testing. Wald testing of 2 means and permutation testing with T = |Mean1 - Mean2|.</a:t>
            </a:r>
            <a:endParaRPr sz="1400">
              <a:solidFill>
                <a:srgbClr val="000000"/>
              </a:solidFill>
            </a:endParaRPr>
          </a:p>
        </p:txBody>
      </p:sp>
      <p:pic>
        <p:nvPicPr>
          <p:cNvPr id="109" name="Google Shape;109;p17"/>
          <p:cNvPicPr preferRelativeResize="0"/>
          <p:nvPr/>
        </p:nvPicPr>
        <p:blipFill>
          <a:blip r:embed="rId3">
            <a:alphaModFix/>
          </a:blip>
          <a:stretch>
            <a:fillRect/>
          </a:stretch>
        </p:blipFill>
        <p:spPr>
          <a:xfrm>
            <a:off x="345575" y="2571750"/>
            <a:ext cx="2207299" cy="193125"/>
          </a:xfrm>
          <a:prstGeom prst="rect">
            <a:avLst/>
          </a:prstGeom>
          <a:noFill/>
          <a:ln>
            <a:noFill/>
          </a:ln>
        </p:spPr>
      </p:pic>
      <p:pic>
        <p:nvPicPr>
          <p:cNvPr id="110" name="Google Shape;110;p17"/>
          <p:cNvPicPr preferRelativeResize="0"/>
          <p:nvPr/>
        </p:nvPicPr>
        <p:blipFill>
          <a:blip r:embed="rId4">
            <a:alphaModFix/>
          </a:blip>
          <a:stretch>
            <a:fillRect/>
          </a:stretch>
        </p:blipFill>
        <p:spPr>
          <a:xfrm>
            <a:off x="345575" y="2941650"/>
            <a:ext cx="1758201" cy="264450"/>
          </a:xfrm>
          <a:prstGeom prst="rect">
            <a:avLst/>
          </a:prstGeom>
          <a:noFill/>
          <a:ln>
            <a:noFill/>
          </a:ln>
        </p:spPr>
      </p:pic>
      <p:pic>
        <p:nvPicPr>
          <p:cNvPr id="111" name="Google Shape;111;p17"/>
          <p:cNvPicPr preferRelativeResize="0"/>
          <p:nvPr/>
        </p:nvPicPr>
        <p:blipFill>
          <a:blip r:embed="rId5">
            <a:alphaModFix/>
          </a:blip>
          <a:stretch>
            <a:fillRect/>
          </a:stretch>
        </p:blipFill>
        <p:spPr>
          <a:xfrm>
            <a:off x="345625" y="3337550"/>
            <a:ext cx="1758102" cy="264450"/>
          </a:xfrm>
          <a:prstGeom prst="rect">
            <a:avLst/>
          </a:prstGeom>
          <a:noFill/>
          <a:ln>
            <a:noFill/>
          </a:ln>
        </p:spPr>
      </p:pic>
      <p:pic>
        <p:nvPicPr>
          <p:cNvPr id="112" name="Google Shape;112;p17"/>
          <p:cNvPicPr preferRelativeResize="0"/>
          <p:nvPr/>
        </p:nvPicPr>
        <p:blipFill>
          <a:blip r:embed="rId6">
            <a:alphaModFix/>
          </a:blip>
          <a:stretch>
            <a:fillRect/>
          </a:stretch>
        </p:blipFill>
        <p:spPr>
          <a:xfrm>
            <a:off x="345625" y="3733450"/>
            <a:ext cx="1758100" cy="264450"/>
          </a:xfrm>
          <a:prstGeom prst="rect">
            <a:avLst/>
          </a:prstGeom>
          <a:noFill/>
          <a:ln>
            <a:noFill/>
          </a:ln>
        </p:spPr>
      </p:pic>
      <p:sp>
        <p:nvSpPr>
          <p:cNvPr id="113" name="Google Shape;113;p17"/>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222222"/>
                </a:solidFill>
                <a:highlight>
                  <a:srgbClr val="FFFFFF"/>
                </a:highlight>
              </a:rPr>
              <a:t>[1] </a:t>
            </a:r>
            <a:r>
              <a:rPr lang="en" sz="700">
                <a:solidFill>
                  <a:srgbClr val="222222"/>
                </a:solidFill>
                <a:highlight>
                  <a:srgbClr val="FFFFFF"/>
                </a:highlight>
              </a:rPr>
              <a:t>List, J. A., Shaikh, A. M., &amp; Xu, Y. (2019). Multiple hypothesis testing in experimental economics. Experimental Economics, 22(4), 773-793.</a:t>
            </a:r>
            <a:endParaRPr sz="700">
              <a:solidFill>
                <a:srgbClr val="222222"/>
              </a:solidFill>
              <a:highlight>
                <a:srgbClr val="FFFFFF"/>
              </a:highlight>
            </a:endParaRPr>
          </a:p>
          <a:p>
            <a:pPr indent="0" lvl="0" marL="0" rtl="0" algn="l">
              <a:spcBef>
                <a:spcPts val="0"/>
              </a:spcBef>
              <a:spcAft>
                <a:spcPts val="0"/>
              </a:spcAft>
              <a:buNone/>
            </a:pPr>
            <a:r>
              <a:rPr lang="en" sz="700">
                <a:solidFill>
                  <a:srgbClr val="222222"/>
                </a:solidFill>
                <a:highlight>
                  <a:srgbClr val="FFFFFF"/>
                </a:highlight>
              </a:rPr>
              <a:t>[2] Note: * and ** indicates that the corresponding p-values less than 10% and 5%, respectively.</a:t>
            </a:r>
            <a:endParaRPr sz="700">
              <a:solidFill>
                <a:srgbClr val="222222"/>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Suggestions</a:t>
            </a:r>
            <a:endParaRPr/>
          </a:p>
        </p:txBody>
      </p:sp>
      <p:sp>
        <p:nvSpPr>
          <p:cNvPr id="119" name="Google Shape;11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Covariance analysis for subgroups</a:t>
            </a:r>
            <a:endParaRPr/>
          </a:p>
          <a:p>
            <a:pPr indent="-342900" lvl="0" marL="457200" rtl="0" algn="l">
              <a:spcBef>
                <a:spcPts val="0"/>
              </a:spcBef>
              <a:spcAft>
                <a:spcPts val="0"/>
              </a:spcAft>
              <a:buSzPts val="1800"/>
              <a:buAutoNum type="arabicPeriod"/>
            </a:pPr>
            <a:r>
              <a:rPr lang="en"/>
              <a:t>Mention which testings are following the work and which are proposing</a:t>
            </a:r>
            <a:endParaRPr/>
          </a:p>
          <a:p>
            <a:pPr indent="-342900" lvl="0" marL="457200" rtl="0" algn="l">
              <a:spcBef>
                <a:spcPts val="0"/>
              </a:spcBef>
              <a:spcAft>
                <a:spcPts val="0"/>
              </a:spcAft>
              <a:buSzPts val="1800"/>
              <a:buAutoNum type="arabicPeriod"/>
            </a:pPr>
            <a:r>
              <a:rPr lang="en"/>
              <a:t>Demographic information</a:t>
            </a:r>
            <a:endParaRPr/>
          </a:p>
        </p:txBody>
      </p:sp>
      <p:pic>
        <p:nvPicPr>
          <p:cNvPr id="120" name="Google Shape;120;p18"/>
          <p:cNvPicPr preferRelativeResize="0"/>
          <p:nvPr/>
        </p:nvPicPr>
        <p:blipFill>
          <a:blip r:embed="rId3">
            <a:alphaModFix/>
          </a:blip>
          <a:stretch>
            <a:fillRect/>
          </a:stretch>
        </p:blipFill>
        <p:spPr>
          <a:xfrm>
            <a:off x="4410800" y="1849725"/>
            <a:ext cx="3342350" cy="3293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