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 Black"/>
      <p:bold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22" Type="http://schemas.openxmlformats.org/officeDocument/2006/relationships/font" Target="fonts/MontserratExtraBold-boldItalic.fntdata"/><Relationship Id="rId21" Type="http://schemas.openxmlformats.org/officeDocument/2006/relationships/font" Target="fonts/MontserratExtraBold-bold.fntdata"/><Relationship Id="rId24" Type="http://schemas.openxmlformats.org/officeDocument/2006/relationships/font" Target="fonts/Lexend-bold.fntdata"/><Relationship Id="rId23" Type="http://schemas.openxmlformats.org/officeDocument/2006/relationships/font" Target="fonts/Lexen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MontserratBlack-bold.fntdata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Black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MontserratMedium-italic.fntdata"/><Relationship Id="rId18" Type="http://schemas.openxmlformats.org/officeDocument/2006/relationships/font" Target="fonts/Montserra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f39a49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f39a49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f39a49da4_0_3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f39a49da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f39a49da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f39a49d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21b4d24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21b4d24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21b4d24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21b4d24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d May 2021">
  <p:cSld name="CUSTOM_1_1_1_1_1_1_1_1_1_1_3_1_1_4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овторение»">
  <p:cSld name="CUSTOM_1_1_1_1_1_1_1_1_1_1_3_1_1_4_4">
    <p:bg>
      <p:bgPr>
        <a:solidFill>
          <a:schemeClr val="accen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2"/>
          <p:cNvPicPr preferRelativeResize="0"/>
          <p:nvPr/>
        </p:nvPicPr>
        <p:blipFill rotWithShape="1">
          <a:blip r:embed="rId3">
            <a:alphaModFix/>
          </a:blip>
          <a:srcRect b="-1899" l="0" r="-8236" t="1900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Новая тема»">
  <p:cSld name="CUSTOM_1_1_1_1_1_1_1_1_1_1_3_1_1_4_4_1">
    <p:bg>
      <p:bgPr>
        <a:solidFill>
          <a:schemeClr val="accent5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-59" l="-11184" r="-21335" t="60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Обсуждение»">
  <p:cSld name="CUSTOM_1_1_1_1_1_1_1_1_1_1_3_1_1_4_4_1_1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-33743" t="-2827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Групповая работа»">
  <p:cSld name="CUSTOM_1_1_1_1_1_1_1_1_1_1_3_1_1_4_4_1_1_1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Работа на платформе»">
  <p:cSld name="CUSTOM_1_1_1_1_1_1_1_1_1_1_3_1_1_4_4_1_1_1_1"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-8260" t="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Перерыв»">
  <p:cSld name="CUSTOM_1_1_1_1_1_1_1_1_1_1_3_1_1_4_4_1_1_1_1_1">
    <p:bg>
      <p:bgPr>
        <a:solidFill>
          <a:schemeClr val="accent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-5793" r="-4350" t="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Физкультминутка»">
  <p:cSld name="CUSTOM_1_1_1_1_1_1_1_1_1_1_3_1_1_4_4_1_1_1_1_1_1">
    <p:bg>
      <p:bgPr>
        <a:solidFill>
          <a:schemeClr val="accent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Завершение урока»">
  <p:cSld name="CUSTOM_1_1_1_1_1_1_1_1_1_1_3_1_1_4_4_1_1_1_1_1_1_1"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 «Демонстрация работы»">
  <p:cSld name="CUSTOM_1_1_1_1_1_1_1_1_1_1_3_1_1_4_4_1_1_1_1_1_1_1_1">
    <p:bg>
      <p:bgPr>
        <a:solidFill>
          <a:srgbClr val="C291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-6398" l="-3199" r="0" t="3865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May 2021">
  <p:cSld name="CUSTOM_1_1_1_1_1_1_1_1_1_1_3_1_1_4_3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CUSTOM_1_1_1_1_1_1_1_1_1_1_3_1_1_4_1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1100075" y="4775638"/>
            <a:ext cx="7663200" cy="0"/>
          </a:xfrm>
          <a:prstGeom prst="straightConnector1">
            <a:avLst/>
          </a:prstGeom>
          <a:noFill/>
          <a:ln cap="flat" cmpd="sng" w="19050">
            <a:solidFill>
              <a:srgbClr val="FFB4B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2651" l="0" r="0" t="2651"/>
          <a:stretch/>
        </p:blipFill>
        <p:spPr>
          <a:xfrm>
            <a:off x="8282897" y="4506549"/>
            <a:ext cx="445112" cy="3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/>
          <p:nvPr/>
        </p:nvSpPr>
        <p:spPr>
          <a:xfrm>
            <a:off x="355500" y="46280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B4B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Повторение. Устройство компьютера</a:t>
            </a:r>
            <a:endParaRPr sz="1200">
              <a:solidFill>
                <a:srgbClr val="FFB4B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19">
          <p15:clr>
            <a:srgbClr val="FA7B17"/>
          </p15:clr>
        </p15:guide>
        <p15:guide id="16" pos="1553">
          <p15:clr>
            <a:schemeClr val="accent1"/>
          </p15:clr>
        </p15:guide>
        <p15:guide id="17" pos="1667">
          <p15:clr>
            <a:srgbClr val="FA7B17"/>
          </p15:clr>
        </p15:guide>
        <p15:guide id="18" pos="2994">
          <p15:clr>
            <a:srgbClr val="FA7B17"/>
          </p15:clr>
        </p15:guide>
        <p15:guide id="19" pos="4092">
          <p15:clr>
            <a:srgbClr val="FA7B17"/>
          </p15:clr>
        </p15:guide>
        <p15:guide id="20" pos="2880">
          <p15:clr>
            <a:srgbClr val="7E24D5"/>
          </p15:clr>
        </p15:guide>
        <p15:guide id="21" pos="4206">
          <p15:clr>
            <a:srgbClr val="7E24D5"/>
          </p15:clr>
        </p15:guide>
        <p15:guide id="22" pos="1440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">
  <p:cSld name="CUSTOM_1_1_1_1_1_1_1_1_1_1_3_1_1_4_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15" name="Google Shape;1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торение. Заголовок. Текст.">
  <p:cSld name="CUSTOM_1_1_1_1_1_1_1_1_1_1_3_1_1_4_2_1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1" name="Google Shape;1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CUSTOM_1_1_1_1_1_1_1_1_1_1_3_1_1_4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. Заголовок. Текст.">
  <p:cSld name="CUSTOM_1_1_1_1_1_1_1_1_1_1_3_1_1_4_1_1_2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CUSTOM_1_1_1_1_1_1_1_1_1_1_3_1_1_4_1_1_1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35" name="Google Shape;13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. Заголовок. Текст.">
  <p:cSld name="CUSTOM_1_1_1_1_1_1_1_1_1_1_3_1_1_4_1_1_1_3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1" name="Google Shape;1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CUSTOM_1_1_1_1_1_1_1_1_1_1_3_1_1_4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45" name="Google Shape;14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. Заголовок. Текст.">
  <p:cSld name="CUSTOM_1_1_1_1_1_1_1_1_1_1_3_1_1_4_1_1_1_2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CUSTOM_1_1_1_1_1_1_1_1_1_1_3_1_1_4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55" name="Google Shape;15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. Заголовок. Текст.">
  <p:cSld name="CUSTOM_1_1_1_1_1_1_1_1_1_1_3_1_1_4_1_1_1_1_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61" name="Google Shape;16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">
  <p:cSld name="CUSTOM_1_1_1_1_1_1_1_1_1_1_3_1_1_4_1_1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"/>
          <p:cNvCxnSpPr/>
          <p:nvPr/>
        </p:nvCxnSpPr>
        <p:spPr>
          <a:xfrm>
            <a:off x="1106800" y="4772540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8EDBB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9440" l="13147" r="14571" t="17774"/>
          <a:stretch/>
        </p:blipFill>
        <p:spPr>
          <a:xfrm>
            <a:off x="8357005" y="4469646"/>
            <a:ext cx="395325" cy="4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358325" y="46281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EDBB1"/>
                </a:solidFill>
                <a:highlight>
                  <a:schemeClr val="lt2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Устройство компьютера. Обсуждение</a:t>
            </a:r>
            <a:endParaRPr sz="1200">
              <a:solidFill>
                <a:srgbClr val="8EDBB1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. Заголовок. Текст.">
  <p:cSld name="CUSTOM_1_1_1_1_1_1_1_1_1_1_3_1_1_4_1_1_1_1_1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" name="Google Shape;165;p32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67" name="Google Shape;16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зкультминутка">
  <p:cSld name="CUSTOM_1_1_1_1_1_1_1_1_1_1_3_1_1_4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нстрация работы в редакторе">
  <p:cSld name="CUSTOM_1_1_1_1_1_1_1_1_1_1_3_1_1_4_1_1_1_1_1_2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75" name="Google Shape;17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">
  <p:cSld name="CUSTOM_1_1_1_1_1_1_1_1_1_1_3_1_1_4_1_1_1_1_1_1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упповая работа. Заголовок. Текст.">
  <p:cSld name="CUSTOM_1_1_1_1_1_1_1_1_1_1_3_1_1_4_1_1_1_1_1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"/>
          <p:cNvSpPr txBox="1"/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84" name="Google Shape;18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>
            <p:ph idx="2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ая тема">
  <p:cSld name="CUSTOM_1_1_1_1_1_1_1_1_1_1_3_1_1_4_1_1_1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5"/>
          <p:cNvCxnSpPr/>
          <p:nvPr/>
        </p:nvCxnSpPr>
        <p:spPr>
          <a:xfrm>
            <a:off x="1106800" y="4774908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FFA0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5"/>
          <p:cNvSpPr/>
          <p:nvPr/>
        </p:nvSpPr>
        <p:spPr>
          <a:xfrm>
            <a:off x="358325" y="4627299"/>
            <a:ext cx="3091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A0B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Новая тема. Устройство компьютера</a:t>
            </a:r>
            <a:endParaRPr sz="1200">
              <a:solidFill>
                <a:srgbClr val="FFA0B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-9914" l="15635" r="10683" t="0"/>
          <a:stretch/>
        </p:blipFill>
        <p:spPr>
          <a:xfrm>
            <a:off x="8395550" y="4537073"/>
            <a:ext cx="322650" cy="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бота на платформе">
  <p:cSld name="CUSTOM_1_1_1_1_1_1_1_1_1_1_3_1_1_4_1_1_1_2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6"/>
          <p:cNvCxnSpPr/>
          <p:nvPr/>
        </p:nvCxnSpPr>
        <p:spPr>
          <a:xfrm>
            <a:off x="1106800" y="4774187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B99DC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6"/>
          <p:cNvSpPr/>
          <p:nvPr/>
        </p:nvSpPr>
        <p:spPr>
          <a:xfrm>
            <a:off x="358325" y="4629797"/>
            <a:ext cx="182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99DC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Работа на платформе</a:t>
            </a:r>
            <a:endParaRPr sz="1200">
              <a:solidFill>
                <a:srgbClr val="B99DC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11459" l="16558" r="8072" t="11212"/>
          <a:stretch/>
        </p:blipFill>
        <p:spPr>
          <a:xfrm>
            <a:off x="8351696" y="4487862"/>
            <a:ext cx="426275" cy="3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78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вершение урока">
  <p:cSld name="CUSTOM_1_1_1_1_1_1_1_1_1_1_3_1_1_4_1_1_1_1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7"/>
          <p:cNvCxnSpPr/>
          <p:nvPr/>
        </p:nvCxnSpPr>
        <p:spPr>
          <a:xfrm>
            <a:off x="1108638" y="4773762"/>
            <a:ext cx="7675200" cy="0"/>
          </a:xfrm>
          <a:prstGeom prst="straightConnector1">
            <a:avLst/>
          </a:prstGeom>
          <a:noFill/>
          <a:ln cap="flat" cmpd="sng" w="19050">
            <a:solidFill>
              <a:srgbClr val="A4E7F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7"/>
          <p:cNvSpPr/>
          <p:nvPr/>
        </p:nvSpPr>
        <p:spPr>
          <a:xfrm>
            <a:off x="360150" y="4626153"/>
            <a:ext cx="167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4E7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Завершение урока</a:t>
            </a:r>
            <a:endParaRPr sz="1200">
              <a:solidFill>
                <a:srgbClr val="A4E7F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" name="Google Shape;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1799" y="4325375"/>
            <a:ext cx="529050" cy="4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суждение 1">
  <p:cSld name="CUSTOM_1_1_1_1_1_1_1_1_1_1_3_1_1_4_1_1_2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">
  <p:cSld name="CUSTOM_1_1_1_1_1_1_1_1_1_1_3_1_1_4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Май 2021 1">
  <p:cSld name="CUSTOM_1_1_1_1_1_1_1_1_1_1_3_1_1_4_5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352925" y="1859150"/>
            <a:ext cx="4219200" cy="225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DC7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/>
        </p:nvSpPr>
        <p:spPr>
          <a:xfrm>
            <a:off x="360000" y="359997"/>
            <a:ext cx="45963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700">
                <a:solidFill>
                  <a:srgbClr val="602B7A"/>
                </a:solidFill>
                <a:latin typeface="Impact"/>
                <a:ea typeface="Impact"/>
                <a:cs typeface="Impact"/>
                <a:sym typeface="Impact"/>
              </a:rPr>
              <a:t>Война</a:t>
            </a:r>
            <a:endParaRPr b="1" sz="5700">
              <a:solidFill>
                <a:srgbClr val="602B7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602B7A"/>
                </a:solidFill>
                <a:latin typeface="Lexend"/>
                <a:ea typeface="Lexend"/>
                <a:cs typeface="Lexend"/>
                <a:sym typeface="Lexend"/>
              </a:rPr>
              <a:t>Как инструмент </a:t>
            </a:r>
            <a:endParaRPr b="1" sz="2500">
              <a:solidFill>
                <a:srgbClr val="602B7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602B7A"/>
                </a:solidFill>
                <a:latin typeface="Lexend"/>
                <a:ea typeface="Lexend"/>
                <a:cs typeface="Lexend"/>
                <a:sym typeface="Lexend"/>
              </a:rPr>
              <a:t>Извлечения выгоды</a:t>
            </a:r>
            <a:endParaRPr b="1" sz="2500">
              <a:solidFill>
                <a:srgbClr val="602B7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b="0" l="20668" r="20662" t="0"/>
          <a:stretch/>
        </p:blipFill>
        <p:spPr>
          <a:xfrm>
            <a:off x="3650400" y="914404"/>
            <a:ext cx="5493600" cy="420602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7"/>
          <p:cNvSpPr txBox="1"/>
          <p:nvPr/>
        </p:nvSpPr>
        <p:spPr>
          <a:xfrm>
            <a:off x="360000" y="2027650"/>
            <a:ext cx="258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7"/>
          <p:cNvSpPr txBox="1"/>
          <p:nvPr/>
        </p:nvSpPr>
        <p:spPr>
          <a:xfrm>
            <a:off x="93750" y="2023200"/>
            <a:ext cx="3115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Для государств и компаний, что занимаются 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эксплуатацией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стран третьего мира выгодно разжигать войны между ними, далее будет статистика, что подтверждает этот факт.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/>
        </p:nvSpPr>
        <p:spPr>
          <a:xfrm>
            <a:off x="360000" y="360000"/>
            <a:ext cx="84240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Влияние войны на экономику.</a:t>
            </a:r>
            <a:endParaRPr sz="2800">
              <a:highlight>
                <a:srgbClr val="FFFFFF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360000" y="1219200"/>
            <a:ext cx="84240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Рынок: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Экспорт ресурсов в страны ЕС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Целевая аудитория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Компании, что занимаются неоколониализмом; ЧВК и другие.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Для эксплуатации страны важны многие факторы, основной из них - это ВВП. Он показывает степень развития экономики страны, а значит и способность сопротивляться иностранному влиянию, дешевизну экспулатируемого труда, цену природных ресурсов. Для объектов, что используют такие страны, необходимо постоянно понижать ВВП страны.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8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Натягиваем сову на глобус онлайн без смс и регистрации.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Какой бред я несу…</a:t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580" y="5"/>
            <a:ext cx="6600422" cy="4950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39"/>
          <p:cNvSpPr txBox="1"/>
          <p:nvPr/>
        </p:nvSpPr>
        <p:spPr>
          <a:xfrm>
            <a:off x="0" y="0"/>
            <a:ext cx="28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highlight>
                  <a:schemeClr val="lt1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Зависимость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2702338" y="0"/>
            <a:ext cx="61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highlight>
                  <a:schemeClr val="lt1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ВВП от инфраструктуры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0" y="698850"/>
            <a:ext cx="25437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На данном графике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четко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 прослеживается зависимость ВВП на душу населения в стране от процента грамотности в ней.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exend"/>
                <a:ea typeface="Lexend"/>
                <a:cs typeface="Lexend"/>
                <a:sym typeface="Lexend"/>
              </a:rPr>
              <a:t>Это логично - ведь умные люди толкают государство вперед, что хоть и невыгодно нам, легко устранимо тотальной войной между странами, что только встали на путь развития.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/>
        </p:nvSpPr>
        <p:spPr>
          <a:xfrm>
            <a:off x="0" y="44100"/>
            <a:ext cx="9028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6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Распространенность интернета влияет на ВВП</a:t>
            </a:r>
            <a:endParaRPr sz="22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5" name="Google Shape;215;p40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Ааааааааааааааааааааааааааааааааааааааа</a:t>
            </a:r>
            <a:endParaRPr/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133" y="410650"/>
            <a:ext cx="6052867" cy="45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0"/>
          <p:cNvSpPr txBox="1"/>
          <p:nvPr/>
        </p:nvSpPr>
        <p:spPr>
          <a:xfrm>
            <a:off x="0" y="1113325"/>
            <a:ext cx="3170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exend"/>
                <a:ea typeface="Lexend"/>
                <a:cs typeface="Lexend"/>
                <a:sym typeface="Lexend"/>
              </a:rPr>
              <a:t>Интернет - также важное условие быстрого развития государства. Он облегчает процесс образования, автоматизирует многие процессы и вреден </a:t>
            </a:r>
            <a:r>
              <a:rPr lang="en-GB" sz="1600">
                <a:latin typeface="Lexend"/>
                <a:ea typeface="Lexend"/>
                <a:cs typeface="Lexend"/>
                <a:sym typeface="Lexend"/>
              </a:rPr>
              <a:t>выгодоприобретателям “колоний”. Война решит и эту проблему.</a:t>
            </a:r>
            <a:r>
              <a:rPr lang="en-GB" sz="1600">
                <a:latin typeface="Lexend"/>
                <a:ea typeface="Lexend"/>
                <a:cs typeface="Lexend"/>
                <a:sym typeface="Lexend"/>
              </a:rPr>
              <a:t>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На графике зависимость ВВП от количества телефонов на 1000 человек.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Подведём итоги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3" name="Google Shape;223;p41"/>
          <p:cNvSpPr txBox="1"/>
          <p:nvPr>
            <p:ph idx="1" type="subTitle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Все в плюсе - кроме всех, кто не вы.</a:t>
            </a:r>
            <a:endParaRPr/>
          </a:p>
        </p:txBody>
      </p:sp>
      <p:sp>
        <p:nvSpPr>
          <p:cNvPr id="224" name="Google Shape;224;p41"/>
          <p:cNvSpPr txBox="1"/>
          <p:nvPr/>
        </p:nvSpPr>
        <p:spPr>
          <a:xfrm>
            <a:off x="368800" y="1191600"/>
            <a:ext cx="6894900" cy="22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Война - это безусловно выгодное третьим лицам мероприятия. У вас покупают оружие и боеприпасы, вы за бесценок скупаете ресурсы, а по итогу войны обе стороны слишком истощены, чтобы сопротивляться вашим неравным экономическим договорам.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 (May 2021)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