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3" r:id="rId16"/>
    <p:sldId id="272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>
      <p:cViewPr varScale="1">
        <p:scale>
          <a:sx n="138" d="100"/>
          <a:sy n="13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29073-BEB9-476B-913E-99D96CDB84F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39513-0B23-4D9F-918A-5926BB522F0B}">
      <dgm:prSet/>
      <dgm:spPr/>
      <dgm:t>
        <a:bodyPr/>
        <a:lstStyle/>
        <a:p>
          <a:r>
            <a:rPr lang="en-GB" dirty="0"/>
            <a:t>Bez </a:t>
          </a:r>
          <a:r>
            <a:rPr lang="en-GB" dirty="0" err="1"/>
            <a:t>servera</a:t>
          </a:r>
          <a:r>
            <a:rPr lang="en-GB" dirty="0"/>
            <a:t> </a:t>
          </a:r>
          <a:r>
            <a:rPr lang="en-GB" dirty="0" err="1"/>
            <a:t>kojim</a:t>
          </a:r>
          <a:r>
            <a:rPr lang="en-GB" dirty="0"/>
            <a:t> se </a:t>
          </a:r>
          <a:r>
            <a:rPr lang="en-GB" dirty="0" err="1"/>
            <a:t>upravlja</a:t>
          </a:r>
          <a:r>
            <a:rPr lang="en-GB" dirty="0"/>
            <a:t>.</a:t>
          </a:r>
          <a:endParaRPr lang="en-US" dirty="0"/>
        </a:p>
      </dgm:t>
    </dgm:pt>
    <dgm:pt modelId="{7105B8B9-F758-4973-A6D2-8C4653DAA1EE}" type="parTrans" cxnId="{EE2B8DB4-EC61-4CFE-9AE6-9EF1DE97C6A2}">
      <dgm:prSet/>
      <dgm:spPr/>
      <dgm:t>
        <a:bodyPr/>
        <a:lstStyle/>
        <a:p>
          <a:endParaRPr lang="en-US"/>
        </a:p>
      </dgm:t>
    </dgm:pt>
    <dgm:pt modelId="{C77EBB62-A599-4E97-8B2C-52B3451742EF}" type="sibTrans" cxnId="{EE2B8DB4-EC61-4CFE-9AE6-9EF1DE97C6A2}">
      <dgm:prSet/>
      <dgm:spPr/>
      <dgm:t>
        <a:bodyPr/>
        <a:lstStyle/>
        <a:p>
          <a:endParaRPr lang="en-US"/>
        </a:p>
      </dgm:t>
    </dgm:pt>
    <dgm:pt modelId="{A5A40F36-FEB7-4B37-8EAF-4C68370A6FF5}">
      <dgm:prSet/>
      <dgm:spPr/>
      <dgm:t>
        <a:bodyPr/>
        <a:lstStyle/>
        <a:p>
          <a:r>
            <a:rPr lang="en-GB" dirty="0" err="1"/>
            <a:t>Olakšano</a:t>
          </a:r>
          <a:r>
            <a:rPr lang="en-GB" dirty="0"/>
            <a:t> </a:t>
          </a:r>
          <a:r>
            <a:rPr lang="en-GB" dirty="0" err="1"/>
            <a:t>skaliranje</a:t>
          </a:r>
          <a:r>
            <a:rPr lang="en-GB" dirty="0"/>
            <a:t>.</a:t>
          </a:r>
          <a:endParaRPr lang="en-US" dirty="0"/>
        </a:p>
      </dgm:t>
    </dgm:pt>
    <dgm:pt modelId="{83CC5B9D-1005-4568-83EC-ABD0983AED8C}" type="parTrans" cxnId="{6ACE6FDB-80A1-4384-94AE-A1E3BA349AD5}">
      <dgm:prSet/>
      <dgm:spPr/>
      <dgm:t>
        <a:bodyPr/>
        <a:lstStyle/>
        <a:p>
          <a:endParaRPr lang="en-US"/>
        </a:p>
      </dgm:t>
    </dgm:pt>
    <dgm:pt modelId="{117D8B5F-A041-45FB-96BB-9F2159E5EF3A}" type="sibTrans" cxnId="{6ACE6FDB-80A1-4384-94AE-A1E3BA349AD5}">
      <dgm:prSet/>
      <dgm:spPr/>
      <dgm:t>
        <a:bodyPr/>
        <a:lstStyle/>
        <a:p>
          <a:endParaRPr lang="en-US"/>
        </a:p>
      </dgm:t>
    </dgm:pt>
    <dgm:pt modelId="{EDA0EC19-B130-452D-A59E-B656F23FD219}">
      <dgm:prSet/>
      <dgm:spPr/>
      <dgm:t>
        <a:bodyPr/>
        <a:lstStyle/>
        <a:p>
          <a:r>
            <a:rPr lang="en-GB" dirty="0" err="1"/>
            <a:t>Plaćanje</a:t>
          </a:r>
          <a:r>
            <a:rPr lang="en-GB" dirty="0"/>
            <a:t> </a:t>
          </a:r>
          <a:r>
            <a:rPr lang="en-GB" dirty="0" err="1"/>
            <a:t>prilikom</a:t>
          </a:r>
          <a:r>
            <a:rPr lang="en-GB" dirty="0"/>
            <a:t> </a:t>
          </a:r>
          <a:r>
            <a:rPr lang="en-GB" dirty="0" err="1"/>
            <a:t>korišćenja</a:t>
          </a:r>
          <a:r>
            <a:rPr lang="en-GB" dirty="0"/>
            <a:t>.</a:t>
          </a:r>
          <a:endParaRPr lang="en-US" dirty="0"/>
        </a:p>
      </dgm:t>
    </dgm:pt>
    <dgm:pt modelId="{42E971F3-3932-4A20-B6CD-40812C1281DB}" type="parTrans" cxnId="{03F8C681-0658-4895-878A-6ED927AD2611}">
      <dgm:prSet/>
      <dgm:spPr/>
      <dgm:t>
        <a:bodyPr/>
        <a:lstStyle/>
        <a:p>
          <a:endParaRPr lang="en-US"/>
        </a:p>
      </dgm:t>
    </dgm:pt>
    <dgm:pt modelId="{BC32FDBC-8485-49AF-BACB-80BF1E2ADB99}" type="sibTrans" cxnId="{03F8C681-0658-4895-878A-6ED927AD2611}">
      <dgm:prSet/>
      <dgm:spPr/>
      <dgm:t>
        <a:bodyPr/>
        <a:lstStyle/>
        <a:p>
          <a:endParaRPr lang="en-US"/>
        </a:p>
      </dgm:t>
    </dgm:pt>
    <dgm:pt modelId="{322633AE-F841-4568-A103-EB83BD33D7FE}">
      <dgm:prSet/>
      <dgm:spPr/>
      <dgm:t>
        <a:bodyPr/>
        <a:lstStyle/>
        <a:p>
          <a:r>
            <a:rPr lang="en-GB" dirty="0" err="1"/>
            <a:t>Visoka</a:t>
          </a:r>
          <a:r>
            <a:rPr lang="en-GB" dirty="0"/>
            <a:t> </a:t>
          </a:r>
          <a:r>
            <a:rPr lang="en-GB" dirty="0" err="1"/>
            <a:t>dostupnost</a:t>
          </a:r>
          <a:r>
            <a:rPr lang="en-GB" dirty="0"/>
            <a:t> </a:t>
          </a:r>
          <a:r>
            <a:rPr lang="en-GB" dirty="0" err="1"/>
            <a:t>i</a:t>
          </a:r>
          <a:r>
            <a:rPr lang="en-GB" dirty="0"/>
            <a:t> </a:t>
          </a:r>
          <a:r>
            <a:rPr lang="en-GB" dirty="0" err="1"/>
            <a:t>otpornost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greške</a:t>
          </a:r>
          <a:r>
            <a:rPr lang="en-GB" dirty="0"/>
            <a:t>.</a:t>
          </a:r>
          <a:endParaRPr lang="en-US" dirty="0"/>
        </a:p>
      </dgm:t>
    </dgm:pt>
    <dgm:pt modelId="{4BD01306-1F03-4E4E-8933-FB2FFFC2711F}" type="parTrans" cxnId="{FC218582-7CE7-47AC-991D-3B5AD725BC7D}">
      <dgm:prSet/>
      <dgm:spPr/>
      <dgm:t>
        <a:bodyPr/>
        <a:lstStyle/>
        <a:p>
          <a:endParaRPr lang="en-US"/>
        </a:p>
      </dgm:t>
    </dgm:pt>
    <dgm:pt modelId="{F5855515-D4B3-46C0-B002-3A89242866F8}" type="sibTrans" cxnId="{FC218582-7CE7-47AC-991D-3B5AD725BC7D}">
      <dgm:prSet/>
      <dgm:spPr/>
      <dgm:t>
        <a:bodyPr/>
        <a:lstStyle/>
        <a:p>
          <a:endParaRPr lang="en-US"/>
        </a:p>
      </dgm:t>
    </dgm:pt>
    <dgm:pt modelId="{6C67E1D3-75E8-B646-980E-083298328906}" type="pres">
      <dgm:prSet presAssocID="{2C029073-BEB9-476B-913E-99D96CDB84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C6C9D7-E75C-1743-A902-C6DD40B80393}" type="pres">
      <dgm:prSet presAssocID="{1AC39513-0B23-4D9F-918A-5926BB522F0B}" presName="hierRoot1" presStyleCnt="0"/>
      <dgm:spPr/>
    </dgm:pt>
    <dgm:pt modelId="{FB6A8EEB-F329-A542-A7E5-163D7F0D4897}" type="pres">
      <dgm:prSet presAssocID="{1AC39513-0B23-4D9F-918A-5926BB522F0B}" presName="composite" presStyleCnt="0"/>
      <dgm:spPr/>
    </dgm:pt>
    <dgm:pt modelId="{6A249A8B-E1F5-9B4B-8DFB-A7B4CB5E490E}" type="pres">
      <dgm:prSet presAssocID="{1AC39513-0B23-4D9F-918A-5926BB522F0B}" presName="background" presStyleLbl="node0" presStyleIdx="0" presStyleCnt="4"/>
      <dgm:spPr/>
    </dgm:pt>
    <dgm:pt modelId="{607CA6D6-0B8D-9445-A7BC-84224E92038C}" type="pres">
      <dgm:prSet presAssocID="{1AC39513-0B23-4D9F-918A-5926BB522F0B}" presName="text" presStyleLbl="fgAcc0" presStyleIdx="0" presStyleCnt="4">
        <dgm:presLayoutVars>
          <dgm:chPref val="3"/>
        </dgm:presLayoutVars>
      </dgm:prSet>
      <dgm:spPr/>
    </dgm:pt>
    <dgm:pt modelId="{24CCE257-E10C-9C4D-B587-92C234CEADC5}" type="pres">
      <dgm:prSet presAssocID="{1AC39513-0B23-4D9F-918A-5926BB522F0B}" presName="hierChild2" presStyleCnt="0"/>
      <dgm:spPr/>
    </dgm:pt>
    <dgm:pt modelId="{3BB16D20-4E40-F646-A087-B7D23CACDE71}" type="pres">
      <dgm:prSet presAssocID="{A5A40F36-FEB7-4B37-8EAF-4C68370A6FF5}" presName="hierRoot1" presStyleCnt="0"/>
      <dgm:spPr/>
    </dgm:pt>
    <dgm:pt modelId="{94047CBC-509C-A345-86C6-D612397073E6}" type="pres">
      <dgm:prSet presAssocID="{A5A40F36-FEB7-4B37-8EAF-4C68370A6FF5}" presName="composite" presStyleCnt="0"/>
      <dgm:spPr/>
    </dgm:pt>
    <dgm:pt modelId="{F1AB3EFB-398E-E14A-A6E2-3667683F73A2}" type="pres">
      <dgm:prSet presAssocID="{A5A40F36-FEB7-4B37-8EAF-4C68370A6FF5}" presName="background" presStyleLbl="node0" presStyleIdx="1" presStyleCnt="4"/>
      <dgm:spPr/>
    </dgm:pt>
    <dgm:pt modelId="{DA5BDC33-B429-9D40-8325-0B7C2C404FD9}" type="pres">
      <dgm:prSet presAssocID="{A5A40F36-FEB7-4B37-8EAF-4C68370A6FF5}" presName="text" presStyleLbl="fgAcc0" presStyleIdx="1" presStyleCnt="4">
        <dgm:presLayoutVars>
          <dgm:chPref val="3"/>
        </dgm:presLayoutVars>
      </dgm:prSet>
      <dgm:spPr/>
    </dgm:pt>
    <dgm:pt modelId="{84893302-A02C-A243-B8DD-63CFD3BC6194}" type="pres">
      <dgm:prSet presAssocID="{A5A40F36-FEB7-4B37-8EAF-4C68370A6FF5}" presName="hierChild2" presStyleCnt="0"/>
      <dgm:spPr/>
    </dgm:pt>
    <dgm:pt modelId="{336BE41C-29D3-BE4F-B46C-3CC0BF366AB1}" type="pres">
      <dgm:prSet presAssocID="{EDA0EC19-B130-452D-A59E-B656F23FD219}" presName="hierRoot1" presStyleCnt="0"/>
      <dgm:spPr/>
    </dgm:pt>
    <dgm:pt modelId="{B911E608-305A-1347-86E0-E6A64B8E914A}" type="pres">
      <dgm:prSet presAssocID="{EDA0EC19-B130-452D-A59E-B656F23FD219}" presName="composite" presStyleCnt="0"/>
      <dgm:spPr/>
    </dgm:pt>
    <dgm:pt modelId="{DD621CD2-A88F-2640-9ED4-5BBC68E32942}" type="pres">
      <dgm:prSet presAssocID="{EDA0EC19-B130-452D-A59E-B656F23FD219}" presName="background" presStyleLbl="node0" presStyleIdx="2" presStyleCnt="4"/>
      <dgm:spPr/>
    </dgm:pt>
    <dgm:pt modelId="{498F3C8E-8B4D-AB46-BA40-0BA75AE2A552}" type="pres">
      <dgm:prSet presAssocID="{EDA0EC19-B130-452D-A59E-B656F23FD219}" presName="text" presStyleLbl="fgAcc0" presStyleIdx="2" presStyleCnt="4">
        <dgm:presLayoutVars>
          <dgm:chPref val="3"/>
        </dgm:presLayoutVars>
      </dgm:prSet>
      <dgm:spPr/>
    </dgm:pt>
    <dgm:pt modelId="{749BBC1D-17F0-F940-AD65-40030349E4A0}" type="pres">
      <dgm:prSet presAssocID="{EDA0EC19-B130-452D-A59E-B656F23FD219}" presName="hierChild2" presStyleCnt="0"/>
      <dgm:spPr/>
    </dgm:pt>
    <dgm:pt modelId="{52040AAA-BF82-DC43-8342-D7456CFF1E4B}" type="pres">
      <dgm:prSet presAssocID="{322633AE-F841-4568-A103-EB83BD33D7FE}" presName="hierRoot1" presStyleCnt="0"/>
      <dgm:spPr/>
    </dgm:pt>
    <dgm:pt modelId="{68934C41-4CE3-5446-A4B8-644BB5EB570F}" type="pres">
      <dgm:prSet presAssocID="{322633AE-F841-4568-A103-EB83BD33D7FE}" presName="composite" presStyleCnt="0"/>
      <dgm:spPr/>
    </dgm:pt>
    <dgm:pt modelId="{9FAE5C13-92E1-8D4E-86B2-B97C66E9C202}" type="pres">
      <dgm:prSet presAssocID="{322633AE-F841-4568-A103-EB83BD33D7FE}" presName="background" presStyleLbl="node0" presStyleIdx="3" presStyleCnt="4"/>
      <dgm:spPr/>
    </dgm:pt>
    <dgm:pt modelId="{EBFF8174-DA7F-1645-A06D-4FFEE0372EA2}" type="pres">
      <dgm:prSet presAssocID="{322633AE-F841-4568-A103-EB83BD33D7FE}" presName="text" presStyleLbl="fgAcc0" presStyleIdx="3" presStyleCnt="4">
        <dgm:presLayoutVars>
          <dgm:chPref val="3"/>
        </dgm:presLayoutVars>
      </dgm:prSet>
      <dgm:spPr/>
    </dgm:pt>
    <dgm:pt modelId="{64392C36-ACC0-D540-9809-E12EE1270F09}" type="pres">
      <dgm:prSet presAssocID="{322633AE-F841-4568-A103-EB83BD33D7FE}" presName="hierChild2" presStyleCnt="0"/>
      <dgm:spPr/>
    </dgm:pt>
  </dgm:ptLst>
  <dgm:cxnLst>
    <dgm:cxn modelId="{E15D182F-74B3-0540-8BA0-EBA375640DA5}" type="presOf" srcId="{322633AE-F841-4568-A103-EB83BD33D7FE}" destId="{EBFF8174-DA7F-1645-A06D-4FFEE0372EA2}" srcOrd="0" destOrd="0" presId="urn:microsoft.com/office/officeart/2005/8/layout/hierarchy1"/>
    <dgm:cxn modelId="{03F8C681-0658-4895-878A-6ED927AD2611}" srcId="{2C029073-BEB9-476B-913E-99D96CDB84F0}" destId="{EDA0EC19-B130-452D-A59E-B656F23FD219}" srcOrd="2" destOrd="0" parTransId="{42E971F3-3932-4A20-B6CD-40812C1281DB}" sibTransId="{BC32FDBC-8485-49AF-BACB-80BF1E2ADB99}"/>
    <dgm:cxn modelId="{FC218582-7CE7-47AC-991D-3B5AD725BC7D}" srcId="{2C029073-BEB9-476B-913E-99D96CDB84F0}" destId="{322633AE-F841-4568-A103-EB83BD33D7FE}" srcOrd="3" destOrd="0" parTransId="{4BD01306-1F03-4E4E-8933-FB2FFFC2711F}" sibTransId="{F5855515-D4B3-46C0-B002-3A89242866F8}"/>
    <dgm:cxn modelId="{5FA1E287-19C1-AF48-9969-727C4A59E87E}" type="presOf" srcId="{A5A40F36-FEB7-4B37-8EAF-4C68370A6FF5}" destId="{DA5BDC33-B429-9D40-8325-0B7C2C404FD9}" srcOrd="0" destOrd="0" presId="urn:microsoft.com/office/officeart/2005/8/layout/hierarchy1"/>
    <dgm:cxn modelId="{9918938F-BF87-0D4D-96B7-38EC21C5EAAD}" type="presOf" srcId="{1AC39513-0B23-4D9F-918A-5926BB522F0B}" destId="{607CA6D6-0B8D-9445-A7BC-84224E92038C}" srcOrd="0" destOrd="0" presId="urn:microsoft.com/office/officeart/2005/8/layout/hierarchy1"/>
    <dgm:cxn modelId="{2F28C3A3-A7FA-4E40-A043-45326D71A2E7}" type="presOf" srcId="{2C029073-BEB9-476B-913E-99D96CDB84F0}" destId="{6C67E1D3-75E8-B646-980E-083298328906}" srcOrd="0" destOrd="0" presId="urn:microsoft.com/office/officeart/2005/8/layout/hierarchy1"/>
    <dgm:cxn modelId="{EE2B8DB4-EC61-4CFE-9AE6-9EF1DE97C6A2}" srcId="{2C029073-BEB9-476B-913E-99D96CDB84F0}" destId="{1AC39513-0B23-4D9F-918A-5926BB522F0B}" srcOrd="0" destOrd="0" parTransId="{7105B8B9-F758-4973-A6D2-8C4653DAA1EE}" sibTransId="{C77EBB62-A599-4E97-8B2C-52B3451742EF}"/>
    <dgm:cxn modelId="{A67459D1-F6E7-E54D-90A7-002B9FAB5FDC}" type="presOf" srcId="{EDA0EC19-B130-452D-A59E-B656F23FD219}" destId="{498F3C8E-8B4D-AB46-BA40-0BA75AE2A552}" srcOrd="0" destOrd="0" presId="urn:microsoft.com/office/officeart/2005/8/layout/hierarchy1"/>
    <dgm:cxn modelId="{6ACE6FDB-80A1-4384-94AE-A1E3BA349AD5}" srcId="{2C029073-BEB9-476B-913E-99D96CDB84F0}" destId="{A5A40F36-FEB7-4B37-8EAF-4C68370A6FF5}" srcOrd="1" destOrd="0" parTransId="{83CC5B9D-1005-4568-83EC-ABD0983AED8C}" sibTransId="{117D8B5F-A041-45FB-96BB-9F2159E5EF3A}"/>
    <dgm:cxn modelId="{DD025E7F-9536-CD46-82C2-C18819E7636D}" type="presParOf" srcId="{6C67E1D3-75E8-B646-980E-083298328906}" destId="{8EC6C9D7-E75C-1743-A902-C6DD40B80393}" srcOrd="0" destOrd="0" presId="urn:microsoft.com/office/officeart/2005/8/layout/hierarchy1"/>
    <dgm:cxn modelId="{ADFC2593-DD17-DB45-8B1E-BF7EE7465146}" type="presParOf" srcId="{8EC6C9D7-E75C-1743-A902-C6DD40B80393}" destId="{FB6A8EEB-F329-A542-A7E5-163D7F0D4897}" srcOrd="0" destOrd="0" presId="urn:microsoft.com/office/officeart/2005/8/layout/hierarchy1"/>
    <dgm:cxn modelId="{F351FFF7-18A2-7145-A80F-36CF757D0F47}" type="presParOf" srcId="{FB6A8EEB-F329-A542-A7E5-163D7F0D4897}" destId="{6A249A8B-E1F5-9B4B-8DFB-A7B4CB5E490E}" srcOrd="0" destOrd="0" presId="urn:microsoft.com/office/officeart/2005/8/layout/hierarchy1"/>
    <dgm:cxn modelId="{ACFFCFAE-BD64-D442-A167-43656FC65B59}" type="presParOf" srcId="{FB6A8EEB-F329-A542-A7E5-163D7F0D4897}" destId="{607CA6D6-0B8D-9445-A7BC-84224E92038C}" srcOrd="1" destOrd="0" presId="urn:microsoft.com/office/officeart/2005/8/layout/hierarchy1"/>
    <dgm:cxn modelId="{C4718C19-3AA2-D64C-BF7F-60B4D9C10532}" type="presParOf" srcId="{8EC6C9D7-E75C-1743-A902-C6DD40B80393}" destId="{24CCE257-E10C-9C4D-B587-92C234CEADC5}" srcOrd="1" destOrd="0" presId="urn:microsoft.com/office/officeart/2005/8/layout/hierarchy1"/>
    <dgm:cxn modelId="{1FE3BA6F-FDF7-C648-B0F9-DA970836B687}" type="presParOf" srcId="{6C67E1D3-75E8-B646-980E-083298328906}" destId="{3BB16D20-4E40-F646-A087-B7D23CACDE71}" srcOrd="1" destOrd="0" presId="urn:microsoft.com/office/officeart/2005/8/layout/hierarchy1"/>
    <dgm:cxn modelId="{385BC39C-AB80-3143-9089-74AC0EB2AF8F}" type="presParOf" srcId="{3BB16D20-4E40-F646-A087-B7D23CACDE71}" destId="{94047CBC-509C-A345-86C6-D612397073E6}" srcOrd="0" destOrd="0" presId="urn:microsoft.com/office/officeart/2005/8/layout/hierarchy1"/>
    <dgm:cxn modelId="{2B701D3A-1183-1248-92D7-A22E06B668A5}" type="presParOf" srcId="{94047CBC-509C-A345-86C6-D612397073E6}" destId="{F1AB3EFB-398E-E14A-A6E2-3667683F73A2}" srcOrd="0" destOrd="0" presId="urn:microsoft.com/office/officeart/2005/8/layout/hierarchy1"/>
    <dgm:cxn modelId="{0C8EE132-403F-1B4C-9DF5-70AF0431EADF}" type="presParOf" srcId="{94047CBC-509C-A345-86C6-D612397073E6}" destId="{DA5BDC33-B429-9D40-8325-0B7C2C404FD9}" srcOrd="1" destOrd="0" presId="urn:microsoft.com/office/officeart/2005/8/layout/hierarchy1"/>
    <dgm:cxn modelId="{C31B98CD-AE97-E94A-9FA7-6DAE32DE49D3}" type="presParOf" srcId="{3BB16D20-4E40-F646-A087-B7D23CACDE71}" destId="{84893302-A02C-A243-B8DD-63CFD3BC6194}" srcOrd="1" destOrd="0" presId="urn:microsoft.com/office/officeart/2005/8/layout/hierarchy1"/>
    <dgm:cxn modelId="{4F121E49-A952-BA4C-A0EC-44E6571D18E6}" type="presParOf" srcId="{6C67E1D3-75E8-B646-980E-083298328906}" destId="{336BE41C-29D3-BE4F-B46C-3CC0BF366AB1}" srcOrd="2" destOrd="0" presId="urn:microsoft.com/office/officeart/2005/8/layout/hierarchy1"/>
    <dgm:cxn modelId="{AE037B9E-159D-C841-B79B-D0BBB4199ECB}" type="presParOf" srcId="{336BE41C-29D3-BE4F-B46C-3CC0BF366AB1}" destId="{B911E608-305A-1347-86E0-E6A64B8E914A}" srcOrd="0" destOrd="0" presId="urn:microsoft.com/office/officeart/2005/8/layout/hierarchy1"/>
    <dgm:cxn modelId="{C811F972-1420-544E-B573-A44A9F0E2528}" type="presParOf" srcId="{B911E608-305A-1347-86E0-E6A64B8E914A}" destId="{DD621CD2-A88F-2640-9ED4-5BBC68E32942}" srcOrd="0" destOrd="0" presId="urn:microsoft.com/office/officeart/2005/8/layout/hierarchy1"/>
    <dgm:cxn modelId="{9ABC29A6-12A0-F444-A751-A3B4BFD5D30D}" type="presParOf" srcId="{B911E608-305A-1347-86E0-E6A64B8E914A}" destId="{498F3C8E-8B4D-AB46-BA40-0BA75AE2A552}" srcOrd="1" destOrd="0" presId="urn:microsoft.com/office/officeart/2005/8/layout/hierarchy1"/>
    <dgm:cxn modelId="{AF90063B-C173-434E-A64E-B79CDAC95472}" type="presParOf" srcId="{336BE41C-29D3-BE4F-B46C-3CC0BF366AB1}" destId="{749BBC1D-17F0-F940-AD65-40030349E4A0}" srcOrd="1" destOrd="0" presId="urn:microsoft.com/office/officeart/2005/8/layout/hierarchy1"/>
    <dgm:cxn modelId="{D45A51CD-C971-5E4D-ACAE-830552664A90}" type="presParOf" srcId="{6C67E1D3-75E8-B646-980E-083298328906}" destId="{52040AAA-BF82-DC43-8342-D7456CFF1E4B}" srcOrd="3" destOrd="0" presId="urn:microsoft.com/office/officeart/2005/8/layout/hierarchy1"/>
    <dgm:cxn modelId="{D57B9104-0EBA-314C-B6BC-1E08FC991997}" type="presParOf" srcId="{52040AAA-BF82-DC43-8342-D7456CFF1E4B}" destId="{68934C41-4CE3-5446-A4B8-644BB5EB570F}" srcOrd="0" destOrd="0" presId="urn:microsoft.com/office/officeart/2005/8/layout/hierarchy1"/>
    <dgm:cxn modelId="{4F7DEE96-C01F-9F4D-87D7-B0E1F914682B}" type="presParOf" srcId="{68934C41-4CE3-5446-A4B8-644BB5EB570F}" destId="{9FAE5C13-92E1-8D4E-86B2-B97C66E9C202}" srcOrd="0" destOrd="0" presId="urn:microsoft.com/office/officeart/2005/8/layout/hierarchy1"/>
    <dgm:cxn modelId="{D13C9F4B-B783-E34F-BF84-FD14829A28CB}" type="presParOf" srcId="{68934C41-4CE3-5446-A4B8-644BB5EB570F}" destId="{EBFF8174-DA7F-1645-A06D-4FFEE0372EA2}" srcOrd="1" destOrd="0" presId="urn:microsoft.com/office/officeart/2005/8/layout/hierarchy1"/>
    <dgm:cxn modelId="{142CF3BB-5177-A548-9951-6F7292D4B9C8}" type="presParOf" srcId="{52040AAA-BF82-DC43-8342-D7456CFF1E4B}" destId="{64392C36-ACC0-D540-9809-E12EE1270F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49A8B-E1F5-9B4B-8DFB-A7B4CB5E490E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CA6D6-0B8D-9445-A7BC-84224E92038C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Bez </a:t>
          </a:r>
          <a:r>
            <a:rPr lang="en-GB" sz="1900" kern="1200" dirty="0" err="1"/>
            <a:t>servera</a:t>
          </a:r>
          <a:r>
            <a:rPr lang="en-GB" sz="1900" kern="1200" dirty="0"/>
            <a:t> </a:t>
          </a:r>
          <a:r>
            <a:rPr lang="en-GB" sz="1900" kern="1200" dirty="0" err="1"/>
            <a:t>kojim</a:t>
          </a:r>
          <a:r>
            <a:rPr lang="en-GB" sz="1900" kern="1200" dirty="0"/>
            <a:t> se </a:t>
          </a:r>
          <a:r>
            <a:rPr lang="en-GB" sz="1900" kern="1200" dirty="0" err="1"/>
            <a:t>upravlja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263405" y="1167774"/>
        <a:ext cx="1934310" cy="1201010"/>
      </dsp:txXfrm>
    </dsp:sp>
    <dsp:sp modelId="{F1AB3EFB-398E-E14A-A6E2-3667683F73A2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5BDC33-B429-9D40-8325-0B7C2C404FD9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Olakšano</a:t>
          </a:r>
          <a:r>
            <a:rPr lang="en-GB" sz="1900" kern="1200" dirty="0"/>
            <a:t> </a:t>
          </a:r>
          <a:r>
            <a:rPr lang="en-GB" sz="1900" kern="1200" dirty="0" err="1"/>
            <a:t>skaliranje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2718898" y="1167774"/>
        <a:ext cx="1934310" cy="1201010"/>
      </dsp:txXfrm>
    </dsp:sp>
    <dsp:sp modelId="{DD621CD2-A88F-2640-9ED4-5BBC68E32942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F3C8E-8B4D-AB46-BA40-0BA75AE2A552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Plaćanje</a:t>
          </a:r>
          <a:r>
            <a:rPr lang="en-GB" sz="1900" kern="1200" dirty="0"/>
            <a:t> </a:t>
          </a:r>
          <a:r>
            <a:rPr lang="en-GB" sz="1900" kern="1200" dirty="0" err="1"/>
            <a:t>prilikom</a:t>
          </a:r>
          <a:r>
            <a:rPr lang="en-GB" sz="1900" kern="1200" dirty="0"/>
            <a:t> </a:t>
          </a:r>
          <a:r>
            <a:rPr lang="en-GB" sz="1900" kern="1200" dirty="0" err="1"/>
            <a:t>korišćenja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5174392" y="1167774"/>
        <a:ext cx="1934310" cy="1201010"/>
      </dsp:txXfrm>
    </dsp:sp>
    <dsp:sp modelId="{9FAE5C13-92E1-8D4E-86B2-B97C66E9C202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F8174-DA7F-1645-A06D-4FFEE0372EA2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Visoka</a:t>
          </a:r>
          <a:r>
            <a:rPr lang="en-GB" sz="1900" kern="1200" dirty="0"/>
            <a:t> </a:t>
          </a:r>
          <a:r>
            <a:rPr lang="en-GB" sz="1900" kern="1200" dirty="0" err="1"/>
            <a:t>dostupnost</a:t>
          </a:r>
          <a:r>
            <a:rPr lang="en-GB" sz="1900" kern="1200" dirty="0"/>
            <a:t> </a:t>
          </a:r>
          <a:r>
            <a:rPr lang="en-GB" sz="1900" kern="1200" dirty="0" err="1"/>
            <a:t>i</a:t>
          </a:r>
          <a:r>
            <a:rPr lang="en-GB" sz="1900" kern="1200" dirty="0"/>
            <a:t> </a:t>
          </a:r>
          <a:r>
            <a:rPr lang="en-GB" sz="1900" kern="1200" dirty="0" err="1"/>
            <a:t>otpornost</a:t>
          </a:r>
          <a:r>
            <a:rPr lang="en-GB" sz="1900" kern="1200" dirty="0"/>
            <a:t> </a:t>
          </a:r>
          <a:r>
            <a:rPr lang="en-GB" sz="1900" kern="1200" dirty="0" err="1"/>
            <a:t>na</a:t>
          </a:r>
          <a:r>
            <a:rPr lang="en-GB" sz="1900" kern="1200" dirty="0"/>
            <a:t> </a:t>
          </a:r>
          <a:r>
            <a:rPr lang="en-GB" sz="1900" kern="1200" dirty="0" err="1"/>
            <a:t>greške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7629886" y="1167774"/>
        <a:ext cx="1934310" cy="120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jkan-Cvijovic/Rent-A-Bik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Vojkan-Cvijovic/Rent-A-Bike/releases/download/v1.0.0/bikerent.ap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rfedigitalsandbox.teach.educ.ubc.ca/thanking-concept-labels-displaying-the-words-thank-yo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vojkancvijovic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lab.jp/stages-devops-lifecycle/deploy-targe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00C-830C-8732-93D5-5D3E23698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dirty="0"/>
              <a:t>RAZVOJ SKALABILNIH VEB-SERISA NA ARHITEKTURI BEZ SERVERA</a:t>
            </a:r>
            <a:endParaRPr lang="en-R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A8802-F1B8-E2FB-0036-843F65BED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RS" dirty="0"/>
              <a:t>Vojkan Cvijovic</a:t>
            </a:r>
          </a:p>
        </p:txBody>
      </p:sp>
    </p:spTree>
    <p:extLst>
      <p:ext uri="{BB962C8B-B14F-4D97-AF65-F5344CB8AC3E}">
        <p14:creationId xmlns:p14="http://schemas.microsoft.com/office/powerpoint/2010/main" val="313385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41CD-7A91-B86F-7483-CEBD3E5E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sr-Latn-RS" dirty="0"/>
              <a:t>servis AWS Lambda </a:t>
            </a:r>
            <a:r>
              <a:rPr lang="en-RS" dirty="0"/>
              <a:t>- Skaliranje</a:t>
            </a:r>
          </a:p>
        </p:txBody>
      </p: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C30D9594-C868-FAED-35BC-EE33F2C3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16165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Servis</a:t>
            </a:r>
            <a:r>
              <a:rPr lang="en-US" dirty="0"/>
              <a:t> AWS Lambda </a:t>
            </a:r>
            <a:r>
              <a:rPr lang="en-US" dirty="0" err="1"/>
              <a:t>razlikuje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skaliranja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 </a:t>
            </a:r>
            <a:r>
              <a:rPr lang="en-US" dirty="0" err="1"/>
              <a:t>konkurentnosti</a:t>
            </a:r>
            <a:r>
              <a:rPr lang="en-US" dirty="0"/>
              <a:t> (</a:t>
            </a:r>
            <a:r>
              <a:rPr lang="en-US" dirty="0" err="1"/>
              <a:t>engl.</a:t>
            </a:r>
            <a:r>
              <a:rPr lang="en-US" dirty="0"/>
              <a:t> concurrency limit).</a:t>
            </a:r>
          </a:p>
          <a:p>
            <a:pPr lvl="1"/>
            <a:r>
              <a:rPr lang="en-US" dirty="0"/>
              <a:t>Limit </a:t>
            </a:r>
            <a:r>
              <a:rPr lang="en-US" dirty="0" err="1"/>
              <a:t>naletne</a:t>
            </a:r>
            <a:r>
              <a:rPr lang="en-US" dirty="0"/>
              <a:t> </a:t>
            </a:r>
            <a:r>
              <a:rPr lang="en-US" dirty="0" err="1"/>
              <a:t>konkurentnosti</a:t>
            </a:r>
            <a:r>
              <a:rPr lang="en-US" dirty="0"/>
              <a:t> (</a:t>
            </a:r>
            <a:r>
              <a:rPr lang="en-US" dirty="0" err="1"/>
              <a:t>engl.</a:t>
            </a:r>
            <a:r>
              <a:rPr lang="en-US" dirty="0"/>
              <a:t> burst limit).</a:t>
            </a:r>
          </a:p>
          <a:p>
            <a:r>
              <a:rPr lang="en-GB" dirty="0"/>
              <a:t>Oba </a:t>
            </a:r>
            <a:r>
              <a:rPr lang="en-GB" dirty="0" err="1"/>
              <a:t>limita</a:t>
            </a:r>
            <a:r>
              <a:rPr lang="en-GB" dirty="0"/>
              <a:t> se ne </a:t>
            </a:r>
            <a:r>
              <a:rPr lang="en-GB" dirty="0" err="1"/>
              <a:t>primenjuju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konkretnu</a:t>
            </a:r>
            <a:r>
              <a:rPr lang="en-GB" dirty="0"/>
              <a:t> </a:t>
            </a:r>
            <a:r>
              <a:rPr lang="en-GB" dirty="0" err="1"/>
              <a:t>funkciju</a:t>
            </a:r>
            <a:r>
              <a:rPr lang="en-GB" dirty="0"/>
              <a:t> </a:t>
            </a:r>
            <a:r>
              <a:rPr lang="en-GB" dirty="0" err="1"/>
              <a:t>već</a:t>
            </a:r>
            <a:r>
              <a:rPr lang="en-GB" dirty="0"/>
              <a:t> </a:t>
            </a:r>
            <a:r>
              <a:rPr lang="en-GB" dirty="0" err="1"/>
              <a:t>obuhvataju</a:t>
            </a:r>
            <a:r>
              <a:rPr lang="en-GB" dirty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korisnikove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u </a:t>
            </a:r>
            <a:r>
              <a:rPr lang="en-GB" dirty="0" err="1"/>
              <a:t>regionu</a:t>
            </a:r>
            <a:r>
              <a:rPr lang="en-US" dirty="0"/>
              <a:t>.</a:t>
            </a:r>
          </a:p>
          <a:p>
            <a:r>
              <a:rPr lang="en-GB" dirty="0" err="1"/>
              <a:t>Servis</a:t>
            </a:r>
            <a:r>
              <a:rPr lang="en-GB" dirty="0"/>
              <a:t> Lambda </a:t>
            </a:r>
            <a:r>
              <a:rPr lang="en-GB" dirty="0" err="1"/>
              <a:t>garantuje</a:t>
            </a:r>
            <a:r>
              <a:rPr lang="en-GB" dirty="0"/>
              <a:t> </a:t>
            </a:r>
            <a:r>
              <a:rPr lang="en-GB" dirty="0" err="1"/>
              <a:t>određenu</a:t>
            </a:r>
            <a:r>
              <a:rPr lang="en-GB" dirty="0"/>
              <a:t> </a:t>
            </a:r>
            <a:r>
              <a:rPr lang="en-GB" dirty="0" err="1"/>
              <a:t>količinu</a:t>
            </a:r>
            <a:r>
              <a:rPr lang="en-GB" dirty="0"/>
              <a:t> </a:t>
            </a:r>
            <a:r>
              <a:rPr lang="en-GB" dirty="0" err="1"/>
              <a:t>instanci</a:t>
            </a:r>
            <a:r>
              <a:rPr lang="en-GB" dirty="0"/>
              <a:t> </a:t>
            </a:r>
            <a:r>
              <a:rPr lang="en-GB" dirty="0" err="1"/>
              <a:t>čiji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se </a:t>
            </a:r>
            <a:r>
              <a:rPr lang="en-GB" dirty="0" err="1"/>
              <a:t>uvećava</a:t>
            </a:r>
            <a:r>
              <a:rPr lang="en-GB" dirty="0"/>
              <a:t> </a:t>
            </a:r>
            <a:r>
              <a:rPr lang="en-GB" dirty="0" err="1"/>
              <a:t>ekponencijalno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posle</a:t>
            </a:r>
            <a:r>
              <a:rPr lang="en-GB" dirty="0"/>
              <a:t> tog </a:t>
            </a:r>
            <a:r>
              <a:rPr lang="en-GB" dirty="0" err="1"/>
              <a:t>limita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CBEB4CD-35F0-521C-4FAD-0A78978B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96" y="2494729"/>
            <a:ext cx="4375758" cy="24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41CD-7A91-B86F-7483-CEBD3E5E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 AWS Lambda </a:t>
            </a:r>
            <a:r>
              <a:rPr lang="en-RS" dirty="0"/>
              <a:t>– Životni vek funkcije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21142-0C01-BB28-3854-65465B63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863273"/>
            <a:ext cx="9604375" cy="1670792"/>
          </a:xfrm>
        </p:spPr>
      </p:pic>
    </p:spTree>
    <p:extLst>
      <p:ext uri="{BB962C8B-B14F-4D97-AF65-F5344CB8AC3E}">
        <p14:creationId xmlns:p14="http://schemas.microsoft.com/office/powerpoint/2010/main" val="248172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E201-7EDE-3072-9ED4-8E6E6B22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Servis AWS Lambda – Integracija sa servisima platforme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75E1-1392-EBE7-A484-949E7406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Funkcije servisa Lambda ne čuvaju stanje pa je rezultat potrebno sačuvati na neki drugi servis. Na primer AWS DynamoDb.</a:t>
            </a:r>
          </a:p>
          <a:p>
            <a:r>
              <a:rPr lang="sr-Latn-RS" dirty="0"/>
              <a:t>Za kontrolisanje pristupa funkcije, koristi se servis AWS IAM.</a:t>
            </a:r>
          </a:p>
          <a:p>
            <a:pPr lvl="1"/>
            <a:r>
              <a:rPr lang="sr-Latn-RS" dirty="0"/>
              <a:t>Svaka funkcija ima posebnu IAM ulogu (engl. role), uloga za izvršavanje (engl. </a:t>
            </a:r>
            <a:r>
              <a:rPr lang="sr-Latn-RS" dirty="0" err="1"/>
              <a:t>execution</a:t>
            </a:r>
            <a:r>
              <a:rPr lang="sr-Latn-RS" dirty="0"/>
              <a:t> role).</a:t>
            </a:r>
          </a:p>
          <a:p>
            <a:pPr lvl="1"/>
            <a:r>
              <a:rPr lang="en-RS" dirty="0"/>
              <a:t>Ona se može proširiti sa IAM polisama koje koja prava pristupa funkcija ima.</a:t>
            </a:r>
          </a:p>
          <a:p>
            <a:r>
              <a:rPr lang="en-RS" dirty="0"/>
              <a:t>Funkcije Lambda se mogu zaštititi polisama IAM servisa:</a:t>
            </a:r>
          </a:p>
          <a:p>
            <a:pPr lvl="1"/>
            <a:r>
              <a:rPr lang="en-RS" dirty="0"/>
              <a:t>Polise zasnovane na resursu (engl. </a:t>
            </a:r>
            <a:r>
              <a:rPr lang="en-GB" dirty="0"/>
              <a:t>r</a:t>
            </a:r>
            <a:r>
              <a:rPr lang="en-RS" dirty="0"/>
              <a:t>esource-based policy).</a:t>
            </a:r>
          </a:p>
          <a:p>
            <a:pPr lvl="1"/>
            <a:r>
              <a:rPr lang="en-RS" dirty="0"/>
              <a:t>Polise zasnovane na identitety (engl. identity-based policy).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10543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967-C93C-5E02-92D8-E26629CA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Projekat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88DB-AA1C-39DF-9E45-897E778B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S" dirty="0"/>
              <a:t>Praktični deo rada je softver za iznajmljivanje bicikli.</a:t>
            </a:r>
          </a:p>
          <a:p>
            <a:r>
              <a:rPr lang="en-RS" dirty="0"/>
              <a:t>Projekat se sastoji od aplikacije za Android uređaje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veb-servisa</a:t>
            </a:r>
            <a:r>
              <a:rPr lang="en-GB" dirty="0"/>
              <a:t> </a:t>
            </a:r>
            <a:r>
              <a:rPr lang="en-GB" dirty="0" err="1"/>
              <a:t>zasnovanog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arhitekturi</a:t>
            </a:r>
            <a:r>
              <a:rPr lang="en-GB" dirty="0"/>
              <a:t> bez </a:t>
            </a:r>
            <a:r>
              <a:rPr lang="en-GB" dirty="0" err="1"/>
              <a:t>servera</a:t>
            </a:r>
            <a:r>
              <a:rPr lang="en-GB" dirty="0"/>
              <a:t>.</a:t>
            </a:r>
          </a:p>
          <a:p>
            <a:r>
              <a:rPr lang="en-GB" dirty="0" err="1"/>
              <a:t>Veb-servis</a:t>
            </a:r>
            <a:r>
              <a:rPr lang="en-GB" dirty="0"/>
              <a:t>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zasebnih</a:t>
            </a:r>
            <a:r>
              <a:rPr lang="en-GB" dirty="0"/>
              <a:t> </a:t>
            </a:r>
            <a:r>
              <a:rPr lang="en-GB" dirty="0" err="1"/>
              <a:t>funkcija</a:t>
            </a:r>
            <a:r>
              <a:rPr lang="en-GB" dirty="0"/>
              <a:t> Lambda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napisane</a:t>
            </a:r>
            <a:r>
              <a:rPr lang="en-GB" dirty="0"/>
              <a:t> u </a:t>
            </a:r>
            <a:r>
              <a:rPr lang="en-GB" dirty="0" err="1"/>
              <a:t>programskom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JavaScript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radni</a:t>
            </a:r>
            <a:r>
              <a:rPr lang="en-GB" dirty="0"/>
              <a:t> </a:t>
            </a:r>
            <a:r>
              <a:rPr lang="en-GB" dirty="0" err="1"/>
              <a:t>okvir</a:t>
            </a:r>
            <a:r>
              <a:rPr lang="en-GB" dirty="0"/>
              <a:t> Node.js.</a:t>
            </a:r>
          </a:p>
          <a:p>
            <a:r>
              <a:rPr lang="en-GB" dirty="0" err="1"/>
              <a:t>Servis</a:t>
            </a:r>
            <a:r>
              <a:rPr lang="en-GB" dirty="0"/>
              <a:t> je </a:t>
            </a:r>
            <a:r>
              <a:rPr lang="en-GB" dirty="0" err="1"/>
              <a:t>razvijen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projekat</a:t>
            </a:r>
            <a:r>
              <a:rPr lang="en-GB" dirty="0"/>
              <a:t> </a:t>
            </a:r>
            <a:r>
              <a:rPr lang="en-GB" dirty="0" err="1"/>
              <a:t>otvorenog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celokupan</a:t>
            </a:r>
            <a:r>
              <a:rPr lang="en-GB" dirty="0"/>
              <a:t> je </a:t>
            </a:r>
            <a:r>
              <a:rPr lang="en-GB" dirty="0" err="1"/>
              <a:t>javno</a:t>
            </a:r>
            <a:r>
              <a:rPr lang="en-GB" dirty="0"/>
              <a:t> </a:t>
            </a:r>
            <a:r>
              <a:rPr lang="en-GB" dirty="0" err="1"/>
              <a:t>dostupan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adresi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https://github.com/Vojkan-Cvijovic/Rent-A-Bike</a:t>
            </a:r>
            <a:r>
              <a:rPr lang="en-GB" dirty="0"/>
              <a:t>.</a:t>
            </a:r>
          </a:p>
          <a:p>
            <a:r>
              <a:rPr lang="en-GB" dirty="0" err="1"/>
              <a:t>Servis</a:t>
            </a:r>
            <a:r>
              <a:rPr lang="en-GB" dirty="0"/>
              <a:t> je </a:t>
            </a:r>
            <a:r>
              <a:rPr lang="en-GB" dirty="0" err="1"/>
              <a:t>isporučen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javno</a:t>
            </a:r>
            <a:r>
              <a:rPr lang="en-GB" dirty="0"/>
              <a:t> </a:t>
            </a:r>
            <a:r>
              <a:rPr lang="en-GB" dirty="0" err="1"/>
              <a:t>dostupan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</a:t>
            </a:r>
            <a:r>
              <a:rPr lang="en-GB" dirty="0"/>
              <a:t> AWS, </a:t>
            </a:r>
            <a:r>
              <a:rPr lang="en-GB" dirty="0" err="1"/>
              <a:t>korišćenjem</a:t>
            </a:r>
            <a:r>
              <a:rPr lang="en-GB" dirty="0"/>
              <a:t> </a:t>
            </a:r>
            <a:r>
              <a:rPr lang="en-GB" dirty="0" err="1"/>
              <a:t>pogodnosti</a:t>
            </a:r>
            <a:r>
              <a:rPr lang="en-GB" dirty="0"/>
              <a:t> </a:t>
            </a:r>
            <a:r>
              <a:rPr lang="en-GB" dirty="0" err="1"/>
              <a:t>besplatnog</a:t>
            </a:r>
            <a:r>
              <a:rPr lang="en-GB" dirty="0"/>
              <a:t> (</a:t>
            </a:r>
            <a:r>
              <a:rPr lang="en-GB" dirty="0" err="1"/>
              <a:t>engl.</a:t>
            </a:r>
            <a:r>
              <a:rPr lang="en-GB" dirty="0"/>
              <a:t> free-tier ) </a:t>
            </a:r>
            <a:r>
              <a:rPr lang="en-GB" dirty="0" err="1"/>
              <a:t>naloga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122745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8F72-04C7-472F-5FEE-15723116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Veb-servis – Očekivanja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76FF-9172-271E-1FBA-F8A0786D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Zašto arhitektura bez servera?</a:t>
            </a:r>
          </a:p>
          <a:p>
            <a:pPr lvl="1"/>
            <a:r>
              <a:rPr lang="en-RS" dirty="0"/>
              <a:t>Ne očekuje se da server radi 24/7. Očekujemo da se bicikle iznajmljuju samo u određenom delu dana </a:t>
            </a:r>
            <a:r>
              <a:rPr lang="en-GB" dirty="0"/>
              <a:t>i</a:t>
            </a:r>
            <a:r>
              <a:rPr lang="en-RS" dirty="0"/>
              <a:t> u određenom delu godine.  Vremenske prilike takođe mogu da utiču na korišćenje usluge.</a:t>
            </a:r>
          </a:p>
          <a:p>
            <a:pPr lvl="1"/>
            <a:r>
              <a:rPr lang="en-RS" dirty="0"/>
              <a:t>Očekuje se promenljiv intezitet saobraćaja.</a:t>
            </a:r>
          </a:p>
          <a:p>
            <a:pPr lvl="1"/>
            <a:r>
              <a:rPr lang="en-RS" dirty="0"/>
              <a:t>Sistem može da priušti kašnjenje.</a:t>
            </a:r>
          </a:p>
          <a:p>
            <a:pPr lvl="1"/>
            <a:r>
              <a:rPr lang="en-RS" dirty="0"/>
              <a:t>Potrebno je da servis bude lak za održavanje.</a:t>
            </a:r>
          </a:p>
          <a:p>
            <a:pPr lvl="1"/>
            <a:r>
              <a:rPr lang="en-RS" dirty="0"/>
              <a:t>Potrebno je da servis bude visoko dostupan.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101768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8F72-04C7-472F-5FEE-15723116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Veb-servis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76FF-9172-271E-1FBA-F8A0786D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Sastoji se od funkcija Lambda koje su napisane u programskom jeziku JavaScript.</a:t>
            </a:r>
          </a:p>
          <a:p>
            <a:r>
              <a:rPr lang="en-RS" dirty="0"/>
              <a:t>Sve funkcije Lambda su povezane sa aplikativnim ulazom </a:t>
            </a:r>
            <a:r>
              <a:rPr lang="en-GB" dirty="0"/>
              <a:t>i</a:t>
            </a:r>
            <a:r>
              <a:rPr lang="en-RS" dirty="0"/>
              <a:t> reaguju na HTTP zahteve.</a:t>
            </a:r>
          </a:p>
          <a:p>
            <a:r>
              <a:rPr lang="en-RS" dirty="0"/>
              <a:t>Sve funkcije su zaštićene servisom za autentifikaciju AWS Cognito.</a:t>
            </a:r>
          </a:p>
          <a:p>
            <a:pPr lvl="1"/>
            <a:r>
              <a:rPr lang="en-RS" dirty="0"/>
              <a:t>Postoje funkcije koje su samo za admin korisnike.</a:t>
            </a:r>
          </a:p>
          <a:p>
            <a:r>
              <a:rPr lang="en-RS" dirty="0"/>
              <a:t>Veb-servis koristi NoSQL bazu podataka AWS DynamoDb za skladištenje podataka.</a:t>
            </a:r>
          </a:p>
          <a:p>
            <a:r>
              <a:rPr lang="en-RS" dirty="0"/>
              <a:t>Za vođenje dnevnika se koristi servis </a:t>
            </a:r>
            <a:r>
              <a:rPr lang="en-GB" dirty="0"/>
              <a:t>AWS CloudWatch.</a:t>
            </a:r>
          </a:p>
          <a:p>
            <a:r>
              <a:rPr lang="en-GB" dirty="0"/>
              <a:t>Za </a:t>
            </a:r>
            <a:r>
              <a:rPr lang="en-GB" dirty="0" err="1"/>
              <a:t>isporučivanje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 se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err="1"/>
              <a:t>alat</a:t>
            </a:r>
            <a:r>
              <a:rPr lang="en-GB" dirty="0"/>
              <a:t> </a:t>
            </a:r>
            <a:r>
              <a:rPr lang="en-GB" dirty="0" err="1"/>
              <a:t>Serverles</a:t>
            </a:r>
            <a:r>
              <a:rPr lang="en-GB" dirty="0"/>
              <a:t> (</a:t>
            </a:r>
            <a:r>
              <a:rPr lang="en-GB" dirty="0" err="1"/>
              <a:t>engl.</a:t>
            </a:r>
            <a:r>
              <a:rPr lang="en-GB" dirty="0"/>
              <a:t> Serverless).</a:t>
            </a:r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169180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4A871-730E-76EA-C957-A243092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Veb-Servis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574201-81E3-97C6-E781-C3C280495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84457"/>
            <a:ext cx="6282919" cy="33299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4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117-BE7E-C4BF-AB69-40779789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RS" dirty="0"/>
              <a:t>Mobilna aplikacija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E89C-BB7D-62CB-8BD9-46DECF57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7297310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RS" dirty="0"/>
              <a:t>Mobilna aplikacija je razvijena za Android uređaje koristeći programski jezik Kotlin.</a:t>
            </a:r>
          </a:p>
          <a:p>
            <a:pPr>
              <a:lnSpc>
                <a:spcPct val="110000"/>
              </a:lnSpc>
            </a:pPr>
            <a:r>
              <a:rPr lang="en-RS" dirty="0"/>
              <a:t>Aplikacija je javno dostupna na GitHub repozitorijumu preko </a:t>
            </a:r>
            <a:r>
              <a:rPr lang="en-GB" dirty="0">
                <a:hlinkClick r:id="rId2"/>
              </a:rPr>
              <a:t>linka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</a:pPr>
            <a:r>
              <a:rPr lang="en-GB" dirty="0" err="1"/>
              <a:t>Zahteva</a:t>
            </a:r>
            <a:r>
              <a:rPr lang="en-GB" dirty="0"/>
              <a:t> od </a:t>
            </a:r>
            <a:r>
              <a:rPr lang="en-GB" dirty="0" err="1"/>
              <a:t>korisnika</a:t>
            </a:r>
            <a:r>
              <a:rPr lang="en-GB" dirty="0"/>
              <a:t> da </a:t>
            </a:r>
            <a:r>
              <a:rPr lang="en-GB" dirty="0" err="1"/>
              <a:t>poseduje</a:t>
            </a:r>
            <a:r>
              <a:rPr lang="en-GB" dirty="0"/>
              <a:t> </a:t>
            </a:r>
            <a:r>
              <a:rPr lang="en-GB" dirty="0" err="1"/>
              <a:t>nalog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sistemu</a:t>
            </a:r>
            <a:r>
              <a:rPr lang="en-GB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GB" sz="2000" dirty="0" err="1"/>
              <a:t>Ukoliko</a:t>
            </a:r>
            <a:r>
              <a:rPr lang="en-GB" sz="2000" dirty="0"/>
              <a:t> ne </a:t>
            </a:r>
            <a:r>
              <a:rPr lang="en-GB" sz="2000" dirty="0" err="1"/>
              <a:t>poseduje</a:t>
            </a:r>
            <a:r>
              <a:rPr lang="en-GB" sz="2000" dirty="0"/>
              <a:t>, </a:t>
            </a:r>
            <a:r>
              <a:rPr lang="en-GB" sz="2000" dirty="0" err="1"/>
              <a:t>korisnik</a:t>
            </a:r>
            <a:r>
              <a:rPr lang="en-GB" sz="2000" dirty="0"/>
              <a:t> </a:t>
            </a:r>
            <a:r>
              <a:rPr lang="en-GB" sz="2000" dirty="0" err="1"/>
              <a:t>može</a:t>
            </a:r>
            <a:r>
              <a:rPr lang="en-GB" sz="2000" dirty="0"/>
              <a:t> </a:t>
            </a:r>
            <a:r>
              <a:rPr lang="en-GB" sz="2000" dirty="0" err="1"/>
              <a:t>napraviti</a:t>
            </a:r>
            <a:r>
              <a:rPr lang="en-GB" sz="2000" dirty="0"/>
              <a:t> </a:t>
            </a:r>
            <a:r>
              <a:rPr lang="en-GB" sz="2000" dirty="0" err="1"/>
              <a:t>nalog</a:t>
            </a:r>
            <a:r>
              <a:rPr lang="en-GB" sz="2000" dirty="0"/>
              <a:t> </a:t>
            </a:r>
            <a:r>
              <a:rPr lang="en-GB" sz="2000" dirty="0" err="1"/>
              <a:t>kroz</a:t>
            </a:r>
            <a:r>
              <a:rPr lang="en-GB" sz="2000" dirty="0"/>
              <a:t> </a:t>
            </a:r>
            <a:r>
              <a:rPr lang="en-GB" sz="2000" dirty="0" err="1"/>
              <a:t>aplikaciju</a:t>
            </a:r>
            <a:r>
              <a:rPr lang="en-GB" sz="2000" dirty="0"/>
              <a:t>.</a:t>
            </a:r>
          </a:p>
          <a:p>
            <a:pPr>
              <a:lnSpc>
                <a:spcPct val="110000"/>
              </a:lnSpc>
            </a:pPr>
            <a:r>
              <a:rPr lang="en-GB" dirty="0" err="1"/>
              <a:t>Razlikuje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, </a:t>
            </a:r>
            <a:r>
              <a:rPr lang="en-GB" dirty="0" err="1"/>
              <a:t>regularnog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administratora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</a:pPr>
            <a:r>
              <a:rPr lang="en-GB" dirty="0"/>
              <a:t>U </a:t>
            </a:r>
            <a:r>
              <a:rPr lang="en-GB" dirty="0" err="1"/>
              <a:t>zavisnosti</a:t>
            </a:r>
            <a:r>
              <a:rPr lang="en-GB" dirty="0"/>
              <a:t> od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razlikuju</a:t>
            </a:r>
            <a:r>
              <a:rPr lang="en-GB" dirty="0"/>
              <a:t> se </a:t>
            </a:r>
            <a:r>
              <a:rPr lang="en-GB" dirty="0" err="1"/>
              <a:t>funkcionalnosi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dostupne</a:t>
            </a:r>
            <a:r>
              <a:rPr lang="en-GB" dirty="0"/>
              <a:t> </a:t>
            </a:r>
            <a:r>
              <a:rPr lang="en-GB" dirty="0" err="1"/>
              <a:t>korisniku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</a:pPr>
            <a:endParaRPr lang="en-RS" sz="15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56BDACC-FAAE-3DF6-26D8-9A5796E7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144" y="2580179"/>
            <a:ext cx="2104710" cy="21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2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Picture 74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76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10A8FF-02B4-7216-0862-7A13577E2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475" b="19022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51506-0D86-DD95-355C-77DC0068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0972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660E-0C4B-8DD6-94EB-147A7FD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O Autoru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19E8-769E-920B-DC7C-48429B24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S" dirty="0"/>
              <a:t>Vojkan Cvijovic – </a:t>
            </a:r>
            <a:r>
              <a:rPr lang="en-RS" dirty="0">
                <a:hlinkClick r:id="rId2"/>
              </a:rPr>
              <a:t>vojkancvijovic@gmail.com</a:t>
            </a:r>
            <a:endParaRPr lang="en-RS" dirty="0"/>
          </a:p>
          <a:p>
            <a:pPr lvl="1">
              <a:buFont typeface="Wingdings" pitchFamily="2" charset="2"/>
              <a:buChar char="§"/>
            </a:pPr>
            <a:r>
              <a:rPr lang="en-GB" dirty="0" err="1"/>
              <a:t>Matematički</a:t>
            </a:r>
            <a:r>
              <a:rPr lang="en-GB" dirty="0"/>
              <a:t> </a:t>
            </a:r>
            <a:r>
              <a:rPr lang="en-GB" dirty="0" err="1"/>
              <a:t>fakultet</a:t>
            </a:r>
            <a:r>
              <a:rPr lang="en-GB" dirty="0"/>
              <a:t>, </a:t>
            </a:r>
            <a:r>
              <a:rPr lang="en-GB" dirty="0" err="1"/>
              <a:t>smer</a:t>
            </a:r>
            <a:r>
              <a:rPr lang="en-GB" dirty="0"/>
              <a:t> </a:t>
            </a:r>
            <a:r>
              <a:rPr lang="en-GB" dirty="0" err="1"/>
              <a:t>Infromatika</a:t>
            </a:r>
            <a:r>
              <a:rPr lang="en-GB" dirty="0"/>
              <a:t>, 2017.</a:t>
            </a:r>
            <a:endParaRPr lang="en-RS" dirty="0"/>
          </a:p>
          <a:p>
            <a:pPr lvl="1">
              <a:buFont typeface="Wingdings" pitchFamily="2" charset="2"/>
              <a:buChar char="§"/>
            </a:pPr>
            <a:r>
              <a:rPr lang="en-RS" dirty="0"/>
              <a:t>Java developer – Endava</a:t>
            </a:r>
          </a:p>
          <a:p>
            <a:pPr lvl="2">
              <a:buFont typeface="Wingdings" pitchFamily="2" charset="2"/>
              <a:buChar char="§"/>
            </a:pPr>
            <a:r>
              <a:rPr lang="en-GB" dirty="0"/>
              <a:t>O</a:t>
            </a:r>
            <a:r>
              <a:rPr lang="en-RS" dirty="0"/>
              <a:t>d 2017. godine.</a:t>
            </a:r>
          </a:p>
          <a:p>
            <a:pPr lvl="2">
              <a:buFont typeface="Wingdings" pitchFamily="2" charset="2"/>
              <a:buChar char="§"/>
            </a:pPr>
            <a:r>
              <a:rPr lang="en-RS" dirty="0"/>
              <a:t>Automatizacija isporučivanja rešenja zasnovanog na oblaku kao SaaS rešenje.</a:t>
            </a:r>
          </a:p>
          <a:p>
            <a:pPr lvl="1">
              <a:buFont typeface="Wingdings" pitchFamily="2" charset="2"/>
              <a:buChar char="§"/>
            </a:pPr>
            <a:r>
              <a:rPr lang="en-RS" dirty="0"/>
              <a:t>Tehnologije:</a:t>
            </a:r>
          </a:p>
          <a:p>
            <a:pPr lvl="2">
              <a:buFont typeface="Wingdings" pitchFamily="2" charset="2"/>
              <a:buChar char="§"/>
            </a:pPr>
            <a:r>
              <a:rPr lang="en-RS" dirty="0"/>
              <a:t>Java, Ruby, Chef,  Ansible, Terrafrom …</a:t>
            </a:r>
          </a:p>
          <a:p>
            <a:pPr lvl="2">
              <a:buFont typeface="Wingdings" pitchFamily="2" charset="2"/>
              <a:buChar char="§"/>
            </a:pPr>
            <a:r>
              <a:rPr lang="en-RS" dirty="0"/>
              <a:t>AWS,  Azure.</a:t>
            </a:r>
          </a:p>
        </p:txBody>
      </p:sp>
    </p:spTree>
    <p:extLst>
      <p:ext uri="{BB962C8B-B14F-4D97-AF65-F5344CB8AC3E}">
        <p14:creationId xmlns:p14="http://schemas.microsoft.com/office/powerpoint/2010/main" val="373095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E585-E71F-8C1C-9FC8-F18AF46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51A-F6B7-FB06-AAAC-80B4847F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Tradicionalni</a:t>
            </a:r>
            <a:r>
              <a:rPr lang="en-GB" dirty="0"/>
              <a:t> </a:t>
            </a:r>
            <a:r>
              <a:rPr lang="en-GB" dirty="0" err="1"/>
              <a:t>pristup</a:t>
            </a:r>
            <a:r>
              <a:rPr lang="en-GB" dirty="0"/>
              <a:t> </a:t>
            </a:r>
            <a:r>
              <a:rPr lang="en-GB" dirty="0" err="1"/>
              <a:t>podrazumeva</a:t>
            </a:r>
            <a:r>
              <a:rPr lang="en-GB" dirty="0"/>
              <a:t> </a:t>
            </a:r>
            <a:r>
              <a:rPr lang="en-GB" dirty="0" err="1"/>
              <a:t>upravljanje</a:t>
            </a:r>
            <a:r>
              <a:rPr lang="en-GB" dirty="0"/>
              <a:t> </a:t>
            </a:r>
            <a:r>
              <a:rPr lang="en-GB" dirty="0" err="1"/>
              <a:t>infrastrukturom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“On-prem” server </a:t>
            </a:r>
            <a:r>
              <a:rPr lang="en-GB" dirty="0" err="1"/>
              <a:t>ili</a:t>
            </a:r>
            <a:r>
              <a:rPr lang="en-GB" dirty="0"/>
              <a:t> server u </a:t>
            </a:r>
            <a:r>
              <a:rPr lang="en-GB" dirty="0" err="1"/>
              <a:t>oblaku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Potrebno</a:t>
            </a:r>
            <a:r>
              <a:rPr lang="en-GB" dirty="0"/>
              <a:t> </a:t>
            </a:r>
            <a:r>
              <a:rPr lang="en-GB" dirty="0" err="1"/>
              <a:t>znanje</a:t>
            </a:r>
            <a:r>
              <a:rPr lang="en-GB" dirty="0"/>
              <a:t> za </a:t>
            </a:r>
            <a:r>
              <a:rPr lang="en-GB" dirty="0" err="1"/>
              <a:t>konfigurisanje</a:t>
            </a:r>
            <a:r>
              <a:rPr lang="en-GB" dirty="0"/>
              <a:t> </a:t>
            </a:r>
            <a:r>
              <a:rPr lang="en-GB" dirty="0" err="1"/>
              <a:t>prateće</a:t>
            </a:r>
            <a:r>
              <a:rPr lang="en-GB" dirty="0"/>
              <a:t> infrastructure.</a:t>
            </a:r>
          </a:p>
          <a:p>
            <a:r>
              <a:rPr lang="en-GB" dirty="0" err="1"/>
              <a:t>Postojecu</a:t>
            </a:r>
            <a:r>
              <a:rPr lang="en-GB" dirty="0"/>
              <a:t> </a:t>
            </a:r>
            <a:r>
              <a:rPr lang="en-GB" dirty="0" err="1"/>
              <a:t>infrastrukturu</a:t>
            </a:r>
            <a:r>
              <a:rPr lang="en-GB" dirty="0"/>
              <a:t> je </a:t>
            </a:r>
            <a:r>
              <a:rPr lang="en-GB" dirty="0" err="1"/>
              <a:t>potrebno</a:t>
            </a:r>
            <a:r>
              <a:rPr lang="en-GB" dirty="0"/>
              <a:t> </a:t>
            </a:r>
            <a:r>
              <a:rPr lang="en-GB" dirty="0" err="1"/>
              <a:t>odrzavati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Azuriranje</a:t>
            </a:r>
            <a:r>
              <a:rPr lang="en-GB" dirty="0"/>
              <a:t> </a:t>
            </a:r>
            <a:r>
              <a:rPr lang="en-GB" dirty="0" err="1"/>
              <a:t>operativnog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Security patching (</a:t>
            </a:r>
            <a:r>
              <a:rPr lang="en-GB" dirty="0" err="1"/>
              <a:t>prevod</a:t>
            </a:r>
            <a:r>
              <a:rPr lang="en-GB" dirty="0"/>
              <a:t>?).</a:t>
            </a:r>
          </a:p>
          <a:p>
            <a:r>
              <a:rPr lang="en-GB" dirty="0" err="1"/>
              <a:t>Otežano</a:t>
            </a:r>
            <a:r>
              <a:rPr lang="en-GB" dirty="0"/>
              <a:t> </a:t>
            </a:r>
            <a:r>
              <a:rPr lang="en-GB" dirty="0" err="1"/>
              <a:t>prosirivanje</a:t>
            </a:r>
            <a:r>
              <a:rPr lang="en-GB" dirty="0"/>
              <a:t> </a:t>
            </a:r>
            <a:r>
              <a:rPr lang="en-GB" dirty="0" err="1"/>
              <a:t>kapaciteta</a:t>
            </a:r>
            <a:r>
              <a:rPr lang="en-GB" dirty="0"/>
              <a:t>.</a:t>
            </a:r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1230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F9DD-FE1D-8F4A-35F0-423FB86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Računarstvo bez servera</a:t>
            </a:r>
            <a:endParaRPr lang="e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202-D3BF-114D-584B-234ED5FE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RS" dirty="0"/>
              <a:t>Početak računarstva bez servera.</a:t>
            </a:r>
          </a:p>
          <a:p>
            <a:pPr lvl="2"/>
            <a:r>
              <a:rPr lang="en-RS" dirty="0"/>
              <a:t>Zimki, 2006. godine, kompanija Canon.</a:t>
            </a:r>
          </a:p>
          <a:p>
            <a:pPr lvl="2"/>
            <a:r>
              <a:rPr lang="en-GB" dirty="0"/>
              <a:t>Google App Engine, 2011. </a:t>
            </a:r>
            <a:r>
              <a:rPr lang="en-GB" dirty="0" err="1"/>
              <a:t>godine</a:t>
            </a:r>
            <a:r>
              <a:rPr lang="en-GB" dirty="0"/>
              <a:t>, </a:t>
            </a:r>
            <a:r>
              <a:rPr lang="en-GB" dirty="0" err="1"/>
              <a:t>kompanija</a:t>
            </a:r>
            <a:r>
              <a:rPr lang="en-GB" dirty="0"/>
              <a:t> Google.</a:t>
            </a:r>
            <a:endParaRPr lang="en-RS" dirty="0"/>
          </a:p>
          <a:p>
            <a:pPr lvl="1"/>
            <a:r>
              <a:rPr lang="en-RS" dirty="0"/>
              <a:t>Javne platforme računarstva bez servera.</a:t>
            </a:r>
          </a:p>
          <a:p>
            <a:pPr lvl="2"/>
            <a:r>
              <a:rPr lang="en-RS" dirty="0"/>
              <a:t>AWS Lambda, 2015. godine, kompanija Amazon.</a:t>
            </a:r>
          </a:p>
          <a:p>
            <a:pPr lvl="2"/>
            <a:r>
              <a:rPr lang="en-GB" dirty="0"/>
              <a:t>Google Cloud Functions</a:t>
            </a:r>
            <a:r>
              <a:rPr lang="en-RS" dirty="0"/>
              <a:t>, 2016. godine, kompanija Microsoft.</a:t>
            </a:r>
          </a:p>
          <a:p>
            <a:pPr lvl="2"/>
            <a:r>
              <a:rPr lang="en-GB" dirty="0"/>
              <a:t>Microsoft Azure Cloud Functions</a:t>
            </a:r>
            <a:r>
              <a:rPr lang="en-RS" dirty="0"/>
              <a:t>, 2016. godine, kompanija Microsoft.</a:t>
            </a:r>
          </a:p>
          <a:p>
            <a:pPr lvl="1"/>
            <a:r>
              <a:rPr lang="en-RS" dirty="0"/>
              <a:t>Platforme otvorenog koda.</a:t>
            </a:r>
          </a:p>
          <a:p>
            <a:pPr lvl="2"/>
            <a:r>
              <a:rPr lang="en-GB" dirty="0" err="1"/>
              <a:t>Kubeless</a:t>
            </a:r>
            <a:r>
              <a:rPr lang="en-GB" dirty="0"/>
              <a:t>, Fission, </a:t>
            </a:r>
            <a:r>
              <a:rPr lang="en-GB" dirty="0" err="1"/>
              <a:t>OpenFaaS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Knative</a:t>
            </a:r>
            <a:r>
              <a:rPr lang="en-GB" dirty="0"/>
              <a:t> </a:t>
            </a:r>
            <a:r>
              <a:rPr lang="en-R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56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AADA-8D18-D3E0-61EE-7945FAA0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RS" dirty="0"/>
              <a:t>Računarstvo bez servera - karakteristike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5D9453-C6CF-6BC3-F74D-05CE4F1AC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6272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9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5521-483D-1F50-4547-6926AF52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RS" dirty="0"/>
              <a:t>Računarstvo bez servera - 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18F1-C11D-AAB5-07B1-C91DA840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RS" dirty="0"/>
              <a:t>Veća agilnost u odnosu na tradicionalne servere.</a:t>
            </a:r>
          </a:p>
          <a:p>
            <a:r>
              <a:rPr lang="en-RS" dirty="0"/>
              <a:t>Lakše konfigurisanje.</a:t>
            </a:r>
          </a:p>
          <a:p>
            <a:r>
              <a:rPr lang="en-RS" dirty="0"/>
              <a:t>Više vremena za aplikaciju.</a:t>
            </a:r>
          </a:p>
          <a:p>
            <a:r>
              <a:rPr lang="en-RS" dirty="0"/>
              <a:t>Poboljšano skaliranje.</a:t>
            </a:r>
          </a:p>
          <a:p>
            <a:r>
              <a:rPr lang="en-RS" dirty="0"/>
              <a:t>Veća fleksibilnost.</a:t>
            </a:r>
          </a:p>
          <a:p>
            <a:r>
              <a:rPr lang="en-RS" dirty="0"/>
              <a:t>Ubrzan proces od ideje do realizacije.</a:t>
            </a:r>
          </a:p>
          <a:p>
            <a:pPr lvl="1"/>
            <a:endParaRPr lang="en-RS" dirty="0"/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5ABA3C47-9D7C-6369-47A8-33AF873F6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5521-483D-1F50-4547-6926AF52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RS" dirty="0"/>
              <a:t>Računarstvo bez servera -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18F1-C11D-AAB5-07B1-C91DA840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RS" dirty="0"/>
              <a:t>Zavisnost od platforme u oblaku.</a:t>
            </a:r>
          </a:p>
          <a:p>
            <a:r>
              <a:rPr lang="en-RS" dirty="0"/>
              <a:t>Performanse.</a:t>
            </a:r>
          </a:p>
          <a:p>
            <a:r>
              <a:rPr lang="en-RS" dirty="0"/>
              <a:t>Troškovi ukoliko sistem radi 24/7.</a:t>
            </a:r>
          </a:p>
          <a:p>
            <a:r>
              <a:rPr lang="en-RS" dirty="0"/>
              <a:t>Potreba da se upravlja infrastrukturom.</a:t>
            </a:r>
          </a:p>
          <a:p>
            <a:pPr lvl="1"/>
            <a:endParaRPr lang="en-RS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4D1F3547-FA0B-23A0-CE3B-D9254C5D7EA4}"/>
              </a:ext>
            </a:extLst>
          </p:cNvPr>
          <p:cNvSpPr/>
          <p:nvPr/>
        </p:nvSpPr>
        <p:spPr>
          <a:xfrm>
            <a:off x="8035339" y="2440726"/>
            <a:ext cx="2815200" cy="237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9009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41CD-7A91-B86F-7483-CEBD3E5E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sr-Latn-RS" dirty="0"/>
              <a:t>servis AWS Lambda</a:t>
            </a:r>
            <a:endParaRPr lang="e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13A2-9BE5-D80C-745C-1069ABF1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851264" cy="3450613"/>
          </a:xfrm>
        </p:spPr>
        <p:txBody>
          <a:bodyPr>
            <a:normAutofit/>
          </a:bodyPr>
          <a:lstStyle/>
          <a:p>
            <a:r>
              <a:rPr lang="en-RS" dirty="0"/>
              <a:t>Javni servis kompanije Amazon za aplikacije zasnovane na arhitekturi bez servera.</a:t>
            </a:r>
          </a:p>
          <a:p>
            <a:r>
              <a:rPr lang="en-RS" dirty="0"/>
              <a:t>Infrastruktura nije dostupna korisniku.</a:t>
            </a:r>
          </a:p>
          <a:p>
            <a:r>
              <a:rPr lang="en-RS" dirty="0"/>
              <a:t>Servis Lambda se stara o skaliraju pojedinačnih funkcija.</a:t>
            </a:r>
          </a:p>
          <a:p>
            <a:r>
              <a:rPr lang="en-RS" dirty="0"/>
              <a:t>Amazon naplaćuje samo kada se funkcije izvršavaju.</a:t>
            </a:r>
          </a:p>
          <a:p>
            <a:r>
              <a:rPr lang="en-RS" dirty="0"/>
              <a:t>Visoka dostupnost servisa, SLA 99.95%.</a:t>
            </a:r>
          </a:p>
          <a:p>
            <a:endParaRPr lang="en-R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5F21558-9683-FE48-3DDE-779E88CC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1119" y="2015734"/>
            <a:ext cx="284675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720D-9C0F-C200-6DEB-B7E719D0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Servis AWS Lambda </a:t>
            </a:r>
            <a:r>
              <a:rPr lang="en-RS" dirty="0"/>
              <a:t>- 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0486-1509-C2D0-FCC1-B7330296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S" dirty="0"/>
              <a:t>Organizacione jedinice servisa AWS Lambda.</a:t>
            </a:r>
          </a:p>
          <a:p>
            <a:r>
              <a:rPr lang="en-RS" dirty="0"/>
              <a:t>Pokreću se u kontejnerima </a:t>
            </a:r>
            <a:r>
              <a:rPr lang="en-GB" dirty="0"/>
              <a:t>i</a:t>
            </a:r>
            <a:r>
              <a:rPr lang="en-RS" dirty="0"/>
              <a:t> ne čuvaju stanje izvršavanja.</a:t>
            </a:r>
          </a:p>
          <a:p>
            <a:r>
              <a:rPr lang="en-RS" dirty="0"/>
              <a:t>Prilikom kreiranja funkcija, definišu se uslovi za pokretanje poput:</a:t>
            </a:r>
          </a:p>
          <a:p>
            <a:pPr lvl="1"/>
            <a:r>
              <a:rPr lang="en-RS" dirty="0"/>
              <a:t>Odgovarnje na dolazni HTTP zahtev.</a:t>
            </a:r>
          </a:p>
          <a:p>
            <a:pPr lvl="1"/>
            <a:r>
              <a:rPr lang="en-RS" dirty="0"/>
              <a:t>Reagovanje na promenu sadržaja na servisu AWS S3.</a:t>
            </a:r>
          </a:p>
          <a:p>
            <a:r>
              <a:rPr lang="en-RS" dirty="0"/>
              <a:t>Izvršavaju kod koji je prosleđen u okviru .zip arhive ili slike kontejnera.</a:t>
            </a:r>
          </a:p>
          <a:p>
            <a:r>
              <a:rPr lang="en-RS" dirty="0"/>
              <a:t>Neki od podržanih jezika:</a:t>
            </a:r>
          </a:p>
          <a:p>
            <a:pPr lvl="1"/>
            <a:r>
              <a:rPr lang="en-GB" dirty="0"/>
              <a:t>Node.js, Python, Ruby, Java, Go, .NET …</a:t>
            </a:r>
            <a:endParaRPr lang="en-RS" dirty="0"/>
          </a:p>
          <a:p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3544465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1533</TotalTime>
  <Words>878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Gallery</vt:lpstr>
      <vt:lpstr>RAZVOJ SKALABILNIH VEB-SERISA NA ARHITEKTURI BEZ SERVERA</vt:lpstr>
      <vt:lpstr>O Autoru</vt:lpstr>
      <vt:lpstr>Motivacija</vt:lpstr>
      <vt:lpstr>Računarstvo bez servera</vt:lpstr>
      <vt:lpstr>Računarstvo bez servera - karakteristike</vt:lpstr>
      <vt:lpstr>Računarstvo bez servera - prednosti</vt:lpstr>
      <vt:lpstr>Računarstvo bez servera - Mane</vt:lpstr>
      <vt:lpstr>servis AWS Lambda</vt:lpstr>
      <vt:lpstr>Servis AWS Lambda - Funkcije</vt:lpstr>
      <vt:lpstr>servis AWS Lambda - Skaliranje</vt:lpstr>
      <vt:lpstr>servis AWS Lambda – Životni vek funkcije</vt:lpstr>
      <vt:lpstr>Servis AWS Lambda – Integracija sa servisima platforme AWS</vt:lpstr>
      <vt:lpstr>Projekat</vt:lpstr>
      <vt:lpstr>Veb-servis – Očekivanja</vt:lpstr>
      <vt:lpstr>Veb-servis</vt:lpstr>
      <vt:lpstr>Veb-Servis</vt:lpstr>
      <vt:lpstr>Mobilna aplikacija</vt:lpstr>
      <vt:lpstr>PowerPoint Presentation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SKALABILNIH VEB-SERISA NA ARHITEKTURI BEZ SERVERA</dc:title>
  <dc:creator>Vojkan Cvijovic</dc:creator>
  <cp:lastModifiedBy>Vojkan Cvijovic</cp:lastModifiedBy>
  <cp:revision>23</cp:revision>
  <dcterms:created xsi:type="dcterms:W3CDTF">2022-09-24T20:35:54Z</dcterms:created>
  <dcterms:modified xsi:type="dcterms:W3CDTF">2022-09-25T22:16:14Z</dcterms:modified>
</cp:coreProperties>
</file>