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58" r:id="rId3"/>
    <p:sldId id="262" r:id="rId4"/>
    <p:sldId id="259" r:id="rId5"/>
    <p:sldId id="260" r:id="rId6"/>
    <p:sldId id="261" r:id="rId7"/>
    <p:sldId id="263" r:id="rId8"/>
    <p:sldId id="265" r:id="rId9"/>
    <p:sldId id="267" r:id="rId10"/>
    <p:sldId id="266" r:id="rId11"/>
    <p:sldId id="268" r:id="rId12"/>
    <p:sldId id="269" r:id="rId13"/>
    <p:sldId id="270" r:id="rId14"/>
    <p:sldId id="264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AC2"/>
    <a:srgbClr val="232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471FD-3D9A-43A3-983A-61FCB3606AE9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35158-0BE2-4AD0-BD97-8351403F1ED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673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35158-0BE2-4AD0-BD97-8351403F1ED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8688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Vyvětlit</a:t>
            </a:r>
            <a:endParaRPr lang="cs-CZ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35158-0BE2-4AD0-BD97-8351403F1ED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7993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Kritéria v měření chytrých měst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35158-0BE2-4AD0-BD97-8351403F1ED0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213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Hlasoví </a:t>
            </a:r>
            <a:r>
              <a:rPr lang="cs-CZ" dirty="0" err="1"/>
              <a:t>asisenti</a:t>
            </a:r>
            <a:r>
              <a:rPr lang="cs-CZ" dirty="0"/>
              <a:t>- jádro chytré domácnosti např. vyhledávají  informace, nastavují budík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35158-0BE2-4AD0-BD97-8351403F1ED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1575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Ale mohou i pracovat bez internetu, ale pro plnohodnotné využití je potřebné připojení k síti a k zařízení např. U chytrých hodinek se nebudou zobrazovat notifikace na mobilu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35158-0BE2-4AD0-BD97-8351403F1ED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0682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Uvést příklady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35158-0BE2-4AD0-BD97-8351403F1ED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6695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Vysvětlit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35158-0BE2-4AD0-BD97-8351403F1ED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208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35158-0BE2-4AD0-BD97-8351403F1ED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7064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Vysvětlit spolupráci m. subjektů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35158-0BE2-4AD0-BD97-8351403F1ED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6418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Uvést příklady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35158-0BE2-4AD0-BD97-8351403F1ED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1872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Vysvětlit CNG pohon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35158-0BE2-4AD0-BD97-8351403F1ED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58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BFB03AA-6361-4CA4-9C2A-B9A8C3B8A834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099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24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7341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4526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2559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6754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463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301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665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16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810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688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528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0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329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754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414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B03AA-6361-4CA4-9C2A-B9A8C3B8A834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162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hyperlink" Target="https://www.pexels.com/photo/black-and-silver-solar-panels-159397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rovnejto.cz/blog/chytre-mesto-co-to-je/" TargetMode="External"/><Relationship Id="rId2" Type="http://schemas.openxmlformats.org/officeDocument/2006/relationships/hyperlink" Target="https://www.rascasone.com/cs/blog/iot-internet-veci-definice-produkty-historie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ojta2809/Internet-v-c-a-chytr-m-sta/tree/mai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7460" y="2189589"/>
            <a:ext cx="6082903" cy="1498174"/>
          </a:xfrm>
        </p:spPr>
        <p:txBody>
          <a:bodyPr>
            <a:normAutofit/>
          </a:bodyPr>
          <a:lstStyle/>
          <a:p>
            <a:pPr algn="ctr"/>
            <a:r>
              <a:rPr lang="cs-CZ" sz="40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věcí a chytrá města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06253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5721" y="105164"/>
            <a:ext cx="6082903" cy="1498174"/>
          </a:xfrm>
        </p:spPr>
        <p:txBody>
          <a:bodyPr>
            <a:normAutofit/>
          </a:bodyPr>
          <a:lstStyle/>
          <a:p>
            <a:pPr algn="ctr"/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Bezemisní doprava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4BF4A5E9-4CF6-CA43-49DF-8A5789A7F865}"/>
              </a:ext>
            </a:extLst>
          </p:cNvPr>
          <p:cNvSpPr txBox="1"/>
          <p:nvPr/>
        </p:nvSpPr>
        <p:spPr>
          <a:xfrm>
            <a:off x="1958196" y="2579298"/>
            <a:ext cx="55467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Využití elektromobility. Současně u tramvají a trolejbusů.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Chytrá města o krok dále:</a:t>
            </a: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Z hromadné dopravy na individuální dopravu.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Elektrický pohon:</a:t>
            </a: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Žádné emise, nízká hlučnost.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832B8495-FB3F-4139-B1AD-F86D1F9D8F6E}"/>
              </a:ext>
            </a:extLst>
          </p:cNvPr>
          <p:cNvSpPr txBox="1"/>
          <p:nvPr/>
        </p:nvSpPr>
        <p:spPr>
          <a:xfrm>
            <a:off x="8108830" y="3677662"/>
            <a:ext cx="31313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CNG pohon: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Stlačený zemní plyn.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353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5000">
        <p:fade/>
      </p:transition>
    </mc:Choice>
    <mc:Fallback>
      <p:transition spd="med" advTm="3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58" y="0"/>
            <a:ext cx="7402017" cy="1498174"/>
          </a:xfrm>
        </p:spPr>
        <p:txBody>
          <a:bodyPr>
            <a:normAutofit/>
          </a:bodyPr>
          <a:lstStyle/>
          <a:p>
            <a:pPr algn="ctr"/>
            <a:r>
              <a:rPr lang="cs-CZ" sz="24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Další Využití obnovitelných zdrojů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E9826D7E-F93C-2991-D822-7D719BC12361}"/>
              </a:ext>
            </a:extLst>
          </p:cNvPr>
          <p:cNvSpPr txBox="1"/>
          <p:nvPr/>
        </p:nvSpPr>
        <p:spPr>
          <a:xfrm>
            <a:off x="1915064" y="1931447"/>
            <a:ext cx="69270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Fotovoltaické panely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Tepelná čerpadla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ázek 5" descr="Obsah obrázku obloha, solární panel, exteriér, objekt v exteriéru&#10;&#10;Popis byl vytvořen automaticky">
            <a:extLst>
              <a:ext uri="{FF2B5EF4-FFF2-40B4-BE49-F238E27FC236}">
                <a16:creationId xmlns:a16="http://schemas.microsoft.com/office/drawing/2014/main" id="{B2B407C9-9F78-CCF6-E994-9A00A200D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98414" y="2378651"/>
            <a:ext cx="2538900" cy="1428131"/>
          </a:xfrm>
          <a:prstGeom prst="rect">
            <a:avLst/>
          </a:prstGeom>
        </p:spPr>
      </p:pic>
      <p:pic>
        <p:nvPicPr>
          <p:cNvPr id="5122" name="Picture 2" descr="Tepelné čerpadlo vzduch- voda aroTHERM plus">
            <a:extLst>
              <a:ext uri="{FF2B5EF4-FFF2-40B4-BE49-F238E27FC236}">
                <a16:creationId xmlns:a16="http://schemas.microsoft.com/office/drawing/2014/main" id="{E817D47B-B7A8-C257-5F08-B2512F843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928" y="4253986"/>
            <a:ext cx="1786382" cy="210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029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5000">
        <p:fade/>
      </p:transition>
    </mc:Choice>
    <mc:Fallback>
      <p:transition spd="med" advTm="1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1599" y="16301"/>
            <a:ext cx="7307126" cy="1498174"/>
          </a:xfrm>
        </p:spPr>
        <p:txBody>
          <a:bodyPr>
            <a:normAutofit/>
          </a:bodyPr>
          <a:lstStyle/>
          <a:p>
            <a:pPr algn="ctr"/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Chytrá města v </a:t>
            </a:r>
            <a:r>
              <a:rPr lang="cs-CZ" sz="3200" b="1" dirty="0" err="1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součastnosti</a:t>
            </a:r>
            <a:endParaRPr lang="cs-CZ" sz="3200" b="1" dirty="0">
              <a:solidFill>
                <a:srgbClr val="FEFAC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5C7506E8-1510-0E5F-6AE9-025DCD22BBD6}"/>
              </a:ext>
            </a:extLst>
          </p:cNvPr>
          <p:cNvSpPr txBox="1"/>
          <p:nvPr/>
        </p:nvSpPr>
        <p:spPr>
          <a:xfrm>
            <a:off x="1963655" y="1882434"/>
            <a:ext cx="563440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Nejvíce chytrá města na světě:</a:t>
            </a: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Šanghaj – Wikipedie">
            <a:extLst>
              <a:ext uri="{FF2B5EF4-FFF2-40B4-BE49-F238E27FC236}">
                <a16:creationId xmlns:a16="http://schemas.microsoft.com/office/drawing/2014/main" id="{12CDBB5C-378C-0AA6-BA69-51AEA3A47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110" y="2830871"/>
            <a:ext cx="2844696" cy="142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C0E217A1-93BD-7E89-EB2A-DB560A4349F0}"/>
              </a:ext>
            </a:extLst>
          </p:cNvPr>
          <p:cNvSpPr txBox="1"/>
          <p:nvPr/>
        </p:nvSpPr>
        <p:spPr>
          <a:xfrm>
            <a:off x="2574455" y="2434456"/>
            <a:ext cx="1511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b="1" dirty="0">
                <a:latin typeface="Arial" panose="020B0604020202020204" pitchFamily="34" charset="0"/>
                <a:cs typeface="Arial" panose="020B0604020202020204" pitchFamily="34" charset="0"/>
              </a:rPr>
              <a:t>Šanghaj</a:t>
            </a:r>
          </a:p>
        </p:txBody>
      </p:sp>
      <p:pic>
        <p:nvPicPr>
          <p:cNvPr id="1030" name="Picture 6" descr="Peking, nádherné město s unikátním komplexem paláců - počasí v destinaci |  Atlasmest.cz">
            <a:extLst>
              <a:ext uri="{FF2B5EF4-FFF2-40B4-BE49-F238E27FC236}">
                <a16:creationId xmlns:a16="http://schemas.microsoft.com/office/drawing/2014/main" id="{43E0BCE2-8C64-1D4C-B1C5-BE6F6DD10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80" y="4730859"/>
            <a:ext cx="1926254" cy="144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6C1F5EE3-4AE5-E2BB-C19B-AF3E430649AD}"/>
              </a:ext>
            </a:extLst>
          </p:cNvPr>
          <p:cNvSpPr txBox="1"/>
          <p:nvPr/>
        </p:nvSpPr>
        <p:spPr>
          <a:xfrm>
            <a:off x="4285283" y="4348902"/>
            <a:ext cx="2533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cs-CZ" sz="2000" b="1" dirty="0">
                <a:latin typeface="Arial" panose="020B0604020202020204" pitchFamily="34" charset="0"/>
                <a:cs typeface="Arial" panose="020B0604020202020204" pitchFamily="34" charset="0"/>
              </a:rPr>
              <a:t>Peking</a:t>
            </a:r>
          </a:p>
        </p:txBody>
      </p:sp>
      <p:pic>
        <p:nvPicPr>
          <p:cNvPr id="1032" name="Picture 8" descr="Barcelona v kostce: Průvodce po památkách, dopravě a jídle - Prima Zoom">
            <a:extLst>
              <a:ext uri="{FF2B5EF4-FFF2-40B4-BE49-F238E27FC236}">
                <a16:creationId xmlns:a16="http://schemas.microsoft.com/office/drawing/2014/main" id="{AB025A91-BC40-72D7-8D26-A6FEE0F25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425" y="2797557"/>
            <a:ext cx="2585099" cy="145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5215630D-D606-E288-3C64-397775D47E9D}"/>
              </a:ext>
            </a:extLst>
          </p:cNvPr>
          <p:cNvSpPr txBox="1"/>
          <p:nvPr/>
        </p:nvSpPr>
        <p:spPr>
          <a:xfrm>
            <a:off x="5442036" y="2430761"/>
            <a:ext cx="2940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b="1" dirty="0">
                <a:latin typeface="Arial" panose="020B0604020202020204" pitchFamily="34" charset="0"/>
                <a:cs typeface="Arial" panose="020B0604020202020204" pitchFamily="34" charset="0"/>
              </a:rPr>
              <a:t>Barcelona</a:t>
            </a:r>
          </a:p>
        </p:txBody>
      </p:sp>
      <p:pic>
        <p:nvPicPr>
          <p:cNvPr id="1034" name="Picture 10" descr="Co vidět v New Yorku? Poradíme nejlepší místa [Aktualizováno]">
            <a:extLst>
              <a:ext uri="{FF2B5EF4-FFF2-40B4-BE49-F238E27FC236}">
                <a16:creationId xmlns:a16="http://schemas.microsoft.com/office/drawing/2014/main" id="{F0B23CB2-5DC4-490C-4F2A-EA5BAA144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143" y="2797557"/>
            <a:ext cx="3106676" cy="144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84A2D4D2-9079-524B-D59C-8F0F4EFEAAB8}"/>
              </a:ext>
            </a:extLst>
          </p:cNvPr>
          <p:cNvSpPr txBox="1"/>
          <p:nvPr/>
        </p:nvSpPr>
        <p:spPr>
          <a:xfrm>
            <a:off x="8379234" y="2446057"/>
            <a:ext cx="3424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b="1" dirty="0">
                <a:latin typeface="Arial" panose="020B0604020202020204" pitchFamily="34" charset="0"/>
                <a:cs typeface="Arial" panose="020B0604020202020204" pitchFamily="34" charset="0"/>
              </a:rPr>
              <a:t>New York</a:t>
            </a:r>
          </a:p>
        </p:txBody>
      </p:sp>
      <p:pic>
        <p:nvPicPr>
          <p:cNvPr id="1036" name="Picture 12" descr="Nejlidnatějším a nejvyspělejším městem celé Koreje je právě Soul |  Atlasmest.cz">
            <a:extLst>
              <a:ext uri="{FF2B5EF4-FFF2-40B4-BE49-F238E27FC236}">
                <a16:creationId xmlns:a16="http://schemas.microsoft.com/office/drawing/2014/main" id="{FF6E5886-DED0-40F4-7F2F-2126E5B90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069" y="4734419"/>
            <a:ext cx="1926254" cy="144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7E3B545B-E6EA-0E21-0DA1-CFBC4C487076}"/>
              </a:ext>
            </a:extLst>
          </p:cNvPr>
          <p:cNvSpPr txBox="1"/>
          <p:nvPr/>
        </p:nvSpPr>
        <p:spPr>
          <a:xfrm>
            <a:off x="6796478" y="4367953"/>
            <a:ext cx="2404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b="1" dirty="0">
                <a:latin typeface="Arial" panose="020B0604020202020204" pitchFamily="34" charset="0"/>
                <a:cs typeface="Arial" panose="020B0604020202020204" pitchFamily="34" charset="0"/>
              </a:rPr>
              <a:t>Soul</a:t>
            </a:r>
          </a:p>
        </p:txBody>
      </p:sp>
      <p:pic>
        <p:nvPicPr>
          <p:cNvPr id="1038" name="Picture 14" descr="Čína – Wikipedie">
            <a:extLst>
              <a:ext uri="{FF2B5EF4-FFF2-40B4-BE49-F238E27FC236}">
                <a16:creationId xmlns:a16="http://schemas.microsoft.com/office/drawing/2014/main" id="{266FD672-C7E6-9E7E-1825-5BA8C466B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880" y="2513561"/>
            <a:ext cx="410692" cy="27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Čína – Wikipedie">
            <a:extLst>
              <a:ext uri="{FF2B5EF4-FFF2-40B4-BE49-F238E27FC236}">
                <a16:creationId xmlns:a16="http://schemas.microsoft.com/office/drawing/2014/main" id="{FE4C9C8D-88C2-4629-47AB-3ABA18B80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933" y="4413169"/>
            <a:ext cx="408108" cy="27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Jižní Korea – Wikipedie">
            <a:extLst>
              <a:ext uri="{FF2B5EF4-FFF2-40B4-BE49-F238E27FC236}">
                <a16:creationId xmlns:a16="http://schemas.microsoft.com/office/drawing/2014/main" id="{694E1642-6B25-8692-AB71-E18C2028F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647" y="4432220"/>
            <a:ext cx="408108" cy="27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Španělsko – Wikipedie">
            <a:extLst>
              <a:ext uri="{FF2B5EF4-FFF2-40B4-BE49-F238E27FC236}">
                <a16:creationId xmlns:a16="http://schemas.microsoft.com/office/drawing/2014/main" id="{96325F3C-2DE4-4DED-5BEE-AA91195D6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56" y="2480677"/>
            <a:ext cx="410859" cy="27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Spojené státy americké – Wikipedie">
            <a:extLst>
              <a:ext uri="{FF2B5EF4-FFF2-40B4-BE49-F238E27FC236}">
                <a16:creationId xmlns:a16="http://schemas.microsoft.com/office/drawing/2014/main" id="{D6C99C82-9EB3-AF91-976F-2D47F40E2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943" y="2492509"/>
            <a:ext cx="532231" cy="27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24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3000">
        <p:fade/>
      </p:transition>
    </mc:Choice>
    <mc:Fallback>
      <p:transition spd="med" advTm="2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5721" y="79284"/>
            <a:ext cx="6082903" cy="1498174"/>
          </a:xfrm>
        </p:spPr>
        <p:txBody>
          <a:bodyPr>
            <a:normAutofit/>
          </a:bodyPr>
          <a:lstStyle/>
          <a:p>
            <a:pPr algn="ctr"/>
            <a:r>
              <a:rPr lang="cs-CZ" sz="3200" b="1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Chytrá města v čr</a:t>
            </a:r>
            <a:endParaRPr lang="cs-CZ" sz="3200" b="1" dirty="0">
              <a:solidFill>
                <a:srgbClr val="FEFAC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E1BA64E4-1CD9-1B7D-C174-CB2354C82C44}"/>
              </a:ext>
            </a:extLst>
          </p:cNvPr>
          <p:cNvSpPr txBox="1"/>
          <p:nvPr/>
        </p:nvSpPr>
        <p:spPr>
          <a:xfrm>
            <a:off x="1871932" y="2363638"/>
            <a:ext cx="58659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Písek</a:t>
            </a: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- nejvíce chytré město v ČR.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Dále:</a:t>
            </a: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Praha, Brno…, menší obce např. Jihlava.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Praha- ocenění za digitalizaci řízení odpadového svozu.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Plzeň- za projekt využívající drony jako podpora v záchranném systému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980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5000">
        <p:fade/>
      </p:transition>
    </mc:Choice>
    <mc:Fallback>
      <p:transition spd="med" advTm="3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4904" y="122418"/>
            <a:ext cx="6004538" cy="1507976"/>
          </a:xfrm>
        </p:spPr>
        <p:txBody>
          <a:bodyPr>
            <a:normAutofit/>
          </a:bodyPr>
          <a:lstStyle/>
          <a:p>
            <a:pPr algn="ctr"/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Citace literatury: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163" y="2549075"/>
            <a:ext cx="8208216" cy="2212705"/>
          </a:xfrm>
        </p:spPr>
        <p:txBody>
          <a:bodyPr>
            <a:normAutofit/>
          </a:bodyPr>
          <a:lstStyle/>
          <a:p>
            <a:endParaRPr lang="cs-CZ" sz="1400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C26CCA9B-1BCD-B419-9F52-660FAF7DFC79}"/>
              </a:ext>
            </a:extLst>
          </p:cNvPr>
          <p:cNvSpPr txBox="1"/>
          <p:nvPr/>
        </p:nvSpPr>
        <p:spPr>
          <a:xfrm>
            <a:off x="1712163" y="2228671"/>
            <a:ext cx="60945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effectLst/>
                <a:latin typeface="Open Sans" panose="020B0606030504020204" pitchFamily="34" charset="0"/>
              </a:rPr>
              <a:t>Internet věcí. </a:t>
            </a:r>
            <a:r>
              <a:rPr lang="it-IT" b="0" i="1" dirty="0">
                <a:effectLst/>
                <a:latin typeface="Open Sans" panose="020B0606030504020204" pitchFamily="34" charset="0"/>
              </a:rPr>
              <a:t>Rascasone</a:t>
            </a:r>
            <a:r>
              <a:rPr lang="it-IT" b="0" i="0" dirty="0">
                <a:effectLst/>
                <a:latin typeface="Open Sans" panose="020B0606030504020204" pitchFamily="34" charset="0"/>
              </a:rPr>
              <a:t> [online]. Rascasone, 1.7. 2022n. l. [cit. 2023-01-19]. Dostupné z: </a:t>
            </a:r>
            <a:r>
              <a:rPr lang="it-IT" b="0" i="0" dirty="0">
                <a:effectLst/>
                <a:latin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https://www.rascasone.com/cs/blog/iot-internet-veci-definice-produkty-historie</a:t>
            </a:r>
            <a:endParaRPr lang="cs-CZ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AA2E6004-32B1-B8F1-156E-85B3CAD63B3D}"/>
              </a:ext>
            </a:extLst>
          </p:cNvPr>
          <p:cNvSpPr txBox="1"/>
          <p:nvPr/>
        </p:nvSpPr>
        <p:spPr>
          <a:xfrm>
            <a:off x="1712163" y="3429000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0" i="0" dirty="0">
                <a:effectLst/>
                <a:latin typeface="Open Sans" panose="020B0606030504020204" pitchFamily="34" charset="0"/>
              </a:rPr>
              <a:t>Chytrá města. </a:t>
            </a:r>
            <a:r>
              <a:rPr lang="cs-CZ" b="0" i="1" dirty="0">
                <a:effectLst/>
                <a:latin typeface="Open Sans" panose="020B0606030504020204" pitchFamily="34" charset="0"/>
              </a:rPr>
              <a:t>Srovnejto.cz</a:t>
            </a:r>
            <a:r>
              <a:rPr lang="cs-CZ" b="0" i="0" dirty="0">
                <a:effectLst/>
                <a:latin typeface="Open Sans" panose="020B0606030504020204" pitchFamily="34" charset="0"/>
              </a:rPr>
              <a:t> [online]. 15.6. 2022n. l. [cit. 2023-01-19]. Dostupné z: </a:t>
            </a:r>
            <a:r>
              <a:rPr lang="cs-CZ" b="0" i="0" dirty="0">
                <a:effectLst/>
                <a:latin typeface="Open Sans" panose="020B060603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https://www.srovnejto.cz/blog/chytre-mesto-co-to-je/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95130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991" y="72093"/>
            <a:ext cx="6082903" cy="1498174"/>
          </a:xfrm>
        </p:spPr>
        <p:txBody>
          <a:bodyPr>
            <a:normAutofit/>
          </a:bodyPr>
          <a:lstStyle/>
          <a:p>
            <a:pPr algn="ctr"/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Informace o </a:t>
            </a:r>
            <a:r>
              <a:rPr lang="cs-CZ" sz="3200" b="1" dirty="0" err="1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repozitáři</a:t>
            </a:r>
            <a:endParaRPr lang="cs-CZ" sz="3200" b="1" dirty="0">
              <a:solidFill>
                <a:srgbClr val="FEFAC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E1BA64E4-1CD9-1B7D-C174-CB2354C82C44}"/>
              </a:ext>
            </a:extLst>
          </p:cNvPr>
          <p:cNvSpPr txBox="1"/>
          <p:nvPr/>
        </p:nvSpPr>
        <p:spPr>
          <a:xfrm>
            <a:off x="1871932" y="2363638"/>
            <a:ext cx="5865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483C05A8-3410-3759-8E01-B312CF749E00}"/>
              </a:ext>
            </a:extLst>
          </p:cNvPr>
          <p:cNvSpPr txBox="1"/>
          <p:nvPr/>
        </p:nvSpPr>
        <p:spPr>
          <a:xfrm>
            <a:off x="1871932" y="2178972"/>
            <a:ext cx="6441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https://github.com/Vojta2809/Internet-v-c-a-chytr-m-sta/tree/main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36142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1701" y="49396"/>
            <a:ext cx="6082903" cy="1498174"/>
          </a:xfrm>
        </p:spPr>
        <p:txBody>
          <a:bodyPr>
            <a:normAutofit/>
          </a:bodyPr>
          <a:lstStyle/>
          <a:p>
            <a:pPr algn="ctr"/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 je internet věcí? (I</a:t>
            </a:r>
            <a:r>
              <a:rPr lang="cs-CZ" sz="20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t)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8101" y="4403755"/>
            <a:ext cx="8791575" cy="165576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8C7B958-6D12-E1F7-7F7E-13C07775535C}"/>
              </a:ext>
            </a:extLst>
          </p:cNvPr>
          <p:cNvSpPr txBox="1"/>
          <p:nvPr/>
        </p:nvSpPr>
        <p:spPr>
          <a:xfrm>
            <a:off x="2057218" y="2208684"/>
            <a:ext cx="6193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Všechna elektronická zařízení, která dokážou pomocí sítě mezi sebou komunikovat bez asistence člověka.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410F2E9-30E3-2549-E7A1-E8555FF61CF2}"/>
              </a:ext>
            </a:extLst>
          </p:cNvPr>
          <p:cNvSpPr txBox="1"/>
          <p:nvPr/>
        </p:nvSpPr>
        <p:spPr>
          <a:xfrm>
            <a:off x="2057218" y="3695851"/>
            <a:ext cx="392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01BD18C5-5DF2-AF71-85E3-DDF813EFD125}"/>
              </a:ext>
            </a:extLst>
          </p:cNvPr>
          <p:cNvSpPr txBox="1"/>
          <p:nvPr/>
        </p:nvSpPr>
        <p:spPr>
          <a:xfrm>
            <a:off x="2057218" y="3695851"/>
            <a:ext cx="5249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Cílem je usnadnění života. Automatizace. </a:t>
            </a:r>
          </a:p>
        </p:txBody>
      </p:sp>
      <p:pic>
        <p:nvPicPr>
          <p:cNvPr id="2056" name="Picture 8" descr="Internet of Things: propojená budoucnost | Svět hardware">
            <a:extLst>
              <a:ext uri="{FF2B5EF4-FFF2-40B4-BE49-F238E27FC236}">
                <a16:creationId xmlns:a16="http://schemas.microsoft.com/office/drawing/2014/main" id="{7F25399E-4888-1015-F051-D5A10412B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413" y="2336726"/>
            <a:ext cx="2472907" cy="218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250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0">
        <p:fade/>
      </p:transition>
    </mc:Choice>
    <mc:Fallback>
      <p:transition spd="med" advTm="3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394" y="79285"/>
            <a:ext cx="6082903" cy="1498174"/>
          </a:xfrm>
        </p:spPr>
        <p:txBody>
          <a:bodyPr>
            <a:normAutofit/>
          </a:bodyPr>
          <a:lstStyle/>
          <a:p>
            <a:pPr algn="ctr"/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Příklady I</a:t>
            </a:r>
            <a:r>
              <a:rPr lang="cs-CZ" sz="20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t: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70623EBF-FDDF-DB05-F808-E5C39A5DA9AE}"/>
              </a:ext>
            </a:extLst>
          </p:cNvPr>
          <p:cNvSpPr txBox="1"/>
          <p:nvPr/>
        </p:nvSpPr>
        <p:spPr>
          <a:xfrm>
            <a:off x="1967550" y="2436302"/>
            <a:ext cx="45547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Pračky, kávovary, chytré náramky, hodinky, GPS čipy,…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Hlasoví asistenti.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Inteligentní domácí spotřebiče kreslené ikony v sadě kolekce fototapeta •  fototapety mytí, video, vektor | myloview.cz">
            <a:extLst>
              <a:ext uri="{FF2B5EF4-FFF2-40B4-BE49-F238E27FC236}">
                <a16:creationId xmlns:a16="http://schemas.microsoft.com/office/drawing/2014/main" id="{7BC92ABE-0F9F-851C-22CE-381B39E9C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209" y="2453012"/>
            <a:ext cx="2469502" cy="246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277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5000">
        <p:fade/>
      </p:transition>
    </mc:Choice>
    <mc:Fallback>
      <p:transition spd="med" advTm="1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443" y="68369"/>
            <a:ext cx="6082903" cy="1498174"/>
          </a:xfrm>
        </p:spPr>
        <p:txBody>
          <a:bodyPr>
            <a:normAutofit/>
          </a:bodyPr>
          <a:lstStyle/>
          <a:p>
            <a:pPr algn="ctr"/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Jak funguje I</a:t>
            </a:r>
            <a:r>
              <a:rPr lang="cs-CZ" sz="20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t?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7575" y="2601119"/>
            <a:ext cx="8791575" cy="165576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7786A9CE-F619-6533-F4AB-DCF28CA52EF1}"/>
              </a:ext>
            </a:extLst>
          </p:cNvPr>
          <p:cNvSpPr txBox="1"/>
          <p:nvPr/>
        </p:nvSpPr>
        <p:spPr>
          <a:xfrm>
            <a:off x="2017523" y="2146392"/>
            <a:ext cx="6245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Obsahuje software, senzory, určitou síťovou konektivitu (Wi-Fi, </a:t>
            </a:r>
            <a:r>
              <a:rPr lang="cs-CZ" sz="2400" dirty="0" err="1">
                <a:latin typeface="Arial" panose="020B0604020202020204" pitchFamily="34" charset="0"/>
                <a:cs typeface="Arial" panose="020B0604020202020204" pitchFamily="34" charset="0"/>
              </a:rPr>
              <a:t>BlueTooth</a:t>
            </a: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, USB,…)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Pomocí konektivity komunikace mezi spárovanými zařízeními.  </a:t>
            </a:r>
          </a:p>
        </p:txBody>
      </p:sp>
    </p:spTree>
    <p:extLst>
      <p:ext uri="{BB962C8B-B14F-4D97-AF65-F5344CB8AC3E}">
        <p14:creationId xmlns:p14="http://schemas.microsoft.com/office/powerpoint/2010/main" val="914366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5000">
        <p:fade/>
      </p:transition>
    </mc:Choice>
    <mc:Fallback>
      <p:transition spd="med" advTm="3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973" y="67842"/>
            <a:ext cx="6082903" cy="1498174"/>
          </a:xfrm>
        </p:spPr>
        <p:txBody>
          <a:bodyPr>
            <a:normAutofit/>
          </a:bodyPr>
          <a:lstStyle/>
          <a:p>
            <a:pPr algn="ctr"/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Příklady a využití: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4425" y="4835076"/>
            <a:ext cx="8791575" cy="165576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9621ED40-9E16-7A3B-D787-20634E294FC3}"/>
              </a:ext>
            </a:extLst>
          </p:cNvPr>
          <p:cNvSpPr txBox="1"/>
          <p:nvPr/>
        </p:nvSpPr>
        <p:spPr>
          <a:xfrm>
            <a:off x="1933043" y="2013638"/>
            <a:ext cx="47524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Cílem zlepšení života a </a:t>
            </a:r>
            <a:r>
              <a:rPr lang="cs-CZ" sz="2400" dirty="0" err="1">
                <a:latin typeface="Arial" panose="020B0604020202020204" pitchFamily="34" charset="0"/>
                <a:cs typeface="Arial" panose="020B0604020202020204" pitchFamily="34" charset="0"/>
              </a:rPr>
              <a:t>zeefektivnění</a:t>
            </a: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 běžné činnosti.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Např.</a:t>
            </a:r>
          </a:p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Zákaznický servis                                                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Konzumní elektronika 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Zdravotnictví 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9F6CD40B-E763-1EE9-5E0C-C701C5F2B33E}"/>
              </a:ext>
            </a:extLst>
          </p:cNvPr>
          <p:cNvSpPr txBox="1"/>
          <p:nvPr/>
        </p:nvSpPr>
        <p:spPr>
          <a:xfrm>
            <a:off x="6685471" y="3429000"/>
            <a:ext cx="44080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Průmysl 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Automobily 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Finančnictví</a:t>
            </a: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7974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0">
        <p:fade/>
      </p:transition>
    </mc:Choice>
    <mc:Fallback>
      <p:transition spd="med" advTm="6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2" y="86502"/>
            <a:ext cx="6082903" cy="1498174"/>
          </a:xfrm>
        </p:spPr>
        <p:txBody>
          <a:bodyPr>
            <a:normAutofit/>
          </a:bodyPr>
          <a:lstStyle/>
          <a:p>
            <a:pPr algn="ctr"/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Nevýhody: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BC1352D-FD90-C1BD-37C4-DEE71193082B}"/>
              </a:ext>
            </a:extLst>
          </p:cNvPr>
          <p:cNvSpPr txBox="1"/>
          <p:nvPr/>
        </p:nvSpPr>
        <p:spPr>
          <a:xfrm>
            <a:off x="1920815" y="2068820"/>
            <a:ext cx="417518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Např.</a:t>
            </a:r>
          </a:p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Zneužití dat:</a:t>
            </a: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Ztráta či odcizení chytrých hodinek.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Prostor </a:t>
            </a:r>
            <a:r>
              <a:rPr lang="cs-CZ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hackrům</a:t>
            </a:r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Vykradení domu s </a:t>
            </a:r>
            <a:r>
              <a:rPr lang="cs-CZ" sz="240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- zasílání informací o domu </a:t>
            </a:r>
            <a:r>
              <a:rPr lang="cs-CZ" sz="2400" dirty="0" err="1">
                <a:latin typeface="Arial" panose="020B0604020202020204" pitchFamily="34" charset="0"/>
                <a:cs typeface="Arial" panose="020B0604020202020204" pitchFamily="34" charset="0"/>
              </a:rPr>
              <a:t>hackrovi</a:t>
            </a: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C5FA6D0F-27B3-F749-E1FC-6A5FEE2F5C1A}"/>
              </a:ext>
            </a:extLst>
          </p:cNvPr>
          <p:cNvSpPr txBox="1"/>
          <p:nvPr/>
        </p:nvSpPr>
        <p:spPr>
          <a:xfrm>
            <a:off x="6987396" y="3315315"/>
            <a:ext cx="3957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Udržování aktuálního OS: </a:t>
            </a: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mnohdy řeší mezery v zabezpečení.</a:t>
            </a:r>
          </a:p>
        </p:txBody>
      </p:sp>
    </p:spTree>
    <p:extLst>
      <p:ext uri="{BB962C8B-B14F-4D97-AF65-F5344CB8AC3E}">
        <p14:creationId xmlns:p14="http://schemas.microsoft.com/office/powerpoint/2010/main" val="2887409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5000">
        <p:fade/>
      </p:transition>
    </mc:Choice>
    <mc:Fallback>
      <p:transition spd="med" advTm="4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198" y="122417"/>
            <a:ext cx="6082903" cy="1498174"/>
          </a:xfrm>
        </p:spPr>
        <p:txBody>
          <a:bodyPr>
            <a:normAutofit/>
          </a:bodyPr>
          <a:lstStyle/>
          <a:p>
            <a:pPr algn="ctr"/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Budoucnost I</a:t>
            </a:r>
            <a:r>
              <a:rPr lang="cs-CZ" sz="20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t: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97B33B09-C71B-1489-01D6-46555C62E1CC}"/>
              </a:ext>
            </a:extLst>
          </p:cNvPr>
          <p:cNvSpPr txBox="1"/>
          <p:nvPr/>
        </p:nvSpPr>
        <p:spPr>
          <a:xfrm>
            <a:off x="2018581" y="2216989"/>
            <a:ext cx="50982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Budoucnost je digitální a bezdrátová.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2400" dirty="0" err="1">
                <a:latin typeface="Arial" panose="020B0604020202020204" pitchFamily="34" charset="0"/>
                <a:cs typeface="Arial" panose="020B0604020202020204" pitchFamily="34" charset="0"/>
              </a:rPr>
              <a:t>SmartHome</a:t>
            </a: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 normou, postupně až ve </a:t>
            </a:r>
            <a:r>
              <a:rPr lang="cs-CZ" sz="2400" dirty="0" err="1">
                <a:latin typeface="Arial" panose="020B0604020202020204" pitchFamily="34" charset="0"/>
                <a:cs typeface="Arial" panose="020B0604020202020204" pitchFamily="34" charset="0"/>
              </a:rPr>
              <a:t>SmartCities</a:t>
            </a: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9449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0">
        <p:fade/>
      </p:transition>
    </mc:Choice>
    <mc:Fallback>
      <p:transition spd="med" advTm="2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4178" y="458793"/>
            <a:ext cx="6082903" cy="1498174"/>
          </a:xfrm>
        </p:spPr>
        <p:txBody>
          <a:bodyPr>
            <a:normAutofit/>
          </a:bodyPr>
          <a:lstStyle/>
          <a:p>
            <a:pPr algn="ctr"/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 je chytré město?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97B33B09-C71B-1489-01D6-46555C62E1CC}"/>
              </a:ext>
            </a:extLst>
          </p:cNvPr>
          <p:cNvSpPr txBox="1"/>
          <p:nvPr/>
        </p:nvSpPr>
        <p:spPr>
          <a:xfrm>
            <a:off x="2018581" y="2216989"/>
            <a:ext cx="5098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8B7824A9-1D4B-A280-7052-F8015737F044}"/>
              </a:ext>
            </a:extLst>
          </p:cNvPr>
          <p:cNvSpPr txBox="1"/>
          <p:nvPr/>
        </p:nvSpPr>
        <p:spPr>
          <a:xfrm>
            <a:off x="2018581" y="2342356"/>
            <a:ext cx="59867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Informační a komunikační technologie k řízení města a zmírnění negativních dopadů urbanizace.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Spolupráce místních subjektů.</a:t>
            </a:r>
          </a:p>
        </p:txBody>
      </p:sp>
      <p:pic>
        <p:nvPicPr>
          <p:cNvPr id="6" name="Picture 2" descr="Czech Smart City Cluster – Otevřená řešení pro rozvoj chytrých měst">
            <a:extLst>
              <a:ext uri="{FF2B5EF4-FFF2-40B4-BE49-F238E27FC236}">
                <a16:creationId xmlns:a16="http://schemas.microsoft.com/office/drawing/2014/main" id="{81E23932-1BEC-5DF5-43A0-8642DA351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823" y="4468914"/>
            <a:ext cx="5166775" cy="188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040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5000">
        <p:fade/>
      </p:transition>
    </mc:Choice>
    <mc:Fallback>
      <p:transition spd="med" advTm="3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394" y="87911"/>
            <a:ext cx="6082903" cy="1498174"/>
          </a:xfrm>
        </p:spPr>
        <p:txBody>
          <a:bodyPr>
            <a:normAutofit/>
          </a:bodyPr>
          <a:lstStyle/>
          <a:p>
            <a:pPr algn="ctr"/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 je cílem?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D3B6C45-FDF8-6CBB-0EE1-833B543C58C5}"/>
              </a:ext>
            </a:extLst>
          </p:cNvPr>
          <p:cNvSpPr txBox="1"/>
          <p:nvPr/>
        </p:nvSpPr>
        <p:spPr>
          <a:xfrm>
            <a:off x="1880557" y="2334905"/>
            <a:ext cx="101466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Příjemné podmínky pro život </a:t>
            </a:r>
          </a:p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místních obyvatel.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Doprava a parkování                 Odpadové hospodářství                          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Energie  </a:t>
            </a: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</a:t>
            </a:r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Rozšíření městské zeleně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Veřejné osvětlení                        Lepší úroveň služeb pro občany</a:t>
            </a:r>
          </a:p>
        </p:txBody>
      </p:sp>
    </p:spTree>
    <p:extLst>
      <p:ext uri="{BB962C8B-B14F-4D97-AF65-F5344CB8AC3E}">
        <p14:creationId xmlns:p14="http://schemas.microsoft.com/office/powerpoint/2010/main" val="3927950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0">
        <p:fade/>
      </p:transition>
    </mc:Choice>
    <mc:Fallback>
      <p:transition spd="med" advTm="80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Papí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bvo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vo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1153</TotalTime>
  <Words>480</Words>
  <Application>Microsoft Office PowerPoint</Application>
  <PresentationFormat>Širokoúhlá obrazovka</PresentationFormat>
  <Paragraphs>130</Paragraphs>
  <Slides>15</Slides>
  <Notes>11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20" baseType="lpstr">
      <vt:lpstr>Arial</vt:lpstr>
      <vt:lpstr>Calibri</vt:lpstr>
      <vt:lpstr>Open Sans</vt:lpstr>
      <vt:lpstr>Tw Cen MT</vt:lpstr>
      <vt:lpstr>Obvod</vt:lpstr>
      <vt:lpstr>Internet věcí a chytrá města</vt:lpstr>
      <vt:lpstr>Co je internet věcí? (Iot)</vt:lpstr>
      <vt:lpstr>Příklady Iot:</vt:lpstr>
      <vt:lpstr>Jak funguje Iot?</vt:lpstr>
      <vt:lpstr>Příklady a využití:</vt:lpstr>
      <vt:lpstr>Nevýhody:</vt:lpstr>
      <vt:lpstr>Budoucnost Iot:</vt:lpstr>
      <vt:lpstr>Co je chytré město?</vt:lpstr>
      <vt:lpstr>Co je cílem?</vt:lpstr>
      <vt:lpstr>Bezemisní doprava</vt:lpstr>
      <vt:lpstr>Další Využití obnovitelných zdrojů</vt:lpstr>
      <vt:lpstr>Chytrá města v součastnosti</vt:lpstr>
      <vt:lpstr>Chytrá města v čr</vt:lpstr>
      <vt:lpstr>Citace literatury:</vt:lpstr>
      <vt:lpstr>Informace o repozitáři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Langšádl Vojtěch Vladislav</dc:creator>
  <cp:lastModifiedBy>Langšádl Vojtěch Vladislav</cp:lastModifiedBy>
  <cp:revision>7</cp:revision>
  <dcterms:created xsi:type="dcterms:W3CDTF">2023-01-10T17:24:19Z</dcterms:created>
  <dcterms:modified xsi:type="dcterms:W3CDTF">2023-01-19T18:16:54Z</dcterms:modified>
</cp:coreProperties>
</file>