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289" r:id="rId2"/>
    <p:sldId id="288" r:id="rId3"/>
    <p:sldId id="290" r:id="rId4"/>
    <p:sldId id="292" r:id="rId5"/>
    <p:sldId id="265" r:id="rId6"/>
    <p:sldId id="291" r:id="rId7"/>
    <p:sldId id="295" r:id="rId8"/>
    <p:sldId id="293" r:id="rId9"/>
    <p:sldId id="296" r:id="rId10"/>
    <p:sldId id="294" r:id="rId11"/>
    <p:sldId id="298" r:id="rId12"/>
    <p:sldId id="26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E68D-0443-F5A8-AD4E-8F1C0CE69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32547-02F1-8055-4EF9-5EA612B0A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A7231-90AC-4939-0E8C-C28492E0B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4BAD-76A9-4A05-446F-8D3FB5180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34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95AFD-A64E-44D9-0885-560DEA59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46D47-AA91-E18D-1D58-E532DF27A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F052F-4E9A-746F-5AD1-925DDD7D1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D74D-7BDA-D293-2E9C-582BC0F99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0863-38D6-DD6F-9EC2-8E49A278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9FF299-FA95-0E86-A06B-851C6EC8C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54E0E2-99BD-76EF-92C0-47D372A3B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1AFF4-AA67-7062-6176-184BACCBB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3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E14CC-42A5-C818-6F99-B143CAF5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E558A5-0325-1C0B-62D1-DF52F61BB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F7181-88C9-3123-44E5-47469DC98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9798-EE5C-455F-693F-2BF90E980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6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80101-CE1F-53DC-47D8-603F87106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032DD-6F28-0426-B132-0220BC625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D5497-DD2B-9703-2934-C846FF57A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A4300-E106-7C0E-69ED-7CBDF6F4C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1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DCCB5-94CD-D36A-BCE8-C1C7349C1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3FF75-F0D0-6F5F-1152-0B6B6266B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646DE-B36F-37FB-11ED-EAB3B521A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595D-5FB0-4520-C3DC-B999A04CE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A3C79-3120-4FC5-168E-814202066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F363A-4A63-678A-54C3-D98204E4A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C3054-BB02-1B91-E1F5-598EEB5A6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C1062-6FC2-5ECB-DB0E-F451FCBDD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3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F2858-A0A8-4E8C-A1D3-9E14E75C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16AFB-2EB7-13DE-9D0C-D597B2B24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0F50A-0CF0-8FDF-C634-8630302D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78F3-65BB-04A8-6AD9-CDE61404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8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5" r:id="rId14"/>
    <p:sldLayoutId id="2147483686" r:id="rId15"/>
    <p:sldLayoutId id="214748369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lm.ai/blog/8-essential-python-libraries-for-mastering-data-quality-checks/" TargetMode="External"/><Relationship Id="rId3" Type="http://schemas.openxmlformats.org/officeDocument/2006/relationships/image" Target="../media/image23.jpeg"/><Relationship Id="rId7" Type="http://schemas.openxmlformats.org/officeDocument/2006/relationships/hyperlink" Target="https://pythongeeks.org/data-preprocessing-in-machine-learn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datacamp.com/blog/data-preprocessing" TargetMode="External"/><Relationship Id="rId5" Type="http://schemas.openxmlformats.org/officeDocument/2006/relationships/hyperlink" Target="https://www.geeksforgeeks.org/how-to-use-glob-function-to-find-files-recursively-in-python/" TargetMode="External"/><Relationship Id="rId4" Type="http://schemas.openxmlformats.org/officeDocument/2006/relationships/hyperlink" Target="https://www.kaggle.com/datasets/aadityabansalcodes/telecommunications-industry-customer-churn-dataset/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pic>
        <p:nvPicPr>
          <p:cNvPr id="2" name="Google Shape;54;p13">
            <a:extLst>
              <a:ext uri="{FF2B5EF4-FFF2-40B4-BE49-F238E27FC236}">
                <a16:creationId xmlns:a16="http://schemas.microsoft.com/office/drawing/2014/main" id="{0FDE750D-159D-FB6B-630E-560D6293EB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147" y="79298"/>
            <a:ext cx="1927097" cy="7807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98F6CD-8E22-EB1C-F587-C9634FBB8FA3}"/>
              </a:ext>
            </a:extLst>
          </p:cNvPr>
          <p:cNvSpPr/>
          <p:nvPr/>
        </p:nvSpPr>
        <p:spPr>
          <a:xfrm>
            <a:off x="907190" y="778598"/>
            <a:ext cx="3703319" cy="5097102"/>
          </a:xfrm>
          <a:prstGeom prst="rect">
            <a:avLst/>
          </a:prstGeom>
          <a:solidFill>
            <a:schemeClr val="tx2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5160A-CDC4-90A9-AD77-A65587E18A5E}"/>
              </a:ext>
            </a:extLst>
          </p:cNvPr>
          <p:cNvSpPr/>
          <p:nvPr/>
        </p:nvSpPr>
        <p:spPr>
          <a:xfrm>
            <a:off x="1031881" y="892024"/>
            <a:ext cx="3703319" cy="5097102"/>
          </a:xfrm>
          <a:prstGeom prst="rect">
            <a:avLst/>
          </a:prstGeom>
          <a:solidFill>
            <a:schemeClr val="tx2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8859F44E-1DDD-4D64-2A86-BF94381C91C2}"/>
              </a:ext>
            </a:extLst>
          </p:cNvPr>
          <p:cNvSpPr txBox="1">
            <a:spLocks/>
          </p:cNvSpPr>
          <p:nvPr/>
        </p:nvSpPr>
        <p:spPr>
          <a:xfrm>
            <a:off x="1031881" y="943139"/>
            <a:ext cx="3578628" cy="1181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2400" b="1" dirty="0">
                <a:solidFill>
                  <a:schemeClr val="bg1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BAN6800: </a:t>
            </a:r>
            <a:br>
              <a:rPr lang="en" sz="2400" b="1" dirty="0">
                <a:solidFill>
                  <a:schemeClr val="bg1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</a:br>
            <a:r>
              <a:rPr lang="en" sz="2400" b="1" dirty="0">
                <a:solidFill>
                  <a:schemeClr val="bg1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Business analytics capstone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75872D-AA90-5D42-E982-B9BD03E71E35}"/>
              </a:ext>
            </a:extLst>
          </p:cNvPr>
          <p:cNvSpPr txBox="1">
            <a:spLocks/>
          </p:cNvSpPr>
          <p:nvPr/>
        </p:nvSpPr>
        <p:spPr>
          <a:xfrm>
            <a:off x="1109695" y="2167770"/>
            <a:ext cx="3217861" cy="21302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LatoWeb"/>
              </a:rPr>
              <a:t>Milestone 1: Business Analytics Project-Ready Dataset</a:t>
            </a:r>
            <a:r>
              <a:rPr lang="en-US" sz="1800" dirty="0">
                <a:solidFill>
                  <a:schemeClr val="bg1"/>
                </a:solidFill>
                <a:latin typeface="LatoWeb"/>
              </a:rPr>
              <a:t>.</a:t>
            </a: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C13B0-93C4-8738-DF1F-D062A4BD40F4}"/>
              </a:ext>
            </a:extLst>
          </p:cNvPr>
          <p:cNvSpPr txBox="1"/>
          <p:nvPr/>
        </p:nvSpPr>
        <p:spPr>
          <a:xfrm>
            <a:off x="1362222" y="4902191"/>
            <a:ext cx="304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VOKE HARRISON EDAFEJIMUE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AA711-D9DF-5BFE-EF15-20D561B1AA18}"/>
              </a:ext>
            </a:extLst>
          </p:cNvPr>
          <p:cNvSpPr/>
          <p:nvPr/>
        </p:nvSpPr>
        <p:spPr>
          <a:xfrm>
            <a:off x="1814841" y="5271523"/>
            <a:ext cx="2795668" cy="5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EDDF5-14A6-9CBA-E589-34E2C44E76C2}"/>
              </a:ext>
            </a:extLst>
          </p:cNvPr>
          <p:cNvSpPr txBox="1"/>
          <p:nvPr/>
        </p:nvSpPr>
        <p:spPr>
          <a:xfrm>
            <a:off x="2680001" y="532431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  <a:latin typeface="Calibri" panose="020F0502020204030204" pitchFamily="34" charset="0"/>
                <a:ea typeface="Roboto Light" panose="02000000000000000000" pitchFamily="2" charset="0"/>
                <a:cs typeface="Calibri" panose="020F0502020204030204" pitchFamily="34" charset="0"/>
              </a:rPr>
              <a:t>Learner ID: 143304</a:t>
            </a:r>
            <a:endParaRPr lang="en" dirty="0">
              <a:solidFill>
                <a:schemeClr val="bg1"/>
              </a:solidFill>
              <a:latin typeface="Calibri" panose="020F0502020204030204" pitchFamily="34" charset="0"/>
              <a:ea typeface="Roboto Light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2E0CF-3186-1E6B-FBD3-9F754D73147A}"/>
              </a:ext>
            </a:extLst>
          </p:cNvPr>
          <p:cNvSpPr txBox="1"/>
          <p:nvPr/>
        </p:nvSpPr>
        <p:spPr>
          <a:xfrm>
            <a:off x="6383320" y="4185538"/>
            <a:ext cx="5543130" cy="12618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Taco-Tel’s Shield360 Project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en-US" sz="1500" b="1" i="1" dirty="0">
                <a:solidFill>
                  <a:schemeClr val="bg1"/>
                </a:solidFill>
              </a:rPr>
              <a:t>Data Collection &amp; Preparation for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5779D-922E-32D6-D407-01E2ECF3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76E40D-0E39-C45C-9141-CC2E0A3E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E53C90-9285-CDE0-75E1-1F9B53F4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C1C19C-ECF8-FA01-52B6-C905A4D10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3180B5-E81A-581D-97AA-43DDA99AD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1C88C8-9369-8B9B-49FF-B1FEDAF63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733308-533C-19D4-DCFA-32058A07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8EF635-D607-68C9-7520-9FA1F477C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418849D-CD10-4CC9-6822-30F08E42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4169F-FDE9-50C9-3963-DABD84FE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93" y="314324"/>
            <a:ext cx="7804086" cy="104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dirty="0"/>
              <a:t>Data Quality Assessment </a:t>
            </a:r>
            <a:br>
              <a:rPr lang="en-US" sz="3200" b="1" i="0" dirty="0"/>
            </a:br>
            <a:r>
              <a:rPr lang="en-US" sz="1800" b="1" i="0" dirty="0"/>
              <a:t>(bias &amp; ethics)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B984-2992-A106-252B-9F8BAD36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53" y="1394045"/>
            <a:ext cx="4286194" cy="6858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1</a:t>
            </a:r>
            <a:r>
              <a:rPr lang="en-US" sz="1400" dirty="0"/>
              <a:t>. Reconfirm that there are no missing or duplicate records. Ensure that the data is clean, complete, and ready for modeling (Gopalam, 2023).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BD0ECF-C0E3-60D3-405F-988A417E4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C49035-16E4-F60A-135C-A6D2A7FD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129C2B32-8951-587A-997C-CB13909F28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5"/>
          <a:stretch/>
        </p:blipFill>
        <p:spPr>
          <a:xfrm>
            <a:off x="9316793" y="10"/>
            <a:ext cx="2875208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FF3AA-28A8-C587-883C-707E3EE9FA55}"/>
              </a:ext>
            </a:extLst>
          </p:cNvPr>
          <p:cNvSpPr txBox="1"/>
          <p:nvPr/>
        </p:nvSpPr>
        <p:spPr>
          <a:xfrm>
            <a:off x="4582224" y="1361065"/>
            <a:ext cx="46976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dirty="0"/>
              <a:t>. Check for bias to ensure reliable model outcomes. We assessed the subscriber churn rate by gender using the statistical mean function. The difference between male and female is less than 1% meaning that gender does not introduce a significant bias. Our model is unlikely to generate bias outcomes against any gender.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7595D-766B-DFB4-1A2C-A57DD1A0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03" y="2686050"/>
            <a:ext cx="3857625" cy="3667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697DDA-E5F4-939B-1B20-72739D56F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0864" y="2827425"/>
            <a:ext cx="4600575" cy="2052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5445C5-9039-8F40-1770-4423B5A94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639" y="5984227"/>
            <a:ext cx="3919586" cy="4857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F6760F-1C31-84AD-BC78-A2D660694F22}"/>
              </a:ext>
            </a:extLst>
          </p:cNvPr>
          <p:cNvSpPr txBox="1"/>
          <p:nvPr/>
        </p:nvSpPr>
        <p:spPr>
          <a:xfrm>
            <a:off x="4679270" y="4925714"/>
            <a:ext cx="4600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</a:t>
            </a:r>
            <a:r>
              <a:rPr lang="en-US" sz="1400" dirty="0"/>
              <a:t>. Save the cleaned dataset. Ensure that no personally identifiable information is used or transmitted for the protection of Taco-Tel’s subscribers. Data must be encrypted when at rest or in transit.</a:t>
            </a:r>
          </a:p>
        </p:txBody>
      </p:sp>
    </p:spTree>
    <p:extLst>
      <p:ext uri="{BB962C8B-B14F-4D97-AF65-F5344CB8AC3E}">
        <p14:creationId xmlns:p14="http://schemas.microsoft.com/office/powerpoint/2010/main" val="421904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76779-23F4-9B20-3B80-6BDEF879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0CE36E5-ED8E-45C6-682B-EEC01FFA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AD5FD8-A65C-B9E0-60B5-4A4DF4F51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44DD718-BB59-9AEE-6500-3C502B667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BD60A5-7CEB-A832-FF00-4BD82BE10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C2129B-850C-EF1F-D146-C638A741C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063415-97F8-FA5B-D627-1586CA9CE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9CC8B2E-4186-38CD-258E-FCFFF820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560D647-F8AB-E517-05CD-9C4F0EA8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1CE4B-823D-564D-2FE0-93710B70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93" y="314324"/>
            <a:ext cx="10782676" cy="8556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5C6C-E09D-332F-620F-511D5448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01" y="1255588"/>
            <a:ext cx="3756238" cy="104674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1</a:t>
            </a:r>
            <a:r>
              <a:rPr lang="en-US" sz="1400" dirty="0"/>
              <a:t>. Churn Distribution – this analysis helps us understand the distribution of customers who have churned versus the ones who have not abandoned their subscriptions.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AEA4164-3801-39FC-52CF-BD1B1086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EED09CC-4246-2B40-2523-0C6EAA7B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F6E13C-DC63-DCDB-3BD3-E68C6C937D39}"/>
              </a:ext>
            </a:extLst>
          </p:cNvPr>
          <p:cNvSpPr txBox="1"/>
          <p:nvPr/>
        </p:nvSpPr>
        <p:spPr>
          <a:xfrm>
            <a:off x="3971142" y="1281180"/>
            <a:ext cx="429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dirty="0"/>
              <a:t>. Churn reasons analysis in a table with percentages to identify the most popular reasons for churn.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AEDE5-77EB-C7B3-AC40-2FA71497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9" y="2392328"/>
            <a:ext cx="3895989" cy="3509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CE46C5-ED4B-BC55-FAE2-3DAA8BD01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067" y="2339354"/>
            <a:ext cx="3895989" cy="242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DD4475-154E-A182-5FF2-78A2CE449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4727" y="898479"/>
            <a:ext cx="3971141" cy="56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4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80792" y="1285875"/>
            <a:ext cx="10230415" cy="73711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1400" dirty="0"/>
              <a:t>Churn analysis by service Usage Patterns reveals interesting trends. Two of these insights suggest that customers without any form of tech support or online backup a more likely to abandon their subscriptions. This means that customers who do not enjoy value-added benefits from the company are at a higher risk of churn.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87F8E3-7A8A-4C68-2CB5-78485A7F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351676"/>
            <a:ext cx="8505919" cy="934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dirty="0"/>
              <a:t>Exploratory Data Analysis </a:t>
            </a:r>
            <a:r>
              <a:rPr lang="en-US" sz="1800" b="1" i="0" dirty="0"/>
              <a:t>cont’d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0833A4-BDE0-5638-4DC0-DD3A2B52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135287"/>
            <a:ext cx="10887075" cy="437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xfrm>
            <a:off x="3811" y="0"/>
            <a:ext cx="4957600" cy="685800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855" y="5557944"/>
            <a:ext cx="3502574" cy="770428"/>
          </a:xfrm>
          <a:noFill/>
        </p:spPr>
        <p:txBody>
          <a:bodyPr anchor="b"/>
          <a:lstStyle/>
          <a:p>
            <a:r>
              <a:rPr lang="en-US" sz="3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882" y="1059255"/>
            <a:ext cx="5862122" cy="4673222"/>
          </a:xfrm>
          <a:noFill/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Aaditya Bansal. June 8, 2023. Telecommunications Industry Customer Churn Dataset. Kaggle.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https://www.kaggle.com/datasets/aadityabansalcodes/telecommunications-industry-customer-churn-dataset/data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Geeks for Geeks Team. August 2, 2024. How to use Glob() function to find files recursively in Python? Geeks for Geeks. 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https://www.geeksforgeeks.org/how-to-use-glob-function-to-find-files-recursively-in-python/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Kurtis Pykes. Jan 15, 2025. Data Preprocessing: A Complete Guide with Python Examples. Data Camp. </a:t>
            </a:r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https://www.datacamp.com/blog/data-preprocessing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Python Geeks Team. N.d. Data Preprocessing in Machine Learning. Python Geeks. </a:t>
            </a:r>
            <a:r>
              <a:rPr lang="en-US" sz="1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https://pythongeeks.org/data-preprocessing-in-machine-learning/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Anoop Gopalam. October 25, 2023. 8 Essential Python Libraries for Mastering Data Quality Checks. Telm AI. </a:t>
            </a:r>
            <a:r>
              <a:rPr lang="en-US" sz="14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https://www.telm.ai/blog/8-essential-python-libraries-for-mastering-data-quality-checks/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20EB48-266E-A4AD-B300-07554E82F6BB}"/>
              </a:ext>
            </a:extLst>
          </p:cNvPr>
          <p:cNvSpPr txBox="1">
            <a:spLocks/>
          </p:cNvSpPr>
          <p:nvPr/>
        </p:nvSpPr>
        <p:spPr>
          <a:xfrm>
            <a:off x="4961411" y="85631"/>
            <a:ext cx="4385731" cy="88799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069" y="342900"/>
            <a:ext cx="6151844" cy="100623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i="0" dirty="0"/>
              <a:t>Project: Overview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9" r="1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26" y="1364716"/>
            <a:ext cx="6609030" cy="498845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Subscriber churn is a sensitive issue in the Telecommunications industry as it negatively impacts revenue generation, market share, and brand reputation. Preserving existing customers is more cost-effective than gaining new subscribers, therefore, churn prediction is a core business revolutionary solution.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The Shield360 project focuses on understanding, preprocessing, and transforming the existing data, to identify key drivers of subscriber churn at Taco-Tel. Building a clean and reliable dataset is fundamental to achieving the project’s goals. Bias-free data analysis will help the company extract insights, finetune customer loyalty strategies, and ultimately reduce churn.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Technology &amp; Tools to be used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Python</a:t>
            </a:r>
            <a:r>
              <a:rPr lang="en-US" sz="1400" dirty="0"/>
              <a:t> – an easy-to-understand programming language for data analysis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Pandas</a:t>
            </a:r>
            <a:r>
              <a:rPr lang="en-US" sz="1400" dirty="0"/>
              <a:t> – a Python library for manipulating data.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Matplotlib</a:t>
            </a:r>
            <a:r>
              <a:rPr lang="en-US" sz="1400" dirty="0"/>
              <a:t> – for data visualizations.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Jupyter Notebook </a:t>
            </a:r>
            <a:r>
              <a:rPr lang="en-US" sz="1400" dirty="0"/>
              <a:t>– used for user-interactive data exploration.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Kaggle.com</a:t>
            </a:r>
            <a:r>
              <a:rPr lang="en-US" sz="1400" dirty="0"/>
              <a:t> – online dataset repository.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GitHub.com</a:t>
            </a:r>
            <a:r>
              <a:rPr lang="en-US" sz="1400" dirty="0"/>
              <a:t> – an online repository for sharing and storing code and data. Also, used for version control.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D8A3A-BB47-BC7E-11D3-A40792A5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E105210-61FE-4E9D-9076-A5618FDA8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F9F7D-FC8C-81F9-6424-FA85BEE3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80" y="295156"/>
            <a:ext cx="6008914" cy="847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4B463-9D2A-74D6-3F8F-7A72BC1C1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70" y="1022990"/>
            <a:ext cx="8891717" cy="12528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Taco-Tel’s data is sourced from the company’s departments: billing, customer service, and sales. The data collection process ensures that the project achieves the goal of predicting which subscribers are likely to ditch the company’s services.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Therefore, six data sources have been identified;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1DF613-CD5C-4D37-9F6C-843AFBBBD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B56F5D-A737-4E56-BCDD-0F992B89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64C38A43-F3CB-9448-6443-FB9E46AA48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5"/>
          <a:stretch/>
        </p:blipFill>
        <p:spPr>
          <a:xfrm>
            <a:off x="9316793" y="10"/>
            <a:ext cx="2875207" cy="68579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24966-6DB4-46DB-9E9E-48628E36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69554"/>
              </p:ext>
            </p:extLst>
          </p:nvPr>
        </p:nvGraphicFramePr>
        <p:xfrm>
          <a:off x="273712" y="2292685"/>
          <a:ext cx="8881039" cy="381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5681">
                  <a:extLst>
                    <a:ext uri="{9D8B030D-6E8A-4147-A177-3AD203B41FA5}">
                      <a16:colId xmlns:a16="http://schemas.microsoft.com/office/drawing/2014/main" val="608019324"/>
                    </a:ext>
                  </a:extLst>
                </a:gridCol>
                <a:gridCol w="3098301">
                  <a:extLst>
                    <a:ext uri="{9D8B030D-6E8A-4147-A177-3AD203B41FA5}">
                      <a16:colId xmlns:a16="http://schemas.microsoft.com/office/drawing/2014/main" val="3466261457"/>
                    </a:ext>
                  </a:extLst>
                </a:gridCol>
                <a:gridCol w="3257057">
                  <a:extLst>
                    <a:ext uri="{9D8B030D-6E8A-4147-A177-3AD203B41FA5}">
                      <a16:colId xmlns:a16="http://schemas.microsoft.com/office/drawing/2014/main" val="3187677586"/>
                    </a:ext>
                  </a:extLst>
                </a:gridCol>
              </a:tblGrid>
              <a:tr h="415236">
                <a:tc>
                  <a:txBody>
                    <a:bodyPr/>
                    <a:lstStyle/>
                    <a:p>
                      <a:r>
                        <a:rPr lang="en-US" sz="12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259971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r>
                        <a:rPr lang="en-US" sz="1200" dirty="0"/>
                        <a:t>Telco_customer_churn.csv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ID, Churn Label, </a:t>
                      </a:r>
                      <a:r>
                        <a:rPr lang="fr-FR" sz="1200" dirty="0"/>
                        <a:t>Phone Service, Multiple Lines, Internet Service, etc.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main dataset contains subscriber demographics, subscription type, tenure, and churn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365383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Telco_customer_churn_demographics.csv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ID, Gender, Age, Number of Dependents,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demographics dataset provides personal information about each subscriber.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97251"/>
                  </a:ext>
                </a:extLst>
              </a:tr>
              <a:tr h="474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Telco_customer_churn_location.csv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Location ID, Customer ID, Country, State, City, Zip Code,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file contains the customer’s location details to aid regional segmentation in our churn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89751"/>
                  </a:ext>
                </a:extLst>
              </a:tr>
              <a:tr h="594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Telco_customer_churn_population.csv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Zip Code and Population.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dataset stores the number of subscribers per Zip Code to help the company provide sufficient facilities to meet customer needs and avoid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592584"/>
                  </a:ext>
                </a:extLst>
              </a:tr>
              <a:tr h="520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Telco_customer_churn_services.csv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ID, Number of Referrals, Tenure in Months, Offer, Payment Method, Monthly Charge,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file contains details of the services each subscriber uses.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8855"/>
                  </a:ext>
                </a:extLst>
              </a:tr>
              <a:tr h="72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Telco_customer_churn_status.csv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ID, Satisfaction Score, Churn Label, Churn Reason,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This dataset contains customer feedback on their level of satisfaction and the reasons they opt out of the company’s services.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418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30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1B913-CC57-897B-B98F-2CF25292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64D2207-AA67-DAD1-D42E-7A07328C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D86851D7-955F-085C-8368-D9B65525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811"/>
            <a:ext cx="4286053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799744D-C4F4-0234-A0F4-6B9AA6574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4286052" cy="166007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D412371A-872E-5645-7D9B-C4FD44FC81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0" r="-1" b="2371"/>
          <a:stretch/>
        </p:blipFill>
        <p:spPr>
          <a:xfrm>
            <a:off x="727382" y="2008094"/>
            <a:ext cx="3410985" cy="43012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59FA6F-E177-D23F-CE35-3D887300EF08}"/>
              </a:ext>
            </a:extLst>
          </p:cNvPr>
          <p:cNvSpPr txBox="1">
            <a:spLocks/>
          </p:cNvSpPr>
          <p:nvPr/>
        </p:nvSpPr>
        <p:spPr>
          <a:xfrm>
            <a:off x="614681" y="548639"/>
            <a:ext cx="3523686" cy="12943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b="1" i="0" dirty="0"/>
              <a:t>Data Collection tools &amp;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60E5E2-C452-23D4-D8B9-1796D322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663" y="510189"/>
            <a:ext cx="7260078" cy="813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To begin the analysis, we import the required libraries. Also, previously identified datasets were loaded into the Jupyter Notebook environment using Python, Pandas, and the Glob module.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3522A-BD82-FF28-D11B-22D96E9A1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129" y="2610836"/>
            <a:ext cx="5362575" cy="181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395092-25E9-1899-7880-6F3EEA1AA350}"/>
              </a:ext>
            </a:extLst>
          </p:cNvPr>
          <p:cNvSpPr txBox="1"/>
          <p:nvPr/>
        </p:nvSpPr>
        <p:spPr>
          <a:xfrm>
            <a:off x="4280129" y="4559223"/>
            <a:ext cx="72630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Pandas is an open-source library, suitable for manipulating data of various types and sources. The column names of each file is then displayed to aid the analysis process.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28D9D-655D-BF03-BCA0-6C8964DEB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215" y="5289268"/>
            <a:ext cx="5514975" cy="11715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A0FF98-F14C-535F-7950-43B1708F33B6}"/>
              </a:ext>
            </a:extLst>
          </p:cNvPr>
          <p:cNvSpPr txBox="1"/>
          <p:nvPr/>
        </p:nvSpPr>
        <p:spPr>
          <a:xfrm>
            <a:off x="4201371" y="2001369"/>
            <a:ext cx="7704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glob module uses a wildcard to match multiple files when you want to process or organize a batch of files.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C0F88F-78DE-4BA2-1797-34AD18B36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618" y="1369142"/>
            <a:ext cx="3629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3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3E5D660-8D81-27FA-CB5D-A240F959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806" y="153693"/>
            <a:ext cx="8055011" cy="104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dirty="0"/>
              <a:t>MERGING DATASETS </a:t>
            </a:r>
            <a:br>
              <a:rPr lang="en-US" b="1" i="0" dirty="0"/>
            </a:br>
            <a:r>
              <a:rPr lang="en-US" sz="1700" b="1" i="0" dirty="0"/>
              <a:t>(To ensure compatibility &amp; data integrity)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A704DF-C2FF-1BCD-E608-B241F0A12310}"/>
              </a:ext>
            </a:extLst>
          </p:cNvPr>
          <p:cNvSpPr txBox="1">
            <a:spLocks/>
          </p:cNvSpPr>
          <p:nvPr/>
        </p:nvSpPr>
        <p:spPr>
          <a:xfrm>
            <a:off x="790575" y="1302826"/>
            <a:ext cx="10477500" cy="590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/>
              <a:t>One of the data sources has its primary key spelled as ‘</a:t>
            </a:r>
            <a:r>
              <a:rPr lang="en-US" sz="1500" b="1" dirty="0" err="1"/>
              <a:t>CustomerID</a:t>
            </a:r>
            <a:r>
              <a:rPr lang="en-US" sz="1500" dirty="0"/>
              <a:t>’ as against ‘</a:t>
            </a:r>
            <a:r>
              <a:rPr lang="en-US" sz="1500" b="1" dirty="0"/>
              <a:t>Customer ID</a:t>
            </a:r>
            <a:r>
              <a:rPr lang="en-US" sz="1500" dirty="0"/>
              <a:t>’ in other datasets. First, we match the column names to aid our merging process and display the corrected column name.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B94EF3-689A-61E7-C1B3-A3B4CF40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36" y="1893081"/>
            <a:ext cx="10248939" cy="16920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8CD584-7E26-B29A-CF36-5871C7ADA2E3}"/>
              </a:ext>
            </a:extLst>
          </p:cNvPr>
          <p:cNvSpPr txBox="1"/>
          <p:nvPr/>
        </p:nvSpPr>
        <p:spPr>
          <a:xfrm>
            <a:off x="709979" y="3585172"/>
            <a:ext cx="10638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Now that the primary key column names match, we use Customer ID and Zip Code to merge all the datasets, generating a Data frame with 63 columns.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26895F-0B30-F7F9-1411-60824792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2" y="4175427"/>
            <a:ext cx="7286625" cy="23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89DDB-6287-E226-6BEC-3DFF73B36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C4D625-0B5A-09F2-B466-4266C2AED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2F4D7D-ABE7-050B-EB08-2AE52BC3F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B32EA7-F566-8C5A-0767-7AE045234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7F022CB-C440-1216-F53D-9AB81FEF1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061FAB-D2D5-EBEB-26B9-378CFCABD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713829E-02AA-1847-0235-6382402D1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EC74B7-6588-46F5-BB73-8AAB3B7B6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C94E7A4-F2EE-53C6-5F81-6EC98D7DC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F328-C91C-E660-802E-CE2CB72C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08" y="1669760"/>
            <a:ext cx="5743748" cy="3448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/>
              <a:t>1. </a:t>
            </a:r>
            <a:r>
              <a:rPr lang="en-US" sz="1500" dirty="0"/>
              <a:t>Remove duplicate records to obtain relevant and unique data only.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1EC9DC-C339-FD59-439D-2BC77FF7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197929"/>
            <a:ext cx="2875207" cy="166007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791E4D-036F-07F6-40A8-53F7FE75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033977"/>
            <a:ext cx="7151914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2FE8F4C1-1E20-2CB9-A7BA-8EB128A469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5"/>
          <a:stretch/>
        </p:blipFill>
        <p:spPr>
          <a:xfrm>
            <a:off x="8591739" y="10"/>
            <a:ext cx="3600261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033D91-9106-ADE5-E191-DC1AC4EBF454}"/>
              </a:ext>
            </a:extLst>
          </p:cNvPr>
          <p:cNvSpPr txBox="1"/>
          <p:nvPr/>
        </p:nvSpPr>
        <p:spPr>
          <a:xfrm>
            <a:off x="572208" y="3469808"/>
            <a:ext cx="5743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2. </a:t>
            </a:r>
            <a:r>
              <a:rPr lang="en-US" sz="1500" dirty="0"/>
              <a:t>Handle missing values with the mode values for completeness.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FCFBB-C14D-AB78-4360-E5204F2B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36" y="240778"/>
            <a:ext cx="8935770" cy="892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dirty="0"/>
              <a:t>Data Cleaning &amp; Preprocessing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8F1A74-10FC-0347-2876-CF54E33BC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3" y="2042172"/>
            <a:ext cx="5062243" cy="13643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E26D02-84AD-BEE5-76FE-D82F6F73A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43" y="3795807"/>
            <a:ext cx="5834337" cy="26919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AE7BFB-27AC-E798-454C-681AB39641BF}"/>
              </a:ext>
            </a:extLst>
          </p:cNvPr>
          <p:cNvSpPr txBox="1"/>
          <p:nvPr/>
        </p:nvSpPr>
        <p:spPr>
          <a:xfrm>
            <a:off x="191351" y="1045403"/>
            <a:ext cx="7739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aim of cleaning our subscriber data is to guarantee data quality, integrity, and reliability of model outcomes (Pykes, 2025).</a:t>
            </a:r>
          </a:p>
        </p:txBody>
      </p:sp>
    </p:spTree>
    <p:extLst>
      <p:ext uri="{BB962C8B-B14F-4D97-AF65-F5344CB8AC3E}">
        <p14:creationId xmlns:p14="http://schemas.microsoft.com/office/powerpoint/2010/main" val="66572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1199-7AE8-D08C-7557-17E71ED7E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06611D9-ABFE-A3A4-7B25-60290F485BF6}"/>
              </a:ext>
            </a:extLst>
          </p:cNvPr>
          <p:cNvSpPr txBox="1">
            <a:spLocks/>
          </p:cNvSpPr>
          <p:nvPr/>
        </p:nvSpPr>
        <p:spPr>
          <a:xfrm>
            <a:off x="1261354" y="505863"/>
            <a:ext cx="8935770" cy="89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i="0" dirty="0"/>
              <a:t>Data Cleaning &amp; Preprocessing</a:t>
            </a:r>
          </a:p>
          <a:p>
            <a:pPr algn="ctr"/>
            <a:r>
              <a:rPr lang="en-US" sz="1800" b="1" i="0" dirty="0"/>
              <a:t>Cont’d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EB5DE-2028-F50D-2A72-B41493B3DC91}"/>
              </a:ext>
            </a:extLst>
          </p:cNvPr>
          <p:cNvSpPr txBox="1"/>
          <p:nvPr/>
        </p:nvSpPr>
        <p:spPr>
          <a:xfrm>
            <a:off x="1331838" y="1599337"/>
            <a:ext cx="503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effectLst/>
              </a:rPr>
              <a:t>3. </a:t>
            </a:r>
            <a:r>
              <a:rPr lang="en-US" sz="1600" i="0" dirty="0">
                <a:effectLst/>
              </a:rPr>
              <a:t>Drop Irrelevant Columns for clarity.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764EB8-4DE0-72D5-BD11-88E84262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92" y="2138798"/>
            <a:ext cx="957758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63328-D32B-2ABC-CC6A-DF64344B3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D21D25-65F2-399D-8126-0B7CE09F4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FAD028-F96F-89FE-397D-3797D3D81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50A6E5-AD76-C444-7D07-23C5930DE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6A5E70-68F8-9FA1-EA94-C00711505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CE40F8-2260-3DDA-03D0-A7C66F166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83D42F-B028-5776-0855-9E03483DA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3005C7-DC2E-FFAC-1F8D-49D188DF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3262C2-0475-91CB-4DE5-46CE768F5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B696CB5B-BFE5-CB63-1C84-9EA98DDFA2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09" r="1" b="1"/>
          <a:stretch/>
        </p:blipFill>
        <p:spPr>
          <a:xfrm>
            <a:off x="20" y="-7444"/>
            <a:ext cx="4182225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856E0E-B8B1-7FBB-7009-D8C17D39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8552286-8C4D-58CD-F721-2C789535D0E4}"/>
              </a:ext>
            </a:extLst>
          </p:cNvPr>
          <p:cNvSpPr txBox="1">
            <a:spLocks/>
          </p:cNvSpPr>
          <p:nvPr/>
        </p:nvSpPr>
        <p:spPr>
          <a:xfrm>
            <a:off x="3962399" y="342900"/>
            <a:ext cx="8135951" cy="1215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0" dirty="0"/>
              <a:t>Data Transformation &amp; Feature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F70D9-7C9B-96D5-FA2B-9D35450BC3B1}"/>
              </a:ext>
            </a:extLst>
          </p:cNvPr>
          <p:cNvSpPr txBox="1"/>
          <p:nvPr/>
        </p:nvSpPr>
        <p:spPr>
          <a:xfrm>
            <a:off x="4435785" y="1714643"/>
            <a:ext cx="654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effectLst/>
              </a:rPr>
              <a:t>1. </a:t>
            </a:r>
            <a:r>
              <a:rPr lang="en-US" sz="1400" dirty="0"/>
              <a:t>Label Encoding for Binary Columns to enhance the model’s outcomes.</a:t>
            </a:r>
            <a:endParaRPr lang="en-US" sz="1400" i="0" dirty="0"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478D1-98A3-6E3F-BD78-79F009B7C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982" y="2193739"/>
            <a:ext cx="6381750" cy="1847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E2F0D4-C266-D779-4C3C-646140C24596}"/>
              </a:ext>
            </a:extLst>
          </p:cNvPr>
          <p:cNvSpPr txBox="1"/>
          <p:nvPr/>
        </p:nvSpPr>
        <p:spPr>
          <a:xfrm>
            <a:off x="4433604" y="4098343"/>
            <a:ext cx="727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2. </a:t>
            </a:r>
            <a:r>
              <a:rPr lang="en-US" sz="1400" dirty="0"/>
              <a:t>One-Hot Encoding Multi-Class for Categorical values to avoid machine learning errors (Python Geeks Team, n.d.).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3A6C79-F0CF-B4FB-84AF-882272259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982" y="4706204"/>
            <a:ext cx="6882631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02111-EFA1-D997-B852-3AD9DC5F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0FFB053-5271-22E1-4330-39812ECBFCAE}"/>
              </a:ext>
            </a:extLst>
          </p:cNvPr>
          <p:cNvSpPr txBox="1">
            <a:spLocks/>
          </p:cNvSpPr>
          <p:nvPr/>
        </p:nvSpPr>
        <p:spPr>
          <a:xfrm>
            <a:off x="1297567" y="605451"/>
            <a:ext cx="8935770" cy="892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00" b="1" i="0" dirty="0"/>
              <a:t>Data Transformation &amp; Feature Engineering </a:t>
            </a:r>
            <a:r>
              <a:rPr lang="en-US" sz="2000" b="1" i="0" dirty="0"/>
              <a:t>cont’d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2123D-4DE9-AE2E-FA00-57BC80129EDD}"/>
              </a:ext>
            </a:extLst>
          </p:cNvPr>
          <p:cNvSpPr txBox="1"/>
          <p:nvPr/>
        </p:nvSpPr>
        <p:spPr>
          <a:xfrm>
            <a:off x="703024" y="1655513"/>
            <a:ext cx="4145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3. </a:t>
            </a:r>
            <a:r>
              <a:rPr lang="en-US" sz="1500" dirty="0"/>
              <a:t>Normalizing/Scaling numerical columns to a scale between 0 to 1 using the ‘MinMaxScaler’ to avoid biases from large values and for better model outcomes (Python Geeks Team, n.d.).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50586A-E70E-254C-C0E6-DF43CEFB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4" y="3043573"/>
            <a:ext cx="4831001" cy="2915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94D8E8-9CF1-28D0-3F72-15B71AB33D06}"/>
              </a:ext>
            </a:extLst>
          </p:cNvPr>
          <p:cNvSpPr txBox="1"/>
          <p:nvPr/>
        </p:nvSpPr>
        <p:spPr>
          <a:xfrm>
            <a:off x="6002577" y="1662396"/>
            <a:ext cx="53435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4. </a:t>
            </a:r>
            <a:r>
              <a:rPr lang="en-US" sz="1500" dirty="0"/>
              <a:t>Feature engineering to aid deeper insights into the given data and improve the prediction outcome.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F1C72B-19AD-85C2-7492-733AB0CB6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77" y="2452310"/>
            <a:ext cx="5486399" cy="366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729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1260</Words>
  <Application>Microsoft Office PowerPoint</Application>
  <PresentationFormat>Widescreen</PresentationFormat>
  <Paragraphs>89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LatoWeb</vt:lpstr>
      <vt:lpstr>Neue Haas Grotesk Text Pro</vt:lpstr>
      <vt:lpstr>Univers Condensed Light</vt:lpstr>
      <vt:lpstr>Walbaum Display Light</vt:lpstr>
      <vt:lpstr>AngleLinesVTI</vt:lpstr>
      <vt:lpstr>PowerPoint Presentation</vt:lpstr>
      <vt:lpstr>Project: Overview</vt:lpstr>
      <vt:lpstr>Data Sources</vt:lpstr>
      <vt:lpstr>PowerPoint Presentation</vt:lpstr>
      <vt:lpstr>MERGING DATASETS  (To ensure compatibility &amp; data integrity)</vt:lpstr>
      <vt:lpstr>Data Cleaning &amp; Preprocessing</vt:lpstr>
      <vt:lpstr>PowerPoint Presentation</vt:lpstr>
      <vt:lpstr>PowerPoint Presentation</vt:lpstr>
      <vt:lpstr>PowerPoint Presentation</vt:lpstr>
      <vt:lpstr>Data Quality Assessment  (bias &amp; ethics)</vt:lpstr>
      <vt:lpstr>Exploratory Data Analysis</vt:lpstr>
      <vt:lpstr>Exploratory Data Analysis cont’d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Voke</dc:creator>
  <cp:lastModifiedBy>Voke Harrison Edafejimue</cp:lastModifiedBy>
  <cp:revision>102</cp:revision>
  <dcterms:modified xsi:type="dcterms:W3CDTF">2025-04-16T00:36:26Z</dcterms:modified>
</cp:coreProperties>
</file>