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7C25196-586B-47D8-8AE2-4C2493FEFD18}">
  <a:tblStyle styleId="{07C25196-586B-47D8-8AE2-4C2493FEFD1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667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Práctica</a:t>
            </a:r>
            <a:r>
              <a:rPr lang="es"/>
              <a:t> 3 Parte 2</a:t>
            </a:r>
            <a:endParaRPr/>
          </a:p>
        </p:txBody>
      </p:sp>
      <p:sp>
        <p:nvSpPr>
          <p:cNvPr id="60" name="Shape 60"/>
          <p:cNvSpPr txBox="1"/>
          <p:nvPr>
            <p:ph idx="1" type="subTitle"/>
          </p:nvPr>
        </p:nvSpPr>
        <p:spPr>
          <a:xfrm>
            <a:off x="510450" y="3135238"/>
            <a:ext cx="81231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s" sz="1800">
                <a:solidFill>
                  <a:srgbClr val="FFFFFF"/>
                </a:solidFill>
                <a:latin typeface="Arial"/>
                <a:ea typeface="Arial"/>
                <a:cs typeface="Arial"/>
                <a:sym typeface="Arial"/>
              </a:rPr>
              <a:t>PROBLEMA DEL VIAJANTE DE COMERCIO</a:t>
            </a:r>
            <a:endParaRPr b="1" sz="2600">
              <a:solidFill>
                <a:srgbClr val="FFFFFF"/>
              </a:solidFill>
              <a:latin typeface="Arial"/>
              <a:ea typeface="Arial"/>
              <a:cs typeface="Arial"/>
              <a:sym typeface="Arial"/>
            </a:endParaRPr>
          </a:p>
          <a:p>
            <a:pPr indent="0" lvl="0" marL="0">
              <a:spcBef>
                <a:spcPts val="300"/>
              </a:spcBef>
              <a:spcAft>
                <a:spcPts val="0"/>
              </a:spcAft>
              <a:buNone/>
            </a:pPr>
            <a:r>
              <a:t/>
            </a:r>
            <a:endParaRPr/>
          </a:p>
        </p:txBody>
      </p:sp>
      <p:sp>
        <p:nvSpPr>
          <p:cNvPr id="61" name="Shape 61"/>
          <p:cNvSpPr txBox="1"/>
          <p:nvPr/>
        </p:nvSpPr>
        <p:spPr>
          <a:xfrm>
            <a:off x="5507575" y="3853900"/>
            <a:ext cx="3470700" cy="112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200">
                <a:solidFill>
                  <a:srgbClr val="FFFFFF"/>
                </a:solidFill>
                <a:latin typeface="Proxima Nova"/>
                <a:ea typeface="Proxima Nova"/>
                <a:cs typeface="Proxima Nova"/>
                <a:sym typeface="Proxima Nova"/>
              </a:rPr>
              <a:t>Grupo: 2º A1</a:t>
            </a:r>
            <a:endParaRPr sz="1200">
              <a:solidFill>
                <a:srgbClr val="FFFFFF"/>
              </a:solidFill>
              <a:latin typeface="Proxima Nova"/>
              <a:ea typeface="Proxima Nova"/>
              <a:cs typeface="Proxima Nova"/>
              <a:sym typeface="Proxima Nova"/>
            </a:endParaRPr>
          </a:p>
          <a:p>
            <a:pPr indent="0" lvl="0" marL="0" rtl="0" algn="r">
              <a:spcBef>
                <a:spcPts val="0"/>
              </a:spcBef>
              <a:spcAft>
                <a:spcPts val="0"/>
              </a:spcAft>
              <a:buNone/>
            </a:pPr>
            <a:r>
              <a:rPr lang="es" sz="1200">
                <a:solidFill>
                  <a:srgbClr val="FFFFFF"/>
                </a:solidFill>
                <a:latin typeface="Proxima Nova"/>
                <a:ea typeface="Proxima Nova"/>
                <a:cs typeface="Proxima Nova"/>
                <a:sym typeface="Proxima Nova"/>
              </a:rPr>
              <a:t>Mena Barrera, Miguel Ángel</a:t>
            </a:r>
            <a:endParaRPr sz="1200">
              <a:solidFill>
                <a:srgbClr val="FFFFFF"/>
              </a:solidFill>
              <a:latin typeface="Proxima Nova"/>
              <a:ea typeface="Proxima Nova"/>
              <a:cs typeface="Proxima Nova"/>
              <a:sym typeface="Proxima Nova"/>
            </a:endParaRPr>
          </a:p>
          <a:p>
            <a:pPr indent="0" lvl="0" marL="0" rtl="0" algn="r">
              <a:spcBef>
                <a:spcPts val="0"/>
              </a:spcBef>
              <a:spcAft>
                <a:spcPts val="0"/>
              </a:spcAft>
              <a:buNone/>
            </a:pPr>
            <a:r>
              <a:rPr lang="es" sz="1200">
                <a:solidFill>
                  <a:srgbClr val="FFFFFF"/>
                </a:solidFill>
                <a:latin typeface="Proxima Nova"/>
                <a:ea typeface="Proxima Nova"/>
                <a:cs typeface="Proxima Nova"/>
                <a:sym typeface="Proxima Nova"/>
              </a:rPr>
              <a:t>Nikolov Vasilev, Vladislav</a:t>
            </a:r>
            <a:endParaRPr sz="1200">
              <a:solidFill>
                <a:srgbClr val="FFFFFF"/>
              </a:solidFill>
              <a:latin typeface="Proxima Nova"/>
              <a:ea typeface="Proxima Nova"/>
              <a:cs typeface="Proxima Nova"/>
              <a:sym typeface="Proxima Nova"/>
            </a:endParaRPr>
          </a:p>
          <a:p>
            <a:pPr indent="0" lvl="0" marL="0" rtl="0" algn="r">
              <a:spcBef>
                <a:spcPts val="0"/>
              </a:spcBef>
              <a:spcAft>
                <a:spcPts val="0"/>
              </a:spcAft>
              <a:buNone/>
            </a:pPr>
            <a:r>
              <a:rPr lang="es" sz="1200">
                <a:solidFill>
                  <a:srgbClr val="FFFFFF"/>
                </a:solidFill>
                <a:latin typeface="Proxima Nova"/>
                <a:ea typeface="Proxima Nova"/>
                <a:cs typeface="Proxima Nova"/>
                <a:sym typeface="Proxima Nova"/>
              </a:rPr>
              <a:t>Sánchez Guerrero, José María</a:t>
            </a:r>
            <a:endParaRPr sz="1200">
              <a:solidFill>
                <a:srgbClr val="FFFFFF"/>
              </a:solidFill>
              <a:latin typeface="Proxima Nova"/>
              <a:ea typeface="Proxima Nova"/>
              <a:cs typeface="Proxima Nova"/>
              <a:sym typeface="Proxima Nova"/>
            </a:endParaRPr>
          </a:p>
          <a:p>
            <a:pPr indent="0" lvl="0" marL="0" rtl="0" algn="r">
              <a:spcBef>
                <a:spcPts val="0"/>
              </a:spcBef>
              <a:spcAft>
                <a:spcPts val="0"/>
              </a:spcAft>
              <a:buNone/>
            </a:pPr>
            <a:r>
              <a:rPr lang="es" sz="1200">
                <a:solidFill>
                  <a:srgbClr val="FFFFFF"/>
                </a:solidFill>
                <a:latin typeface="Proxima Nova"/>
                <a:ea typeface="Proxima Nova"/>
                <a:cs typeface="Proxima Nova"/>
                <a:sym typeface="Proxima Nova"/>
              </a:rPr>
              <a:t>Vallecillos Ruiz, Fernando</a:t>
            </a:r>
            <a:endParaRPr sz="12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Heurística</a:t>
            </a:r>
            <a:r>
              <a:rPr lang="es"/>
              <a:t> de </a:t>
            </a:r>
            <a:r>
              <a:rPr lang="es"/>
              <a:t>cercanía</a:t>
            </a:r>
            <a:r>
              <a:rPr lang="es"/>
              <a:t> doble</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600">
                <a:solidFill>
                  <a:srgbClr val="000000"/>
                </a:solidFill>
                <a:latin typeface="Arial"/>
                <a:ea typeface="Arial"/>
                <a:cs typeface="Arial"/>
                <a:sym typeface="Arial"/>
              </a:rPr>
              <a:t>Esta estrategia </a:t>
            </a:r>
            <a:r>
              <a:rPr lang="es" sz="1600">
                <a:solidFill>
                  <a:srgbClr val="000000"/>
                </a:solidFill>
                <a:latin typeface="Arial"/>
                <a:ea typeface="Arial"/>
                <a:cs typeface="Arial"/>
                <a:sym typeface="Arial"/>
              </a:rPr>
              <a:t>está</a:t>
            </a:r>
            <a:r>
              <a:rPr lang="es" sz="1600">
                <a:solidFill>
                  <a:srgbClr val="000000"/>
                </a:solidFill>
                <a:latin typeface="Arial"/>
                <a:ea typeface="Arial"/>
                <a:cs typeface="Arial"/>
                <a:sym typeface="Arial"/>
              </a:rPr>
              <a:t> basada en la heurística de </a:t>
            </a:r>
            <a:r>
              <a:rPr lang="es" sz="1600">
                <a:solidFill>
                  <a:srgbClr val="000000"/>
                </a:solidFill>
                <a:latin typeface="Arial"/>
                <a:ea typeface="Arial"/>
                <a:cs typeface="Arial"/>
                <a:sym typeface="Arial"/>
              </a:rPr>
              <a:t>cercanía</a:t>
            </a:r>
            <a:r>
              <a:rPr lang="es" sz="1600">
                <a:solidFill>
                  <a:srgbClr val="000000"/>
                </a:solidFill>
                <a:latin typeface="Arial"/>
                <a:ea typeface="Arial"/>
                <a:cs typeface="Arial"/>
                <a:sym typeface="Arial"/>
              </a:rPr>
              <a:t> vista anteriormente. Sin embargo, vamos a tener en cuenta las posibles distancias por ambos extremos de nuestro camino. Es claro que no será un algoritmo óptimo sin embargo, lo elegimos para poder analizar como un algoritmo evoluciona aplicando nuevas técnicas.</a:t>
            </a:r>
            <a:endParaRPr sz="1600">
              <a:solidFill>
                <a:srgbClr val="000000"/>
              </a:solidFill>
              <a:latin typeface="Arial"/>
              <a:ea typeface="Arial"/>
              <a:cs typeface="Arial"/>
              <a:sym typeface="Arial"/>
            </a:endParaRPr>
          </a:p>
          <a:p>
            <a:pPr indent="0" lvl="0" marL="0" rtl="0">
              <a:spcBef>
                <a:spcPts val="0"/>
              </a:spcBef>
              <a:spcAft>
                <a:spcPts val="0"/>
              </a:spcAft>
              <a:buNone/>
            </a:pPr>
            <a:r>
              <a:t/>
            </a:r>
            <a:endParaRPr sz="1600">
              <a:solidFill>
                <a:srgbClr val="000000"/>
              </a:solidFill>
              <a:latin typeface="Arial"/>
              <a:ea typeface="Arial"/>
              <a:cs typeface="Arial"/>
              <a:sym typeface="Arial"/>
            </a:endParaRPr>
          </a:p>
          <a:p>
            <a:pPr indent="0" lvl="0" marL="0" rtl="0" algn="ctr">
              <a:spcBef>
                <a:spcPts val="0"/>
              </a:spcBef>
              <a:spcAft>
                <a:spcPts val="0"/>
              </a:spcAft>
              <a:buNone/>
            </a:pPr>
            <a:r>
              <a:rPr lang="es" sz="1400">
                <a:solidFill>
                  <a:srgbClr val="000000"/>
                </a:solidFill>
                <a:latin typeface="Arial"/>
                <a:ea typeface="Arial"/>
                <a:cs typeface="Arial"/>
                <a:sym typeface="Arial"/>
              </a:rPr>
              <a:t>El recorrido total del algoritmo propio es: 465457</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es" sz="1400">
                <a:solidFill>
                  <a:srgbClr val="000000"/>
                </a:solidFill>
                <a:latin typeface="Arial"/>
                <a:ea typeface="Arial"/>
                <a:cs typeface="Arial"/>
                <a:sym typeface="Arial"/>
              </a:rPr>
              <a:t>El recorrido total del algoritmo óptimo es: 378063</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es" sz="1400">
                <a:solidFill>
                  <a:srgbClr val="000000"/>
                </a:solidFill>
                <a:latin typeface="Arial"/>
                <a:ea typeface="Arial"/>
                <a:cs typeface="Arial"/>
                <a:sym typeface="Arial"/>
              </a:rPr>
              <a:t>La diferencia entre ambos algoritmos es: 87394.2</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s" sz="1400">
                <a:solidFill>
                  <a:srgbClr val="000000"/>
                </a:solidFill>
                <a:latin typeface="Arial"/>
                <a:ea typeface="Arial"/>
                <a:cs typeface="Arial"/>
                <a:sym typeface="Arial"/>
              </a:rPr>
              <a:t>Vemos que el camino óptimo es alrededor de un 17% más eficiente que con esta heurística. </a:t>
            </a:r>
            <a:endParaRPr sz="14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idx="1" type="body"/>
          </p:nvPr>
        </p:nvSpPr>
        <p:spPr>
          <a:xfrm>
            <a:off x="311700" y="650925"/>
            <a:ext cx="8520600" cy="424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0000"/>
                </a:solidFill>
                <a:latin typeface="Arial"/>
                <a:ea typeface="Arial"/>
                <a:cs typeface="Arial"/>
                <a:sym typeface="Arial"/>
              </a:rPr>
              <a:t>Comenzando por la ciudad: 450</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es" sz="1400">
                <a:solidFill>
                  <a:srgbClr val="000000"/>
                </a:solidFill>
                <a:latin typeface="Arial"/>
                <a:ea typeface="Arial"/>
                <a:cs typeface="Arial"/>
                <a:sym typeface="Arial"/>
              </a:rPr>
              <a:t>La diferencia entre ambos algoritmos es: 100080</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es" sz="1400">
                <a:solidFill>
                  <a:srgbClr val="000000"/>
                </a:solidFill>
                <a:latin typeface="Arial"/>
                <a:ea typeface="Arial"/>
                <a:cs typeface="Arial"/>
                <a:sym typeface="Arial"/>
              </a:rPr>
              <a:t>Comenzando por la ciudad: 196</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es" sz="1400">
                <a:solidFill>
                  <a:srgbClr val="000000"/>
                </a:solidFill>
                <a:latin typeface="Arial"/>
                <a:ea typeface="Arial"/>
                <a:cs typeface="Arial"/>
                <a:sym typeface="Arial"/>
              </a:rPr>
              <a:t>La diferencia entre ambos algoritmos es: 100798</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es" sz="1400">
                <a:solidFill>
                  <a:srgbClr val="000000"/>
                </a:solidFill>
                <a:latin typeface="Arial"/>
                <a:ea typeface="Arial"/>
                <a:cs typeface="Arial"/>
                <a:sym typeface="Arial"/>
              </a:rPr>
              <a:t>Comenzando por la ciudad: 259</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es" sz="1400">
                <a:solidFill>
                  <a:srgbClr val="000000"/>
                </a:solidFill>
                <a:latin typeface="Arial"/>
                <a:ea typeface="Arial"/>
                <a:cs typeface="Arial"/>
                <a:sym typeface="Arial"/>
              </a:rPr>
              <a:t>La diferencia entre ambos algoritmos es: 102120</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p>
          <a:p>
            <a:pPr indent="0" lvl="0" marL="0" rtl="0" algn="just">
              <a:spcBef>
                <a:spcPts val="1600"/>
              </a:spcBef>
              <a:spcAft>
                <a:spcPts val="0"/>
              </a:spcAft>
              <a:buNone/>
            </a:pPr>
            <a:r>
              <a:rPr lang="es" sz="1400">
                <a:solidFill>
                  <a:srgbClr val="000000"/>
                </a:solidFill>
                <a:latin typeface="Arial"/>
                <a:ea typeface="Arial"/>
                <a:cs typeface="Arial"/>
                <a:sym typeface="Arial"/>
              </a:rPr>
              <a:t>Como se puede apreciar, al igual que en el primer algoritmo, dependiendo de la ciudad inicial la longitud del recorrido cambia. Esto sería suficiente para demostrar que no es óptimo.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0" y="813075"/>
            <a:ext cx="4684024" cy="3517350"/>
          </a:xfrm>
          <a:prstGeom prst="rect">
            <a:avLst/>
          </a:prstGeom>
          <a:noFill/>
          <a:ln>
            <a:noFill/>
          </a:ln>
        </p:spPr>
      </p:pic>
      <p:pic>
        <p:nvPicPr>
          <p:cNvPr id="127" name="Shape 127"/>
          <p:cNvPicPr preferRelativeResize="0"/>
          <p:nvPr/>
        </p:nvPicPr>
        <p:blipFill>
          <a:blip r:embed="rId4">
            <a:alphaModFix/>
          </a:blip>
          <a:stretch>
            <a:fillRect/>
          </a:stretch>
        </p:blipFill>
        <p:spPr>
          <a:xfrm>
            <a:off x="4684025" y="912950"/>
            <a:ext cx="4459975" cy="33449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Comparativa</a:t>
            </a:r>
            <a:endParaRPr/>
          </a:p>
        </p:txBody>
      </p:sp>
      <p:sp>
        <p:nvSpPr>
          <p:cNvPr id="133" name="Shape 133"/>
          <p:cNvSpPr txBox="1"/>
          <p:nvPr/>
        </p:nvSpPr>
        <p:spPr>
          <a:xfrm>
            <a:off x="311700" y="304875"/>
            <a:ext cx="2233500" cy="1133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1100">
              <a:solidFill>
                <a:srgbClr val="222222"/>
              </a:solidFill>
              <a:highlight>
                <a:srgbClr val="FFFFFF"/>
              </a:highlight>
              <a:latin typeface="Consolas"/>
              <a:ea typeface="Consolas"/>
              <a:cs typeface="Consolas"/>
              <a:sym typeface="Consolas"/>
            </a:endParaRPr>
          </a:p>
          <a:p>
            <a:pPr indent="0" lvl="0" marL="0" rtl="0">
              <a:lnSpc>
                <a:spcPct val="115000"/>
              </a:lnSpc>
              <a:spcBef>
                <a:spcPts val="0"/>
              </a:spcBef>
              <a:spcAft>
                <a:spcPts val="0"/>
              </a:spcAft>
              <a:buNone/>
            </a:pPr>
            <a:r>
              <a:t/>
            </a:r>
            <a:endParaRPr sz="1100">
              <a:solidFill>
                <a:srgbClr val="222222"/>
              </a:solidFill>
              <a:highlight>
                <a:srgbClr val="FFFFFF"/>
              </a:highlight>
              <a:latin typeface="Consolas"/>
              <a:ea typeface="Consolas"/>
              <a:cs typeface="Consolas"/>
              <a:sym typeface="Consolas"/>
            </a:endParaRPr>
          </a:p>
        </p:txBody>
      </p:sp>
      <p:graphicFrame>
        <p:nvGraphicFramePr>
          <p:cNvPr id="134" name="Shape 134"/>
          <p:cNvGraphicFramePr/>
          <p:nvPr/>
        </p:nvGraphicFramePr>
        <p:xfrm>
          <a:off x="2632150" y="498475"/>
          <a:ext cx="3000000" cy="3000000"/>
        </p:xfrm>
        <a:graphic>
          <a:graphicData uri="http://schemas.openxmlformats.org/drawingml/2006/table">
            <a:tbl>
              <a:tblPr>
                <a:noFill/>
                <a:tableStyleId>{07C25196-586B-47D8-8AE2-4C2493FEFD18}</a:tableStyleId>
              </a:tblPr>
              <a:tblGrid>
                <a:gridCol w="1485900"/>
                <a:gridCol w="1485900"/>
                <a:gridCol w="1485900"/>
                <a:gridCol w="1485900"/>
              </a:tblGrid>
              <a:tr h="12700">
                <a:tc>
                  <a:txBody>
                    <a:bodyPr>
                      <a:noAutofit/>
                    </a:bodyPr>
                    <a:lstStyle/>
                    <a:p>
                      <a:pPr indent="0" lvl="0" marL="0" rtl="0">
                        <a:spcBef>
                          <a:spcPts val="0"/>
                        </a:spcBef>
                        <a:spcAft>
                          <a:spcPts val="0"/>
                        </a:spcAft>
                        <a:buNone/>
                      </a:pPr>
                      <a:r>
                        <a:rPr lang="es" sz="1100"/>
                        <a:t>Mapa</a:t>
                      </a:r>
                      <a:endParaRPr sz="1100"/>
                    </a:p>
                  </a:txBody>
                  <a:tcPr marT="63500" marB="63500" marR="63500" marL="63500"/>
                </a:tc>
                <a:tc>
                  <a:txBody>
                    <a:bodyPr>
                      <a:noAutofit/>
                    </a:bodyPr>
                    <a:lstStyle/>
                    <a:p>
                      <a:pPr indent="0" lvl="0" marL="0" rtl="0">
                        <a:spcBef>
                          <a:spcPts val="0"/>
                        </a:spcBef>
                        <a:spcAft>
                          <a:spcPts val="0"/>
                        </a:spcAft>
                        <a:buNone/>
                      </a:pPr>
                      <a:r>
                        <a:rPr lang="es" sz="1100"/>
                        <a:t>Cercano</a:t>
                      </a:r>
                      <a:endParaRPr sz="1100"/>
                    </a:p>
                  </a:txBody>
                  <a:tcPr marT="63500" marB="63500" marR="63500" marL="63500"/>
                </a:tc>
                <a:tc>
                  <a:txBody>
                    <a:bodyPr>
                      <a:noAutofit/>
                    </a:bodyPr>
                    <a:lstStyle/>
                    <a:p>
                      <a:pPr indent="0" lvl="0" marL="0" rtl="0">
                        <a:spcBef>
                          <a:spcPts val="0"/>
                        </a:spcBef>
                        <a:spcAft>
                          <a:spcPts val="0"/>
                        </a:spcAft>
                        <a:buNone/>
                      </a:pPr>
                      <a:r>
                        <a:rPr lang="es" sz="1100"/>
                        <a:t>Inserción</a:t>
                      </a:r>
                      <a:endParaRPr sz="1100"/>
                    </a:p>
                  </a:txBody>
                  <a:tcPr marT="63500" marB="63500" marR="63500" marL="63500"/>
                </a:tc>
                <a:tc>
                  <a:txBody>
                    <a:bodyPr>
                      <a:noAutofit/>
                    </a:bodyPr>
                    <a:lstStyle/>
                    <a:p>
                      <a:pPr indent="0" lvl="0" marL="0" rtl="0">
                        <a:spcBef>
                          <a:spcPts val="0"/>
                        </a:spcBef>
                        <a:spcAft>
                          <a:spcPts val="0"/>
                        </a:spcAft>
                        <a:buNone/>
                      </a:pPr>
                      <a:r>
                        <a:rPr lang="es" sz="1100"/>
                        <a:t>H</a:t>
                      </a:r>
                      <a:r>
                        <a:rPr lang="es" sz="1100"/>
                        <a:t>eurística</a:t>
                      </a:r>
                      <a:r>
                        <a:rPr lang="es" sz="1100"/>
                        <a:t> propia</a:t>
                      </a:r>
                      <a:endParaRPr sz="1100"/>
                    </a:p>
                  </a:txBody>
                  <a:tcPr marT="63500" marB="63500" marR="63500" marL="63500"/>
                </a:tc>
              </a:tr>
              <a:tr h="12700">
                <a:tc>
                  <a:txBody>
                    <a:bodyPr>
                      <a:noAutofit/>
                    </a:bodyPr>
                    <a:lstStyle/>
                    <a:p>
                      <a:pPr indent="0" lvl="0" marL="0" rtl="0">
                        <a:spcBef>
                          <a:spcPts val="0"/>
                        </a:spcBef>
                        <a:spcAft>
                          <a:spcPts val="0"/>
                        </a:spcAft>
                        <a:buNone/>
                      </a:pPr>
                      <a:r>
                        <a:t/>
                      </a:r>
                      <a:endParaRPr sz="1100"/>
                    </a:p>
                    <a:p>
                      <a:pPr indent="0" lvl="0" marL="0" rtl="0">
                        <a:spcBef>
                          <a:spcPts val="0"/>
                        </a:spcBef>
                        <a:spcAft>
                          <a:spcPts val="0"/>
                        </a:spcAft>
                        <a:buNone/>
                      </a:pPr>
                      <a:r>
                        <a:rPr lang="es" sz="1100"/>
                        <a:t>pr2392</a:t>
                      </a:r>
                      <a:endParaRPr sz="1100"/>
                    </a:p>
                    <a:p>
                      <a:pPr indent="0" lvl="0" marL="0" rtl="0">
                        <a:spcBef>
                          <a:spcPts val="0"/>
                        </a:spcBef>
                        <a:spcAft>
                          <a:spcPts val="0"/>
                        </a:spcAft>
                        <a:buNone/>
                      </a:pPr>
                      <a:r>
                        <a:t/>
                      </a:r>
                      <a:endParaRPr sz="1100"/>
                    </a:p>
                  </a:txBody>
                  <a:tcPr marT="63500" marB="63500" marR="63500" marL="63500"/>
                </a:tc>
                <a:tc>
                  <a:txBody>
                    <a:bodyPr>
                      <a:noAutofit/>
                    </a:bodyPr>
                    <a:lstStyle/>
                    <a:p>
                      <a:pPr indent="0" lvl="0" marL="0" rtl="0">
                        <a:spcBef>
                          <a:spcPts val="0"/>
                        </a:spcBef>
                        <a:spcAft>
                          <a:spcPts val="0"/>
                        </a:spcAft>
                        <a:buNone/>
                      </a:pPr>
                      <a:r>
                        <a:rPr lang="es" sz="1100"/>
                        <a:t>Óptimo: 378063</a:t>
                      </a:r>
                      <a:endParaRPr sz="1100"/>
                    </a:p>
                    <a:p>
                      <a:pPr indent="0" lvl="0" marL="0" rtl="0">
                        <a:spcBef>
                          <a:spcPts val="0"/>
                        </a:spcBef>
                        <a:spcAft>
                          <a:spcPts val="0"/>
                        </a:spcAft>
                        <a:buNone/>
                      </a:pPr>
                      <a:r>
                        <a:rPr lang="es" sz="1100"/>
                        <a:t>Real:     461207</a:t>
                      </a:r>
                      <a:endParaRPr sz="1100"/>
                    </a:p>
                    <a:p>
                      <a:pPr indent="0" lvl="0" marL="0" rtl="0">
                        <a:spcBef>
                          <a:spcPts val="0"/>
                        </a:spcBef>
                        <a:spcAft>
                          <a:spcPts val="0"/>
                        </a:spcAft>
                        <a:buNone/>
                      </a:pPr>
                      <a:r>
                        <a:rPr lang="es" sz="1100"/>
                        <a:t>Difer:     83144.7</a:t>
                      </a:r>
                      <a:endParaRPr sz="1100"/>
                    </a:p>
                  </a:txBody>
                  <a:tcPr marT="63500" marB="63500" marR="63500" marL="63500"/>
                </a:tc>
                <a:tc>
                  <a:txBody>
                    <a:bodyPr>
                      <a:noAutofit/>
                    </a:bodyPr>
                    <a:lstStyle/>
                    <a:p>
                      <a:pPr indent="0" lvl="0" marL="0" rtl="0">
                        <a:spcBef>
                          <a:spcPts val="0"/>
                        </a:spcBef>
                        <a:spcAft>
                          <a:spcPts val="0"/>
                        </a:spcAft>
                        <a:buNone/>
                      </a:pPr>
                      <a:r>
                        <a:rPr lang="es" sz="1100"/>
                        <a:t>Óptimo:  378063</a:t>
                      </a:r>
                      <a:endParaRPr sz="1100"/>
                    </a:p>
                    <a:p>
                      <a:pPr indent="0" lvl="0" marL="0" rtl="0">
                        <a:spcBef>
                          <a:spcPts val="0"/>
                        </a:spcBef>
                        <a:spcAft>
                          <a:spcPts val="0"/>
                        </a:spcAft>
                        <a:buNone/>
                      </a:pPr>
                      <a:r>
                        <a:rPr lang="es" sz="1100"/>
                        <a:t>Real:      454593</a:t>
                      </a:r>
                      <a:endParaRPr sz="1100"/>
                    </a:p>
                    <a:p>
                      <a:pPr indent="0" lvl="0" marL="0" rtl="0">
                        <a:spcBef>
                          <a:spcPts val="0"/>
                        </a:spcBef>
                        <a:spcAft>
                          <a:spcPts val="0"/>
                        </a:spcAft>
                        <a:buNone/>
                      </a:pPr>
                      <a:r>
                        <a:rPr lang="es" sz="1100"/>
                        <a:t>Difer:      76530.3</a:t>
                      </a:r>
                      <a:endParaRPr sz="1100"/>
                    </a:p>
                  </a:txBody>
                  <a:tcPr marT="63500" marB="63500" marR="63500" marL="63500"/>
                </a:tc>
                <a:tc>
                  <a:txBody>
                    <a:bodyPr>
                      <a:noAutofit/>
                    </a:bodyPr>
                    <a:lstStyle/>
                    <a:p>
                      <a:pPr indent="0" lvl="0" marL="0" rtl="0">
                        <a:spcBef>
                          <a:spcPts val="0"/>
                        </a:spcBef>
                        <a:spcAft>
                          <a:spcPts val="0"/>
                        </a:spcAft>
                        <a:buNone/>
                      </a:pPr>
                      <a:r>
                        <a:rPr lang="es" sz="1100"/>
                        <a:t>Óptimo  378063</a:t>
                      </a:r>
                      <a:endParaRPr sz="1100"/>
                    </a:p>
                    <a:p>
                      <a:pPr indent="0" lvl="0" marL="0" rtl="0">
                        <a:spcBef>
                          <a:spcPts val="0"/>
                        </a:spcBef>
                        <a:spcAft>
                          <a:spcPts val="0"/>
                        </a:spcAft>
                        <a:buNone/>
                      </a:pPr>
                      <a:r>
                        <a:rPr lang="es" sz="1100"/>
                        <a:t>Real      465008</a:t>
                      </a:r>
                      <a:endParaRPr sz="1100"/>
                    </a:p>
                    <a:p>
                      <a:pPr indent="0" lvl="0" marL="0" rtl="0">
                        <a:spcBef>
                          <a:spcPts val="0"/>
                        </a:spcBef>
                        <a:spcAft>
                          <a:spcPts val="0"/>
                        </a:spcAft>
                        <a:buNone/>
                      </a:pPr>
                      <a:r>
                        <a:rPr lang="es" sz="1100"/>
                        <a:t>Difer      86945.6</a:t>
                      </a:r>
                      <a:endParaRPr sz="1100"/>
                    </a:p>
                  </a:txBody>
                  <a:tcPr marT="63500" marB="63500" marR="63500" marL="63500"/>
                </a:tc>
              </a:tr>
              <a:tr h="12700">
                <a:tc>
                  <a:txBody>
                    <a:bodyPr>
                      <a:noAutofit/>
                    </a:bodyPr>
                    <a:lstStyle/>
                    <a:p>
                      <a:pPr indent="0" lvl="0" marL="0" rtl="0">
                        <a:spcBef>
                          <a:spcPts val="0"/>
                        </a:spcBef>
                        <a:spcAft>
                          <a:spcPts val="0"/>
                        </a:spcAft>
                        <a:buNone/>
                      </a:pPr>
                      <a:r>
                        <a:t/>
                      </a:r>
                      <a:endParaRPr sz="1100"/>
                    </a:p>
                    <a:p>
                      <a:pPr indent="0" lvl="0" marL="0" rtl="0">
                        <a:spcBef>
                          <a:spcPts val="0"/>
                        </a:spcBef>
                        <a:spcAft>
                          <a:spcPts val="0"/>
                        </a:spcAft>
                        <a:buNone/>
                      </a:pPr>
                      <a:r>
                        <a:rPr lang="es" sz="1100"/>
                        <a:t>pa561</a:t>
                      </a:r>
                      <a:endParaRPr sz="1100"/>
                    </a:p>
                    <a:p>
                      <a:pPr indent="0" lvl="0" marL="0" rtl="0">
                        <a:spcBef>
                          <a:spcPts val="0"/>
                        </a:spcBef>
                        <a:spcAft>
                          <a:spcPts val="0"/>
                        </a:spcAft>
                        <a:buNone/>
                      </a:pPr>
                      <a:r>
                        <a:t/>
                      </a:r>
                      <a:endParaRPr sz="1100"/>
                    </a:p>
                  </a:txBody>
                  <a:tcPr marT="63500" marB="63500" marR="63500" marL="63500"/>
                </a:tc>
                <a:tc>
                  <a:txBody>
                    <a:bodyPr>
                      <a:noAutofit/>
                    </a:bodyPr>
                    <a:lstStyle/>
                    <a:p>
                      <a:pPr indent="0" lvl="0" marL="0" rtl="0">
                        <a:spcBef>
                          <a:spcPts val="0"/>
                        </a:spcBef>
                        <a:spcAft>
                          <a:spcPts val="0"/>
                        </a:spcAft>
                        <a:buNone/>
                      </a:pPr>
                      <a:r>
                        <a:rPr lang="es" sz="1100"/>
                        <a:t>Óptimo:  19330.8</a:t>
                      </a:r>
                      <a:endParaRPr sz="1100"/>
                    </a:p>
                    <a:p>
                      <a:pPr indent="0" lvl="0" marL="0" rtl="0">
                        <a:spcBef>
                          <a:spcPts val="0"/>
                        </a:spcBef>
                        <a:spcAft>
                          <a:spcPts val="0"/>
                        </a:spcAft>
                        <a:buNone/>
                      </a:pPr>
                      <a:r>
                        <a:rPr lang="es" sz="1100"/>
                        <a:t>Real:      19075</a:t>
                      </a:r>
                      <a:endParaRPr sz="1100"/>
                    </a:p>
                    <a:p>
                      <a:pPr indent="0" lvl="0" marL="0" rtl="0">
                        <a:spcBef>
                          <a:spcPts val="0"/>
                        </a:spcBef>
                        <a:spcAft>
                          <a:spcPts val="0"/>
                        </a:spcAft>
                        <a:buNone/>
                      </a:pPr>
                      <a:r>
                        <a:rPr lang="es" sz="1100"/>
                        <a:t>Difer:     -255.766 </a:t>
                      </a:r>
                      <a:endParaRPr sz="1100"/>
                    </a:p>
                  </a:txBody>
                  <a:tcPr marT="63500" marB="63500" marR="63500" marL="63500"/>
                </a:tc>
                <a:tc>
                  <a:txBody>
                    <a:bodyPr>
                      <a:noAutofit/>
                    </a:bodyPr>
                    <a:lstStyle/>
                    <a:p>
                      <a:pPr indent="0" lvl="0" marL="0" rtl="0">
                        <a:spcBef>
                          <a:spcPts val="0"/>
                        </a:spcBef>
                        <a:spcAft>
                          <a:spcPts val="0"/>
                        </a:spcAft>
                        <a:buNone/>
                      </a:pPr>
                      <a:r>
                        <a:rPr lang="es" sz="1100"/>
                        <a:t>Óptimo:  19330.8</a:t>
                      </a:r>
                      <a:endParaRPr sz="1100"/>
                    </a:p>
                    <a:p>
                      <a:pPr indent="0" lvl="0" marL="0" rtl="0">
                        <a:spcBef>
                          <a:spcPts val="0"/>
                        </a:spcBef>
                        <a:spcAft>
                          <a:spcPts val="0"/>
                        </a:spcAft>
                        <a:buNone/>
                      </a:pPr>
                      <a:r>
                        <a:rPr lang="es" sz="1100"/>
                        <a:t>Real:      16575.2</a:t>
                      </a:r>
                      <a:endParaRPr sz="1100"/>
                    </a:p>
                    <a:p>
                      <a:pPr indent="0" lvl="0" marL="0" rtl="0">
                        <a:spcBef>
                          <a:spcPts val="0"/>
                        </a:spcBef>
                        <a:spcAft>
                          <a:spcPts val="0"/>
                        </a:spcAft>
                        <a:buNone/>
                      </a:pPr>
                      <a:r>
                        <a:rPr lang="es" sz="1100"/>
                        <a:t>Difer:      -2755.57</a:t>
                      </a:r>
                      <a:endParaRPr sz="1100"/>
                    </a:p>
                  </a:txBody>
                  <a:tcPr marT="63500" marB="63500" marR="63500" marL="63500"/>
                </a:tc>
                <a:tc>
                  <a:txBody>
                    <a:bodyPr>
                      <a:noAutofit/>
                    </a:bodyPr>
                    <a:lstStyle/>
                    <a:p>
                      <a:pPr indent="0" lvl="0" marL="0" rtl="0">
                        <a:spcBef>
                          <a:spcPts val="0"/>
                        </a:spcBef>
                        <a:spcAft>
                          <a:spcPts val="0"/>
                        </a:spcAft>
                        <a:buNone/>
                      </a:pPr>
                      <a:r>
                        <a:rPr lang="es" sz="1100"/>
                        <a:t>Óptimo  19330.8</a:t>
                      </a:r>
                      <a:endParaRPr sz="1100"/>
                    </a:p>
                    <a:p>
                      <a:pPr indent="0" lvl="0" marL="0" rtl="0">
                        <a:spcBef>
                          <a:spcPts val="0"/>
                        </a:spcBef>
                        <a:spcAft>
                          <a:spcPts val="0"/>
                        </a:spcAft>
                        <a:buNone/>
                      </a:pPr>
                      <a:r>
                        <a:rPr lang="es" sz="1100"/>
                        <a:t>Real      19053.9</a:t>
                      </a:r>
                      <a:endParaRPr sz="1100"/>
                    </a:p>
                    <a:p>
                      <a:pPr indent="0" lvl="0" marL="0" rtl="0">
                        <a:spcBef>
                          <a:spcPts val="0"/>
                        </a:spcBef>
                        <a:spcAft>
                          <a:spcPts val="0"/>
                        </a:spcAft>
                        <a:buNone/>
                      </a:pPr>
                      <a:r>
                        <a:rPr lang="es" sz="1100"/>
                        <a:t>Difer:     -276.855</a:t>
                      </a:r>
                      <a:endParaRPr sz="1100"/>
                    </a:p>
                  </a:txBody>
                  <a:tcPr marT="63500" marB="63500" marR="63500" marL="63500"/>
                </a:tc>
              </a:tr>
              <a:tr h="12700">
                <a:tc>
                  <a:txBody>
                    <a:bodyPr>
                      <a:noAutofit/>
                    </a:bodyPr>
                    <a:lstStyle/>
                    <a:p>
                      <a:pPr indent="0" lvl="0" marL="0" rtl="0">
                        <a:spcBef>
                          <a:spcPts val="0"/>
                        </a:spcBef>
                        <a:spcAft>
                          <a:spcPts val="0"/>
                        </a:spcAft>
                        <a:buNone/>
                      </a:pPr>
                      <a:r>
                        <a:t/>
                      </a:r>
                      <a:endParaRPr sz="1100"/>
                    </a:p>
                    <a:p>
                      <a:pPr indent="0" lvl="0" marL="0" rtl="0">
                        <a:spcBef>
                          <a:spcPts val="0"/>
                        </a:spcBef>
                        <a:spcAft>
                          <a:spcPts val="0"/>
                        </a:spcAft>
                        <a:buNone/>
                      </a:pPr>
                      <a:r>
                        <a:rPr lang="es" sz="1100"/>
                        <a:t>tsp225</a:t>
                      </a:r>
                      <a:endParaRPr sz="1100"/>
                    </a:p>
                    <a:p>
                      <a:pPr indent="0" lvl="0" marL="0" rtl="0">
                        <a:spcBef>
                          <a:spcPts val="0"/>
                        </a:spcBef>
                        <a:spcAft>
                          <a:spcPts val="0"/>
                        </a:spcAft>
                        <a:buNone/>
                      </a:pPr>
                      <a:r>
                        <a:t/>
                      </a:r>
                      <a:endParaRPr sz="1100"/>
                    </a:p>
                  </a:txBody>
                  <a:tcPr marT="63500" marB="63500" marR="63500" marL="63500"/>
                </a:tc>
                <a:tc>
                  <a:txBody>
                    <a:bodyPr>
                      <a:noAutofit/>
                    </a:bodyPr>
                    <a:lstStyle/>
                    <a:p>
                      <a:pPr indent="0" lvl="0" marL="0" rtl="0">
                        <a:spcBef>
                          <a:spcPts val="0"/>
                        </a:spcBef>
                        <a:spcAft>
                          <a:spcPts val="0"/>
                        </a:spcAft>
                        <a:buNone/>
                      </a:pPr>
                      <a:r>
                        <a:rPr lang="es" sz="1100"/>
                        <a:t>Óptimo:   3859</a:t>
                      </a:r>
                      <a:endParaRPr sz="1100"/>
                    </a:p>
                    <a:p>
                      <a:pPr indent="0" lvl="0" marL="0" rtl="0">
                        <a:spcBef>
                          <a:spcPts val="0"/>
                        </a:spcBef>
                        <a:spcAft>
                          <a:spcPts val="0"/>
                        </a:spcAft>
                        <a:buNone/>
                      </a:pPr>
                      <a:r>
                        <a:rPr lang="es" sz="1100"/>
                        <a:t>Real:       4829</a:t>
                      </a:r>
                      <a:endParaRPr sz="1100"/>
                    </a:p>
                    <a:p>
                      <a:pPr indent="0" lvl="0" marL="0" rtl="0">
                        <a:spcBef>
                          <a:spcPts val="0"/>
                        </a:spcBef>
                        <a:spcAft>
                          <a:spcPts val="0"/>
                        </a:spcAft>
                        <a:buNone/>
                      </a:pPr>
                      <a:r>
                        <a:rPr lang="es" sz="1100"/>
                        <a:t>Difer:       969.997</a:t>
                      </a:r>
                      <a:endParaRPr sz="1100"/>
                    </a:p>
                  </a:txBody>
                  <a:tcPr marT="63500" marB="63500" marR="63500" marL="63500"/>
                </a:tc>
                <a:tc>
                  <a:txBody>
                    <a:bodyPr>
                      <a:noAutofit/>
                    </a:bodyPr>
                    <a:lstStyle/>
                    <a:p>
                      <a:pPr indent="0" lvl="0" marL="0" rtl="0">
                        <a:spcBef>
                          <a:spcPts val="0"/>
                        </a:spcBef>
                        <a:spcAft>
                          <a:spcPts val="0"/>
                        </a:spcAft>
                        <a:buNone/>
                      </a:pPr>
                      <a:r>
                        <a:rPr lang="es" sz="1100"/>
                        <a:t>Óptimo:  3859</a:t>
                      </a:r>
                      <a:endParaRPr sz="1100"/>
                    </a:p>
                    <a:p>
                      <a:pPr indent="0" lvl="0" marL="0" rtl="0">
                        <a:spcBef>
                          <a:spcPts val="0"/>
                        </a:spcBef>
                        <a:spcAft>
                          <a:spcPts val="0"/>
                        </a:spcAft>
                        <a:buNone/>
                      </a:pPr>
                      <a:r>
                        <a:rPr lang="es" sz="1100"/>
                        <a:t>Real:      4509.49</a:t>
                      </a:r>
                      <a:endParaRPr sz="1100"/>
                    </a:p>
                    <a:p>
                      <a:pPr indent="0" lvl="0" marL="0" rtl="0">
                        <a:spcBef>
                          <a:spcPts val="0"/>
                        </a:spcBef>
                        <a:spcAft>
                          <a:spcPts val="0"/>
                        </a:spcAft>
                        <a:buNone/>
                      </a:pPr>
                      <a:r>
                        <a:rPr lang="es" sz="1100"/>
                        <a:t>Difer:      650.494</a:t>
                      </a:r>
                      <a:endParaRPr sz="1100"/>
                    </a:p>
                  </a:txBody>
                  <a:tcPr marT="63500" marB="63500" marR="63500" marL="63500"/>
                </a:tc>
                <a:tc>
                  <a:txBody>
                    <a:bodyPr>
                      <a:noAutofit/>
                    </a:bodyPr>
                    <a:lstStyle/>
                    <a:p>
                      <a:pPr indent="0" lvl="0" marL="0" rtl="0">
                        <a:spcBef>
                          <a:spcPts val="0"/>
                        </a:spcBef>
                        <a:spcAft>
                          <a:spcPts val="0"/>
                        </a:spcAft>
                        <a:buNone/>
                      </a:pPr>
                      <a:r>
                        <a:rPr lang="es" sz="1100"/>
                        <a:t>Óptimo   3859</a:t>
                      </a:r>
                      <a:endParaRPr sz="1100"/>
                    </a:p>
                    <a:p>
                      <a:pPr indent="0" lvl="0" marL="0" rtl="0">
                        <a:spcBef>
                          <a:spcPts val="0"/>
                        </a:spcBef>
                        <a:spcAft>
                          <a:spcPts val="0"/>
                        </a:spcAft>
                        <a:buNone/>
                      </a:pPr>
                      <a:r>
                        <a:rPr lang="es" sz="1100"/>
                        <a:t>Real       4786.29</a:t>
                      </a:r>
                      <a:endParaRPr sz="1100"/>
                    </a:p>
                    <a:p>
                      <a:pPr indent="0" lvl="0" marL="0" rtl="0">
                        <a:spcBef>
                          <a:spcPts val="0"/>
                        </a:spcBef>
                        <a:spcAft>
                          <a:spcPts val="0"/>
                        </a:spcAft>
                        <a:buNone/>
                      </a:pPr>
                      <a:r>
                        <a:rPr lang="es" sz="1100"/>
                        <a:t>Difer:      927.286</a:t>
                      </a:r>
                      <a:endParaRPr sz="1100"/>
                    </a:p>
                  </a:txBody>
                  <a:tcPr marT="63500" marB="63500" marR="63500" marL="63500"/>
                </a:tc>
              </a:tr>
              <a:tr h="12700">
                <a:tc>
                  <a:txBody>
                    <a:bodyPr>
                      <a:noAutofit/>
                    </a:bodyPr>
                    <a:lstStyle/>
                    <a:p>
                      <a:pPr indent="0" lvl="0" marL="0" rtl="0">
                        <a:spcBef>
                          <a:spcPts val="0"/>
                        </a:spcBef>
                        <a:spcAft>
                          <a:spcPts val="0"/>
                        </a:spcAft>
                        <a:buNone/>
                      </a:pPr>
                      <a:r>
                        <a:t/>
                      </a:r>
                      <a:endParaRPr sz="1100"/>
                    </a:p>
                    <a:p>
                      <a:pPr indent="0" lvl="0" marL="0" rtl="0">
                        <a:spcBef>
                          <a:spcPts val="0"/>
                        </a:spcBef>
                        <a:spcAft>
                          <a:spcPts val="0"/>
                        </a:spcAft>
                        <a:buNone/>
                      </a:pPr>
                      <a:r>
                        <a:rPr lang="es" sz="1100"/>
                        <a:t>lin105</a:t>
                      </a:r>
                      <a:endParaRPr sz="1100"/>
                    </a:p>
                    <a:p>
                      <a:pPr indent="0" lvl="0" marL="0" rtl="0">
                        <a:spcBef>
                          <a:spcPts val="0"/>
                        </a:spcBef>
                        <a:spcAft>
                          <a:spcPts val="0"/>
                        </a:spcAft>
                        <a:buNone/>
                      </a:pPr>
                      <a:r>
                        <a:t/>
                      </a:r>
                      <a:endParaRPr sz="1100"/>
                    </a:p>
                  </a:txBody>
                  <a:tcPr marT="63500" marB="63500" marR="63500" marL="63500"/>
                </a:tc>
                <a:tc>
                  <a:txBody>
                    <a:bodyPr>
                      <a:noAutofit/>
                    </a:bodyPr>
                    <a:lstStyle/>
                    <a:p>
                      <a:pPr indent="0" lvl="0" marL="0" rtl="0">
                        <a:spcBef>
                          <a:spcPts val="0"/>
                        </a:spcBef>
                        <a:spcAft>
                          <a:spcPts val="0"/>
                        </a:spcAft>
                        <a:buNone/>
                      </a:pPr>
                      <a:r>
                        <a:rPr lang="es" sz="1100"/>
                        <a:t>Óptimo: 14383</a:t>
                      </a:r>
                      <a:endParaRPr sz="1100"/>
                    </a:p>
                    <a:p>
                      <a:pPr indent="0" lvl="0" marL="0" rtl="0">
                        <a:spcBef>
                          <a:spcPts val="0"/>
                        </a:spcBef>
                        <a:spcAft>
                          <a:spcPts val="0"/>
                        </a:spcAft>
                        <a:buNone/>
                      </a:pPr>
                      <a:r>
                        <a:rPr lang="es" sz="1100"/>
                        <a:t>Real:     20362.8</a:t>
                      </a:r>
                      <a:endParaRPr sz="1100"/>
                    </a:p>
                    <a:p>
                      <a:pPr indent="0" lvl="0" marL="0" rtl="0">
                        <a:spcBef>
                          <a:spcPts val="0"/>
                        </a:spcBef>
                        <a:spcAft>
                          <a:spcPts val="0"/>
                        </a:spcAft>
                        <a:buNone/>
                      </a:pPr>
                      <a:r>
                        <a:rPr lang="es" sz="1100"/>
                        <a:t>Difer:     5979.76</a:t>
                      </a:r>
                      <a:endParaRPr sz="1100"/>
                    </a:p>
                  </a:txBody>
                  <a:tcPr marT="63500" marB="63500" marR="63500" marL="63500"/>
                </a:tc>
                <a:tc>
                  <a:txBody>
                    <a:bodyPr>
                      <a:noAutofit/>
                    </a:bodyPr>
                    <a:lstStyle/>
                    <a:p>
                      <a:pPr indent="0" lvl="0" marL="0" rtl="0">
                        <a:spcBef>
                          <a:spcPts val="0"/>
                        </a:spcBef>
                        <a:spcAft>
                          <a:spcPts val="0"/>
                        </a:spcAft>
                        <a:buNone/>
                      </a:pPr>
                      <a:r>
                        <a:rPr lang="es" sz="1100"/>
                        <a:t>Óptimo:  14383</a:t>
                      </a:r>
                      <a:endParaRPr sz="1100"/>
                    </a:p>
                    <a:p>
                      <a:pPr indent="0" lvl="0" marL="0" rtl="0">
                        <a:spcBef>
                          <a:spcPts val="0"/>
                        </a:spcBef>
                        <a:spcAft>
                          <a:spcPts val="0"/>
                        </a:spcAft>
                        <a:buNone/>
                      </a:pPr>
                      <a:r>
                        <a:rPr lang="es" sz="1100"/>
                        <a:t>Real:      16285.1</a:t>
                      </a:r>
                      <a:endParaRPr sz="1100"/>
                    </a:p>
                    <a:p>
                      <a:pPr indent="0" lvl="0" marL="0" rtl="0">
                        <a:spcBef>
                          <a:spcPts val="0"/>
                        </a:spcBef>
                        <a:spcAft>
                          <a:spcPts val="0"/>
                        </a:spcAft>
                        <a:buNone/>
                      </a:pPr>
                      <a:r>
                        <a:rPr lang="es" sz="1100"/>
                        <a:t>Difer:      1902.07</a:t>
                      </a:r>
                      <a:endParaRPr sz="1100"/>
                    </a:p>
                  </a:txBody>
                  <a:tcPr marT="63500" marB="63500" marR="63500" marL="63500"/>
                </a:tc>
                <a:tc>
                  <a:txBody>
                    <a:bodyPr>
                      <a:noAutofit/>
                    </a:bodyPr>
                    <a:lstStyle/>
                    <a:p>
                      <a:pPr indent="0" lvl="0" marL="0" rtl="0">
                        <a:spcBef>
                          <a:spcPts val="0"/>
                        </a:spcBef>
                        <a:spcAft>
                          <a:spcPts val="0"/>
                        </a:spcAft>
                        <a:buNone/>
                      </a:pPr>
                      <a:r>
                        <a:rPr lang="es" sz="1100"/>
                        <a:t>Óptimo  14383</a:t>
                      </a:r>
                      <a:endParaRPr sz="1100"/>
                    </a:p>
                    <a:p>
                      <a:pPr indent="0" lvl="0" marL="0" rtl="0">
                        <a:spcBef>
                          <a:spcPts val="0"/>
                        </a:spcBef>
                        <a:spcAft>
                          <a:spcPts val="0"/>
                        </a:spcAft>
                        <a:buNone/>
                      </a:pPr>
                      <a:r>
                        <a:rPr lang="es" sz="1100"/>
                        <a:t>Real      20217.7</a:t>
                      </a:r>
                      <a:endParaRPr sz="1100"/>
                    </a:p>
                    <a:p>
                      <a:pPr indent="0" lvl="0" marL="0" rtl="0">
                        <a:spcBef>
                          <a:spcPts val="0"/>
                        </a:spcBef>
                        <a:spcAft>
                          <a:spcPts val="0"/>
                        </a:spcAft>
                        <a:buNone/>
                      </a:pPr>
                      <a:r>
                        <a:rPr lang="es" sz="1100"/>
                        <a:t>Difer     5834.72</a:t>
                      </a:r>
                      <a:endParaRPr sz="1100"/>
                    </a:p>
                  </a:txBody>
                  <a:tcPr marT="63500" marB="63500" marR="63500" marL="63500"/>
                </a:tc>
              </a:tr>
              <a:tr h="12700">
                <a:tc>
                  <a:txBody>
                    <a:bodyPr>
                      <a:noAutofit/>
                    </a:bodyPr>
                    <a:lstStyle/>
                    <a:p>
                      <a:pPr indent="0" lvl="0" marL="0" rtl="0">
                        <a:spcBef>
                          <a:spcPts val="0"/>
                        </a:spcBef>
                        <a:spcAft>
                          <a:spcPts val="0"/>
                        </a:spcAft>
                        <a:buNone/>
                      </a:pPr>
                      <a:r>
                        <a:t/>
                      </a:r>
                      <a:endParaRPr sz="1100"/>
                    </a:p>
                    <a:p>
                      <a:pPr indent="0" lvl="0" marL="0" rtl="0">
                        <a:spcBef>
                          <a:spcPts val="0"/>
                        </a:spcBef>
                        <a:spcAft>
                          <a:spcPts val="0"/>
                        </a:spcAft>
                        <a:buNone/>
                      </a:pPr>
                      <a:r>
                        <a:rPr lang="es" sz="1100"/>
                        <a:t>st70</a:t>
                      </a:r>
                      <a:endParaRPr sz="1100"/>
                    </a:p>
                    <a:p>
                      <a:pPr indent="0" lvl="0" marL="0" rtl="0">
                        <a:spcBef>
                          <a:spcPts val="0"/>
                        </a:spcBef>
                        <a:spcAft>
                          <a:spcPts val="0"/>
                        </a:spcAft>
                        <a:buNone/>
                      </a:pPr>
                      <a:r>
                        <a:t/>
                      </a:r>
                      <a:endParaRPr sz="1100"/>
                    </a:p>
                  </a:txBody>
                  <a:tcPr marT="63500" marB="63500" marR="63500" marL="63500"/>
                </a:tc>
                <a:tc>
                  <a:txBody>
                    <a:bodyPr>
                      <a:noAutofit/>
                    </a:bodyPr>
                    <a:lstStyle/>
                    <a:p>
                      <a:pPr indent="0" lvl="0" marL="0" rtl="0">
                        <a:spcBef>
                          <a:spcPts val="0"/>
                        </a:spcBef>
                        <a:spcAft>
                          <a:spcPts val="0"/>
                        </a:spcAft>
                        <a:buNone/>
                      </a:pPr>
                      <a:r>
                        <a:rPr lang="es" sz="1100"/>
                        <a:t>Óptimo: 678.597</a:t>
                      </a:r>
                      <a:endParaRPr sz="1100"/>
                    </a:p>
                    <a:p>
                      <a:pPr indent="0" lvl="0" marL="0" rtl="0">
                        <a:spcBef>
                          <a:spcPts val="0"/>
                        </a:spcBef>
                        <a:spcAft>
                          <a:spcPts val="0"/>
                        </a:spcAft>
                        <a:buNone/>
                      </a:pPr>
                      <a:r>
                        <a:rPr lang="es" sz="1100"/>
                        <a:t>Real:     805.531</a:t>
                      </a:r>
                      <a:endParaRPr sz="1100"/>
                    </a:p>
                    <a:p>
                      <a:pPr indent="0" lvl="0" marL="0" rtl="0">
                        <a:spcBef>
                          <a:spcPts val="0"/>
                        </a:spcBef>
                        <a:spcAft>
                          <a:spcPts val="0"/>
                        </a:spcAft>
                        <a:buNone/>
                      </a:pPr>
                      <a:r>
                        <a:rPr lang="es" sz="1100"/>
                        <a:t>Difer:     126.934</a:t>
                      </a:r>
                      <a:endParaRPr sz="1100"/>
                    </a:p>
                  </a:txBody>
                  <a:tcPr marT="63500" marB="63500" marR="63500" marL="63500"/>
                </a:tc>
                <a:tc>
                  <a:txBody>
                    <a:bodyPr>
                      <a:noAutofit/>
                    </a:bodyPr>
                    <a:lstStyle/>
                    <a:p>
                      <a:pPr indent="0" lvl="0" marL="0" rtl="0">
                        <a:spcBef>
                          <a:spcPts val="0"/>
                        </a:spcBef>
                        <a:spcAft>
                          <a:spcPts val="0"/>
                        </a:spcAft>
                        <a:buNone/>
                      </a:pPr>
                      <a:r>
                        <a:rPr lang="es" sz="1100"/>
                        <a:t>Óptimo:  678.597</a:t>
                      </a:r>
                      <a:endParaRPr sz="1100"/>
                    </a:p>
                    <a:p>
                      <a:pPr indent="0" lvl="0" marL="0" rtl="0">
                        <a:spcBef>
                          <a:spcPts val="0"/>
                        </a:spcBef>
                        <a:spcAft>
                          <a:spcPts val="0"/>
                        </a:spcAft>
                        <a:buNone/>
                      </a:pPr>
                      <a:r>
                        <a:rPr lang="es" sz="1100"/>
                        <a:t>Real:      761.881</a:t>
                      </a:r>
                      <a:endParaRPr sz="1100"/>
                    </a:p>
                    <a:p>
                      <a:pPr indent="0" lvl="0" marL="0" rtl="0">
                        <a:spcBef>
                          <a:spcPts val="0"/>
                        </a:spcBef>
                        <a:spcAft>
                          <a:spcPts val="0"/>
                        </a:spcAft>
                        <a:buNone/>
                      </a:pPr>
                      <a:r>
                        <a:rPr lang="es" sz="1100"/>
                        <a:t>Difer:      83.2838</a:t>
                      </a:r>
                      <a:endParaRPr sz="1100"/>
                    </a:p>
                  </a:txBody>
                  <a:tcPr marT="63500" marB="63500" marR="63500" marL="63500"/>
                </a:tc>
                <a:tc>
                  <a:txBody>
                    <a:bodyPr>
                      <a:noAutofit/>
                    </a:bodyPr>
                    <a:lstStyle/>
                    <a:p>
                      <a:pPr indent="0" lvl="0" marL="0" rtl="0">
                        <a:spcBef>
                          <a:spcPts val="0"/>
                        </a:spcBef>
                        <a:spcAft>
                          <a:spcPts val="0"/>
                        </a:spcAft>
                        <a:buNone/>
                      </a:pPr>
                      <a:r>
                        <a:rPr lang="es" sz="1100"/>
                        <a:t>Óptimo  678.597</a:t>
                      </a:r>
                      <a:endParaRPr sz="1100"/>
                    </a:p>
                    <a:p>
                      <a:pPr indent="0" lvl="0" marL="0" rtl="0">
                        <a:spcBef>
                          <a:spcPts val="0"/>
                        </a:spcBef>
                        <a:spcAft>
                          <a:spcPts val="0"/>
                        </a:spcAft>
                        <a:buNone/>
                      </a:pPr>
                      <a:r>
                        <a:rPr lang="es" sz="1100"/>
                        <a:t>Real      745.536</a:t>
                      </a:r>
                      <a:endParaRPr sz="1100"/>
                    </a:p>
                    <a:p>
                      <a:pPr indent="0" lvl="0" marL="0" rtl="0">
                        <a:spcBef>
                          <a:spcPts val="0"/>
                        </a:spcBef>
                        <a:spcAft>
                          <a:spcPts val="0"/>
                        </a:spcAft>
                        <a:buNone/>
                      </a:pPr>
                      <a:r>
                        <a:rPr lang="es" sz="1100"/>
                        <a:t>Difer      66.9388</a:t>
                      </a:r>
                      <a:endParaRPr sz="1100"/>
                    </a:p>
                  </a:txBody>
                  <a:tcPr marT="63500" marB="63500" marR="63500" marL="63500"/>
                </a:tc>
              </a:tr>
              <a:tr h="12700">
                <a:tc>
                  <a:txBody>
                    <a:bodyPr>
                      <a:noAutofit/>
                    </a:bodyPr>
                    <a:lstStyle/>
                    <a:p>
                      <a:pPr indent="0" lvl="0" marL="0" rtl="0">
                        <a:spcBef>
                          <a:spcPts val="0"/>
                        </a:spcBef>
                        <a:spcAft>
                          <a:spcPts val="0"/>
                        </a:spcAft>
                        <a:buNone/>
                      </a:pPr>
                      <a:r>
                        <a:t/>
                      </a:r>
                      <a:endParaRPr sz="1100"/>
                    </a:p>
                    <a:p>
                      <a:pPr indent="0" lvl="0" marL="0" rtl="0">
                        <a:spcBef>
                          <a:spcPts val="0"/>
                        </a:spcBef>
                        <a:spcAft>
                          <a:spcPts val="0"/>
                        </a:spcAft>
                        <a:buNone/>
                      </a:pPr>
                      <a:r>
                        <a:rPr lang="es" sz="1100"/>
                        <a:t>ulysses16</a:t>
                      </a:r>
                      <a:endParaRPr sz="1100"/>
                    </a:p>
                    <a:p>
                      <a:pPr indent="0" lvl="0" marL="0" rtl="0">
                        <a:spcBef>
                          <a:spcPts val="0"/>
                        </a:spcBef>
                        <a:spcAft>
                          <a:spcPts val="0"/>
                        </a:spcAft>
                        <a:buNone/>
                      </a:pPr>
                      <a:r>
                        <a:t/>
                      </a:r>
                      <a:endParaRPr sz="1100"/>
                    </a:p>
                  </a:txBody>
                  <a:tcPr marT="63500" marB="63500" marR="63500" marL="63500"/>
                </a:tc>
                <a:tc>
                  <a:txBody>
                    <a:bodyPr>
                      <a:noAutofit/>
                    </a:bodyPr>
                    <a:lstStyle/>
                    <a:p>
                      <a:pPr indent="0" lvl="0" marL="0" rtl="0">
                        <a:spcBef>
                          <a:spcPts val="0"/>
                        </a:spcBef>
                        <a:spcAft>
                          <a:spcPts val="0"/>
                        </a:spcAft>
                        <a:buNone/>
                      </a:pPr>
                      <a:r>
                        <a:rPr lang="es" sz="1100"/>
                        <a:t>Óptimo: 74.1087</a:t>
                      </a:r>
                      <a:endParaRPr sz="1100"/>
                    </a:p>
                    <a:p>
                      <a:pPr indent="0" lvl="0" marL="0" rtl="0">
                        <a:spcBef>
                          <a:spcPts val="0"/>
                        </a:spcBef>
                        <a:spcAft>
                          <a:spcPts val="0"/>
                        </a:spcAft>
                        <a:buNone/>
                      </a:pPr>
                      <a:r>
                        <a:rPr lang="es" sz="1100"/>
                        <a:t>Real:     104.735</a:t>
                      </a:r>
                      <a:endParaRPr sz="1100"/>
                    </a:p>
                    <a:p>
                      <a:pPr indent="0" lvl="0" marL="0" rtl="0">
                        <a:spcBef>
                          <a:spcPts val="0"/>
                        </a:spcBef>
                        <a:spcAft>
                          <a:spcPts val="0"/>
                        </a:spcAft>
                        <a:buNone/>
                      </a:pPr>
                      <a:r>
                        <a:rPr lang="es" sz="1100"/>
                        <a:t>Difer:     30.6262</a:t>
                      </a:r>
                      <a:endParaRPr sz="1100"/>
                    </a:p>
                  </a:txBody>
                  <a:tcPr marT="63500" marB="63500" marR="63500" marL="63500"/>
                </a:tc>
                <a:tc>
                  <a:txBody>
                    <a:bodyPr>
                      <a:noAutofit/>
                    </a:bodyPr>
                    <a:lstStyle/>
                    <a:p>
                      <a:pPr indent="0" lvl="0" marL="0" rtl="0">
                        <a:spcBef>
                          <a:spcPts val="0"/>
                        </a:spcBef>
                        <a:spcAft>
                          <a:spcPts val="0"/>
                        </a:spcAft>
                        <a:buNone/>
                      </a:pPr>
                      <a:r>
                        <a:rPr lang="es" sz="1100"/>
                        <a:t>Óptimo:  74.1087</a:t>
                      </a:r>
                      <a:endParaRPr sz="1100"/>
                    </a:p>
                    <a:p>
                      <a:pPr indent="0" lvl="0" marL="0" rtl="0">
                        <a:spcBef>
                          <a:spcPts val="0"/>
                        </a:spcBef>
                        <a:spcAft>
                          <a:spcPts val="0"/>
                        </a:spcAft>
                        <a:buNone/>
                      </a:pPr>
                      <a:r>
                        <a:rPr lang="es" sz="1100"/>
                        <a:t>Real:      78.6968</a:t>
                      </a:r>
                      <a:endParaRPr sz="1100"/>
                    </a:p>
                    <a:p>
                      <a:pPr indent="0" lvl="0" marL="0" rtl="0">
                        <a:spcBef>
                          <a:spcPts val="0"/>
                        </a:spcBef>
                        <a:spcAft>
                          <a:spcPts val="0"/>
                        </a:spcAft>
                        <a:buNone/>
                      </a:pPr>
                      <a:r>
                        <a:rPr lang="es" sz="1100"/>
                        <a:t>Difer:      4.58805</a:t>
                      </a:r>
                      <a:endParaRPr sz="1100"/>
                    </a:p>
                  </a:txBody>
                  <a:tcPr marT="63500" marB="63500" marR="63500" marL="63500"/>
                </a:tc>
                <a:tc>
                  <a:txBody>
                    <a:bodyPr>
                      <a:noAutofit/>
                    </a:bodyPr>
                    <a:lstStyle/>
                    <a:p>
                      <a:pPr indent="0" lvl="0" marL="0" rtl="0">
                        <a:spcBef>
                          <a:spcPts val="0"/>
                        </a:spcBef>
                        <a:spcAft>
                          <a:spcPts val="0"/>
                        </a:spcAft>
                        <a:buNone/>
                      </a:pPr>
                      <a:r>
                        <a:rPr lang="es" sz="1100"/>
                        <a:t>Óptimo   74.1087</a:t>
                      </a:r>
                      <a:endParaRPr sz="1100"/>
                    </a:p>
                    <a:p>
                      <a:pPr indent="0" lvl="0" marL="0" rtl="0">
                        <a:spcBef>
                          <a:spcPts val="0"/>
                        </a:spcBef>
                        <a:spcAft>
                          <a:spcPts val="0"/>
                        </a:spcAft>
                        <a:buNone/>
                      </a:pPr>
                      <a:r>
                        <a:rPr lang="es" sz="1100"/>
                        <a:t>Real       122.881</a:t>
                      </a:r>
                      <a:endParaRPr sz="1100"/>
                    </a:p>
                    <a:p>
                      <a:pPr indent="0" lvl="0" marL="0" rtl="0">
                        <a:spcBef>
                          <a:spcPts val="0"/>
                        </a:spcBef>
                        <a:spcAft>
                          <a:spcPts val="0"/>
                        </a:spcAft>
                        <a:buNone/>
                      </a:pPr>
                      <a:r>
                        <a:rPr lang="es" sz="1100"/>
                        <a:t>Difer       48.7718</a:t>
                      </a:r>
                      <a:endParaRPr sz="1100"/>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Shape 139"/>
          <p:cNvPicPr preferRelativeResize="0"/>
          <p:nvPr/>
        </p:nvPicPr>
        <p:blipFill>
          <a:blip r:embed="rId3">
            <a:alphaModFix/>
          </a:blip>
          <a:stretch>
            <a:fillRect/>
          </a:stretch>
        </p:blipFill>
        <p:spPr>
          <a:xfrm>
            <a:off x="0" y="824429"/>
            <a:ext cx="4383631" cy="2943520"/>
          </a:xfrm>
          <a:prstGeom prst="rect">
            <a:avLst/>
          </a:prstGeom>
          <a:noFill/>
          <a:ln>
            <a:noFill/>
          </a:ln>
        </p:spPr>
      </p:pic>
      <p:pic>
        <p:nvPicPr>
          <p:cNvPr id="140" name="Shape 140"/>
          <p:cNvPicPr preferRelativeResize="0"/>
          <p:nvPr/>
        </p:nvPicPr>
        <p:blipFill>
          <a:blip r:embed="rId4">
            <a:alphaModFix/>
          </a:blip>
          <a:stretch>
            <a:fillRect/>
          </a:stretch>
        </p:blipFill>
        <p:spPr>
          <a:xfrm>
            <a:off x="4055400" y="1026425"/>
            <a:ext cx="5088601" cy="2855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Shape 145"/>
          <p:cNvPicPr preferRelativeResize="0"/>
          <p:nvPr/>
        </p:nvPicPr>
        <p:blipFill>
          <a:blip r:embed="rId3">
            <a:alphaModFix/>
          </a:blip>
          <a:stretch>
            <a:fillRect/>
          </a:stretch>
        </p:blipFill>
        <p:spPr>
          <a:xfrm>
            <a:off x="1487825" y="723250"/>
            <a:ext cx="6427775" cy="3671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1890800" y="613850"/>
            <a:ext cx="5747348" cy="3785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Shape 155"/>
          <p:cNvPicPr preferRelativeResize="0"/>
          <p:nvPr/>
        </p:nvPicPr>
        <p:blipFill>
          <a:blip r:embed="rId3">
            <a:alphaModFix/>
          </a:blip>
          <a:stretch>
            <a:fillRect/>
          </a:stretch>
        </p:blipFill>
        <p:spPr>
          <a:xfrm>
            <a:off x="1048949" y="332750"/>
            <a:ext cx="6875849" cy="45947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Shape 160"/>
          <p:cNvPicPr preferRelativeResize="0"/>
          <p:nvPr/>
        </p:nvPicPr>
        <p:blipFill>
          <a:blip r:embed="rId3">
            <a:alphaModFix/>
          </a:blip>
          <a:stretch>
            <a:fillRect/>
          </a:stretch>
        </p:blipFill>
        <p:spPr>
          <a:xfrm>
            <a:off x="1060162" y="207913"/>
            <a:ext cx="7023677" cy="4727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a:blip r:embed="rId3">
            <a:alphaModFix/>
          </a:blip>
          <a:stretch>
            <a:fillRect/>
          </a:stretch>
        </p:blipFill>
        <p:spPr>
          <a:xfrm>
            <a:off x="3882800" y="400175"/>
            <a:ext cx="5261200" cy="4413775"/>
          </a:xfrm>
          <a:prstGeom prst="rect">
            <a:avLst/>
          </a:prstGeom>
          <a:noFill/>
          <a:ln>
            <a:noFill/>
          </a:ln>
        </p:spPr>
      </p:pic>
      <p:pic>
        <p:nvPicPr>
          <p:cNvPr id="166" name="Shape 166"/>
          <p:cNvPicPr preferRelativeResize="0"/>
          <p:nvPr/>
        </p:nvPicPr>
        <p:blipFill>
          <a:blip r:embed="rId4">
            <a:alphaModFix/>
          </a:blip>
          <a:stretch>
            <a:fillRect/>
          </a:stretch>
        </p:blipFill>
        <p:spPr>
          <a:xfrm>
            <a:off x="0" y="818000"/>
            <a:ext cx="4512075" cy="3937100"/>
          </a:xfrm>
          <a:prstGeom prst="rect">
            <a:avLst/>
          </a:prstGeom>
          <a:noFill/>
          <a:ln>
            <a:noFill/>
          </a:ln>
        </p:spPr>
      </p:pic>
      <p:sp>
        <p:nvSpPr>
          <p:cNvPr id="167" name="Shape 167"/>
          <p:cNvSpPr txBox="1"/>
          <p:nvPr/>
        </p:nvSpPr>
        <p:spPr>
          <a:xfrm>
            <a:off x="400175" y="234800"/>
            <a:ext cx="8003700" cy="5832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lang="es" sz="2800">
                <a:solidFill>
                  <a:schemeClr val="dk1"/>
                </a:solidFill>
                <a:latin typeface="Proxima Nova"/>
                <a:ea typeface="Proxima Nova"/>
                <a:cs typeface="Proxima Nova"/>
                <a:sym typeface="Proxima Nova"/>
              </a:rPr>
              <a:t>Inserción pa561						Óptimo pa561</a:t>
            </a:r>
            <a:endParaRPr sz="2800">
              <a:solidFill>
                <a:schemeClr val="dk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Introducción</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rPr lang="es" sz="1600">
                <a:solidFill>
                  <a:srgbClr val="000000"/>
                </a:solidFill>
                <a:latin typeface="Arial"/>
                <a:ea typeface="Arial"/>
                <a:cs typeface="Arial"/>
                <a:sym typeface="Arial"/>
              </a:rPr>
              <a:t>El problema del viajante de comercio se define como: dada una lista de ciudades y las distancias entre cada par de ellas, un viajante debe recorrer todas las ciudades exactamente una vez y volver al punto de partida, de forma que la distancia recorrida sea mínima. </a:t>
            </a:r>
            <a:endParaRPr sz="1600">
              <a:solidFill>
                <a:srgbClr val="000000"/>
              </a:solidFill>
              <a:latin typeface="Arial"/>
              <a:ea typeface="Arial"/>
              <a:cs typeface="Arial"/>
              <a:sym typeface="Arial"/>
            </a:endParaRPr>
          </a:p>
          <a:p>
            <a:pPr indent="0" lvl="0" marL="0" rtl="0" algn="just">
              <a:spcBef>
                <a:spcPts val="0"/>
              </a:spcBef>
              <a:spcAft>
                <a:spcPts val="0"/>
              </a:spcAft>
              <a:buNone/>
            </a:pPr>
            <a:r>
              <a:t/>
            </a:r>
            <a:endParaRPr sz="1600">
              <a:solidFill>
                <a:srgbClr val="000000"/>
              </a:solidFill>
              <a:latin typeface="Arial"/>
              <a:ea typeface="Arial"/>
              <a:cs typeface="Arial"/>
              <a:sym typeface="Arial"/>
            </a:endParaRPr>
          </a:p>
          <a:p>
            <a:pPr indent="0" lvl="0" marL="0" rtl="0" algn="just">
              <a:spcBef>
                <a:spcPts val="0"/>
              </a:spcBef>
              <a:spcAft>
                <a:spcPts val="0"/>
              </a:spcAft>
              <a:buNone/>
            </a:pPr>
            <a:r>
              <a:t/>
            </a:r>
            <a:endParaRPr sz="1600">
              <a:solidFill>
                <a:srgbClr val="000000"/>
              </a:solidFill>
              <a:latin typeface="Arial"/>
              <a:ea typeface="Arial"/>
              <a:cs typeface="Arial"/>
              <a:sym typeface="Arial"/>
            </a:endParaRPr>
          </a:p>
          <a:p>
            <a:pPr indent="0" lvl="0" marL="0" rtl="0" algn="just">
              <a:spcBef>
                <a:spcPts val="0"/>
              </a:spcBef>
              <a:spcAft>
                <a:spcPts val="0"/>
              </a:spcAft>
              <a:buNone/>
            </a:pPr>
            <a:r>
              <a:rPr lang="es" sz="1600">
                <a:solidFill>
                  <a:srgbClr val="000000"/>
                </a:solidFill>
                <a:latin typeface="Arial"/>
                <a:ea typeface="Arial"/>
                <a:cs typeface="Arial"/>
                <a:sym typeface="Arial"/>
              </a:rPr>
              <a:t>En esta pŕactica realizaremos un análisis y comparación de tres diferentes heurísticas para resolver este problema:</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s" sz="1600">
                <a:solidFill>
                  <a:srgbClr val="000000"/>
                </a:solidFill>
                <a:latin typeface="Arial"/>
                <a:ea typeface="Arial"/>
                <a:cs typeface="Arial"/>
                <a:sym typeface="Arial"/>
              </a:rPr>
              <a:t>Heurística del vecino más cercano.</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s" sz="1600">
                <a:solidFill>
                  <a:srgbClr val="000000"/>
                </a:solidFill>
                <a:latin typeface="Arial"/>
                <a:ea typeface="Arial"/>
                <a:cs typeface="Arial"/>
                <a:sym typeface="Arial"/>
              </a:rPr>
              <a:t>Heurística de inserción.</a:t>
            </a:r>
            <a:endParaRPr sz="1600">
              <a:solidFill>
                <a:srgbClr val="000000"/>
              </a:solidFill>
              <a:latin typeface="Arial"/>
              <a:ea typeface="Arial"/>
              <a:cs typeface="Arial"/>
              <a:sym typeface="Arial"/>
            </a:endParaRPr>
          </a:p>
          <a:p>
            <a:pPr indent="-330200" lvl="0" marL="457200" rtl="0" algn="just">
              <a:spcBef>
                <a:spcPts val="0"/>
              </a:spcBef>
              <a:spcAft>
                <a:spcPts val="0"/>
              </a:spcAft>
              <a:buClr>
                <a:srgbClr val="000000"/>
              </a:buClr>
              <a:buSzPts val="1600"/>
              <a:buFont typeface="Arial"/>
              <a:buChar char="●"/>
            </a:pPr>
            <a:r>
              <a:rPr lang="es" sz="1600">
                <a:solidFill>
                  <a:srgbClr val="000000"/>
                </a:solidFill>
                <a:latin typeface="Arial"/>
                <a:ea typeface="Arial"/>
                <a:cs typeface="Arial"/>
                <a:sym typeface="Arial"/>
              </a:rPr>
              <a:t>Heurística propia.</a:t>
            </a:r>
            <a:endParaRPr sz="16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Heurística</a:t>
            </a:r>
            <a:r>
              <a:rPr lang="es"/>
              <a:t> del vecino más cercano</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solidFill>
                  <a:srgbClr val="000000"/>
                </a:solidFill>
                <a:latin typeface="Arial"/>
                <a:ea typeface="Arial"/>
                <a:cs typeface="Arial"/>
                <a:sym typeface="Arial"/>
              </a:rPr>
              <a:t>Se elige una ciudad inicial v</a:t>
            </a:r>
            <a:r>
              <a:rPr baseline="-25000" lang="es" sz="1600">
                <a:solidFill>
                  <a:srgbClr val="000000"/>
                </a:solidFill>
                <a:latin typeface="Arial"/>
                <a:ea typeface="Arial"/>
                <a:cs typeface="Arial"/>
                <a:sym typeface="Arial"/>
              </a:rPr>
              <a:t>0</a:t>
            </a:r>
            <a:r>
              <a:rPr lang="es" sz="1600">
                <a:solidFill>
                  <a:srgbClr val="000000"/>
                </a:solidFill>
                <a:latin typeface="Arial"/>
                <a:ea typeface="Arial"/>
                <a:cs typeface="Arial"/>
                <a:sym typeface="Arial"/>
              </a:rPr>
              <a:t> y se añade la ciudad más cercana. Este proceso se repite añadiendo la ciudad más cercana a la última añadida hasta que no queden más ciudades. </a:t>
            </a:r>
            <a:endParaRPr sz="1600">
              <a:solidFill>
                <a:srgbClr val="000000"/>
              </a:solidFill>
              <a:latin typeface="Arial"/>
              <a:ea typeface="Arial"/>
              <a:cs typeface="Arial"/>
              <a:sym typeface="Arial"/>
            </a:endParaRPr>
          </a:p>
          <a:p>
            <a:pPr indent="0" lvl="0" marL="0" rtl="0" algn="just">
              <a:spcBef>
                <a:spcPts val="0"/>
              </a:spcBef>
              <a:spcAft>
                <a:spcPts val="0"/>
              </a:spcAft>
              <a:buNone/>
            </a:pPr>
            <a:r>
              <a:t/>
            </a:r>
            <a:endParaRPr sz="1600">
              <a:solidFill>
                <a:srgbClr val="000000"/>
              </a:solidFill>
              <a:latin typeface="Arial"/>
              <a:ea typeface="Arial"/>
              <a:cs typeface="Arial"/>
              <a:sym typeface="Arial"/>
            </a:endParaRPr>
          </a:p>
          <a:p>
            <a:pPr indent="0" lvl="0" marL="0" rtl="0" algn="just">
              <a:spcBef>
                <a:spcPts val="0"/>
              </a:spcBef>
              <a:spcAft>
                <a:spcPts val="0"/>
              </a:spcAft>
              <a:buNone/>
            </a:pPr>
            <a:r>
              <a:rPr lang="es" sz="1600">
                <a:solidFill>
                  <a:srgbClr val="000000"/>
                </a:solidFill>
                <a:latin typeface="Arial"/>
                <a:ea typeface="Arial"/>
                <a:cs typeface="Arial"/>
                <a:sym typeface="Arial"/>
              </a:rPr>
              <a:t>Solo con un primer acercamiento se podría deducir que esta heurística, aunque rápida y sencilla, no va a proporcionar un camino óptimo.</a:t>
            </a:r>
            <a:endParaRPr sz="1600">
              <a:solidFill>
                <a:srgbClr val="000000"/>
              </a:solidFill>
              <a:latin typeface="Arial"/>
              <a:ea typeface="Arial"/>
              <a:cs typeface="Arial"/>
              <a:sym typeface="Arial"/>
            </a:endParaRPr>
          </a:p>
          <a:p>
            <a:pPr indent="0" lvl="0" marL="0" rtl="0" algn="just">
              <a:spcBef>
                <a:spcPts val="0"/>
              </a:spcBef>
              <a:spcAft>
                <a:spcPts val="0"/>
              </a:spcAft>
              <a:buNone/>
            </a:pPr>
            <a:r>
              <a:t/>
            </a:r>
            <a:endParaRPr sz="1600">
              <a:solidFill>
                <a:srgbClr val="000000"/>
              </a:solidFill>
              <a:latin typeface="Arial"/>
              <a:ea typeface="Arial"/>
              <a:cs typeface="Arial"/>
              <a:sym typeface="Arial"/>
            </a:endParaRPr>
          </a:p>
          <a:p>
            <a:pPr indent="0" lvl="0" marL="0" rtl="0" algn="just">
              <a:spcBef>
                <a:spcPts val="0"/>
              </a:spcBef>
              <a:spcAft>
                <a:spcPts val="0"/>
              </a:spcAft>
              <a:buNone/>
            </a:pPr>
            <a:r>
              <a:t/>
            </a:r>
            <a:endParaRPr sz="1600">
              <a:solidFill>
                <a:srgbClr val="000000"/>
              </a:solidFill>
              <a:latin typeface="Arial"/>
              <a:ea typeface="Arial"/>
              <a:cs typeface="Arial"/>
              <a:sym typeface="Arial"/>
            </a:endParaRPr>
          </a:p>
          <a:p>
            <a:pPr indent="0" lvl="0" mar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nvSpPr>
        <p:spPr>
          <a:xfrm>
            <a:off x="376650" y="1277588"/>
            <a:ext cx="2224500" cy="23595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s" sz="1800"/>
              <a:t>A continuación, el pseudocódigo de la implementación de este algoritmo:</a:t>
            </a:r>
            <a:endParaRPr sz="1800"/>
          </a:p>
        </p:txBody>
      </p:sp>
      <p:pic>
        <p:nvPicPr>
          <p:cNvPr id="79" name="Shape 79"/>
          <p:cNvPicPr preferRelativeResize="0"/>
          <p:nvPr/>
        </p:nvPicPr>
        <p:blipFill rotWithShape="1">
          <a:blip r:embed="rId3">
            <a:alphaModFix/>
          </a:blip>
          <a:srcRect b="1038" l="0" r="0" t="950"/>
          <a:stretch/>
        </p:blipFill>
        <p:spPr>
          <a:xfrm>
            <a:off x="2753550" y="197050"/>
            <a:ext cx="5486400" cy="459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body"/>
          </p:nvPr>
        </p:nvSpPr>
        <p:spPr>
          <a:xfrm>
            <a:off x="311700" y="266975"/>
            <a:ext cx="8520600" cy="469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000000"/>
                </a:solidFill>
                <a:latin typeface="Arial"/>
                <a:ea typeface="Arial"/>
                <a:cs typeface="Arial"/>
                <a:sym typeface="Arial"/>
              </a:rPr>
              <a:t>Hemos realizado una comparación entre esta heurística y la óptima. Como un primer acercamiento, situamos la </a:t>
            </a:r>
            <a:r>
              <a:rPr i="1" lang="es" sz="1500">
                <a:solidFill>
                  <a:srgbClr val="000000"/>
                </a:solidFill>
                <a:latin typeface="Arial"/>
                <a:ea typeface="Arial"/>
                <a:cs typeface="Arial"/>
                <a:sym typeface="Arial"/>
              </a:rPr>
              <a:t>ciudad 1</a:t>
            </a:r>
            <a:r>
              <a:rPr lang="es" sz="1500">
                <a:solidFill>
                  <a:srgbClr val="000000"/>
                </a:solidFill>
                <a:latin typeface="Arial"/>
                <a:ea typeface="Arial"/>
                <a:cs typeface="Arial"/>
                <a:sym typeface="Arial"/>
              </a:rPr>
              <a:t> como la inicial. Obtuvimos:</a:t>
            </a:r>
            <a:endParaRPr sz="1500">
              <a:solidFill>
                <a:srgbClr val="000000"/>
              </a:solidFill>
              <a:latin typeface="Arial"/>
              <a:ea typeface="Arial"/>
              <a:cs typeface="Arial"/>
              <a:sym typeface="Arial"/>
            </a:endParaRPr>
          </a:p>
          <a:p>
            <a:pPr indent="0" lvl="0" marL="0" rtl="0" algn="just">
              <a:spcBef>
                <a:spcPts val="0"/>
              </a:spcBef>
              <a:spcAft>
                <a:spcPts val="0"/>
              </a:spcAft>
              <a:buNone/>
            </a:pPr>
            <a:r>
              <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s" sz="1500">
                <a:solidFill>
                  <a:srgbClr val="000000"/>
                </a:solidFill>
                <a:latin typeface="Arial"/>
                <a:ea typeface="Arial"/>
                <a:cs typeface="Arial"/>
                <a:sym typeface="Arial"/>
              </a:rPr>
              <a:t>El recorrido total del algoritmo propio es: 461207</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s" sz="1500">
                <a:solidFill>
                  <a:srgbClr val="000000"/>
                </a:solidFill>
                <a:latin typeface="Arial"/>
                <a:ea typeface="Arial"/>
                <a:cs typeface="Arial"/>
                <a:sym typeface="Arial"/>
              </a:rPr>
              <a:t>El recorrido total del algoritmo óptimo es: 378063</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s" sz="1500">
                <a:solidFill>
                  <a:srgbClr val="000000"/>
                </a:solidFill>
                <a:latin typeface="Arial"/>
                <a:ea typeface="Arial"/>
                <a:cs typeface="Arial"/>
                <a:sym typeface="Arial"/>
              </a:rPr>
              <a:t>La diferencia entre ambos algoritmos es: 83144</a:t>
            </a:r>
            <a:endParaRPr sz="1500">
              <a:solidFill>
                <a:srgbClr val="000000"/>
              </a:solidFill>
              <a:latin typeface="Arial"/>
              <a:ea typeface="Arial"/>
              <a:cs typeface="Arial"/>
              <a:sym typeface="Arial"/>
            </a:endParaRPr>
          </a:p>
          <a:p>
            <a:pPr indent="0" lvl="0" marL="0" rtl="0" algn="just">
              <a:spcBef>
                <a:spcPts val="0"/>
              </a:spcBef>
              <a:spcAft>
                <a:spcPts val="0"/>
              </a:spcAft>
              <a:buNone/>
            </a:pPr>
            <a:r>
              <a:t/>
            </a:r>
            <a:endParaRPr sz="1500">
              <a:solidFill>
                <a:srgbClr val="000000"/>
              </a:solidFill>
              <a:latin typeface="Arial"/>
              <a:ea typeface="Arial"/>
              <a:cs typeface="Arial"/>
              <a:sym typeface="Arial"/>
            </a:endParaRPr>
          </a:p>
          <a:p>
            <a:pPr indent="0" lvl="0" marL="0" rtl="0" algn="just">
              <a:spcBef>
                <a:spcPts val="0"/>
              </a:spcBef>
              <a:spcAft>
                <a:spcPts val="0"/>
              </a:spcAft>
              <a:buNone/>
            </a:pPr>
            <a:r>
              <a:rPr lang="es" sz="1500">
                <a:solidFill>
                  <a:srgbClr val="000000"/>
                </a:solidFill>
                <a:latin typeface="Arial"/>
                <a:ea typeface="Arial"/>
                <a:cs typeface="Arial"/>
                <a:sym typeface="Arial"/>
              </a:rPr>
              <a:t>Vemos que el camino óptimo es alrededor de un 18% más eficiente que con esta heurística. </a:t>
            </a:r>
            <a:endParaRPr sz="1500">
              <a:solidFill>
                <a:srgbClr val="000000"/>
              </a:solidFill>
              <a:latin typeface="Arial"/>
              <a:ea typeface="Arial"/>
              <a:cs typeface="Arial"/>
              <a:sym typeface="Arial"/>
            </a:endParaRPr>
          </a:p>
          <a:p>
            <a:pPr indent="0" lvl="0" marL="0" rtl="0" algn="just">
              <a:spcBef>
                <a:spcPts val="0"/>
              </a:spcBef>
              <a:spcAft>
                <a:spcPts val="0"/>
              </a:spcAft>
              <a:buNone/>
            </a:pPr>
            <a:r>
              <a:rPr lang="es" sz="1500">
                <a:solidFill>
                  <a:srgbClr val="000000"/>
                </a:solidFill>
                <a:latin typeface="Arial"/>
                <a:ea typeface="Arial"/>
                <a:cs typeface="Arial"/>
                <a:sym typeface="Arial"/>
              </a:rPr>
              <a:t>Para asegurarnos, comprobamos con otra serie de ciudades iniciales para ver el cambio de resultados.</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s" sz="1500">
                <a:solidFill>
                  <a:srgbClr val="000000"/>
                </a:solidFill>
                <a:latin typeface="Arial"/>
                <a:ea typeface="Arial"/>
                <a:cs typeface="Arial"/>
                <a:sym typeface="Arial"/>
              </a:rPr>
              <a:t>Comenzando por la ciudad: 150</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s" sz="1500">
                <a:solidFill>
                  <a:srgbClr val="000000"/>
                </a:solidFill>
                <a:latin typeface="Arial"/>
                <a:ea typeface="Arial"/>
                <a:cs typeface="Arial"/>
                <a:sym typeface="Arial"/>
              </a:rPr>
              <a:t>La diferencia entre ambos algoritmos es: 96442</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s" sz="1500">
                <a:solidFill>
                  <a:srgbClr val="000000"/>
                </a:solidFill>
                <a:latin typeface="Arial"/>
                <a:ea typeface="Arial"/>
                <a:cs typeface="Arial"/>
                <a:sym typeface="Arial"/>
              </a:rPr>
              <a:t>Comenzando por la ciudad: 606</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s" sz="1500">
                <a:solidFill>
                  <a:srgbClr val="000000"/>
                </a:solidFill>
                <a:latin typeface="Arial"/>
                <a:ea typeface="Arial"/>
                <a:cs typeface="Arial"/>
                <a:sym typeface="Arial"/>
              </a:rPr>
              <a:t>La diferencia entre ambos algoritmos es: 101066</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s" sz="1500">
                <a:solidFill>
                  <a:srgbClr val="000000"/>
                </a:solidFill>
                <a:latin typeface="Arial"/>
                <a:ea typeface="Arial"/>
                <a:cs typeface="Arial"/>
                <a:sym typeface="Arial"/>
              </a:rPr>
              <a:t>Comenzando por la ciudad: 1148</a:t>
            </a:r>
            <a:endParaRPr sz="1500">
              <a:solidFill>
                <a:srgbClr val="000000"/>
              </a:solidFill>
              <a:latin typeface="Arial"/>
              <a:ea typeface="Arial"/>
              <a:cs typeface="Arial"/>
              <a:sym typeface="Arial"/>
            </a:endParaRPr>
          </a:p>
          <a:p>
            <a:pPr indent="0" lvl="0" marL="0" rtl="0" algn="ctr">
              <a:spcBef>
                <a:spcPts val="0"/>
              </a:spcBef>
              <a:spcAft>
                <a:spcPts val="0"/>
              </a:spcAft>
              <a:buNone/>
            </a:pPr>
            <a:r>
              <a:rPr lang="es" sz="1500">
                <a:solidFill>
                  <a:srgbClr val="000000"/>
                </a:solidFill>
                <a:latin typeface="Arial"/>
                <a:ea typeface="Arial"/>
                <a:cs typeface="Arial"/>
                <a:sym typeface="Arial"/>
              </a:rPr>
              <a:t>La diferencia entre ambos algoritmos es: 93085</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ctr">
              <a:spcBef>
                <a:spcPts val="0"/>
              </a:spcBef>
              <a:spcAft>
                <a:spcPts val="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idx="1" type="body"/>
          </p:nvPr>
        </p:nvSpPr>
        <p:spPr>
          <a:xfrm>
            <a:off x="311700" y="329700"/>
            <a:ext cx="8520600" cy="423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000000"/>
                </a:solidFill>
                <a:latin typeface="Arial"/>
                <a:ea typeface="Arial"/>
                <a:cs typeface="Arial"/>
                <a:sym typeface="Arial"/>
              </a:rPr>
              <a:t>Como se puede apreciar, dependiendo de la ciudad inicial la longitud del recorrido cambia. Esto sería suficiente para demostrar que no es óptimo.</a:t>
            </a:r>
            <a:endParaRPr sz="1500">
              <a:solidFill>
                <a:srgbClr val="000000"/>
              </a:solidFill>
              <a:latin typeface="Arial"/>
              <a:ea typeface="Arial"/>
              <a:cs typeface="Arial"/>
              <a:sym typeface="Arial"/>
            </a:endParaRPr>
          </a:p>
          <a:p>
            <a:pPr indent="0" lvl="0" marL="0" rtl="0" algn="just">
              <a:spcBef>
                <a:spcPts val="0"/>
              </a:spcBef>
              <a:spcAft>
                <a:spcPts val="0"/>
              </a:spcAft>
              <a:buNone/>
            </a:pPr>
            <a:r>
              <a:t/>
            </a:r>
            <a:endParaRPr sz="1500">
              <a:solidFill>
                <a:srgbClr val="000000"/>
              </a:solidFill>
              <a:latin typeface="Arial"/>
              <a:ea typeface="Arial"/>
              <a:cs typeface="Arial"/>
              <a:sym typeface="Arial"/>
            </a:endParaRPr>
          </a:p>
          <a:p>
            <a:pPr indent="0" lvl="0" marL="0" rtl="0">
              <a:spcBef>
                <a:spcPts val="0"/>
              </a:spcBef>
              <a:spcAft>
                <a:spcPts val="0"/>
              </a:spcAft>
              <a:buNone/>
            </a:pPr>
            <a:r>
              <a:rPr lang="es" sz="1100" u="sng">
                <a:solidFill>
                  <a:srgbClr val="000000"/>
                </a:solidFill>
                <a:latin typeface="Arial"/>
                <a:ea typeface="Arial"/>
                <a:cs typeface="Arial"/>
                <a:sym typeface="Arial"/>
              </a:rPr>
              <a:t>Camino óptimo										Camino aplicando heurística</a:t>
            </a:r>
            <a:endParaRPr sz="1100" u="sng">
              <a:solidFill>
                <a:srgbClr val="000000"/>
              </a:solidFill>
              <a:latin typeface="Arial"/>
              <a:ea typeface="Arial"/>
              <a:cs typeface="Arial"/>
              <a:sym typeface="Arial"/>
            </a:endParaRPr>
          </a:p>
          <a:p>
            <a:pPr indent="0" lvl="0" marL="0" rtl="0" algn="just">
              <a:spcBef>
                <a:spcPts val="0"/>
              </a:spcBef>
              <a:spcAft>
                <a:spcPts val="0"/>
              </a:spcAft>
              <a:buNone/>
            </a:pPr>
            <a:r>
              <a:t/>
            </a:r>
            <a:endParaRPr sz="1500">
              <a:solidFill>
                <a:srgbClr val="000000"/>
              </a:solidFill>
              <a:latin typeface="Arial"/>
              <a:ea typeface="Arial"/>
              <a:cs typeface="Arial"/>
              <a:sym typeface="Arial"/>
            </a:endParaRPr>
          </a:p>
        </p:txBody>
      </p:sp>
      <p:pic>
        <p:nvPicPr>
          <p:cNvPr id="90" name="Shape 90"/>
          <p:cNvPicPr preferRelativeResize="0"/>
          <p:nvPr/>
        </p:nvPicPr>
        <p:blipFill>
          <a:blip r:embed="rId3">
            <a:alphaModFix/>
          </a:blip>
          <a:stretch>
            <a:fillRect/>
          </a:stretch>
        </p:blipFill>
        <p:spPr>
          <a:xfrm>
            <a:off x="397325" y="1496150"/>
            <a:ext cx="4288700" cy="3216525"/>
          </a:xfrm>
          <a:prstGeom prst="rect">
            <a:avLst/>
          </a:prstGeom>
          <a:noFill/>
          <a:ln>
            <a:noFill/>
          </a:ln>
        </p:spPr>
      </p:pic>
      <p:pic>
        <p:nvPicPr>
          <p:cNvPr id="91" name="Shape 91"/>
          <p:cNvPicPr preferRelativeResize="0"/>
          <p:nvPr/>
        </p:nvPicPr>
        <p:blipFill>
          <a:blip r:embed="rId4">
            <a:alphaModFix/>
          </a:blip>
          <a:stretch>
            <a:fillRect/>
          </a:stretch>
        </p:blipFill>
        <p:spPr>
          <a:xfrm>
            <a:off x="4795925" y="1496150"/>
            <a:ext cx="4159049" cy="3125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Heurística</a:t>
            </a:r>
            <a:r>
              <a:rPr lang="es"/>
              <a:t> con </a:t>
            </a:r>
            <a:r>
              <a:rPr lang="es"/>
              <a:t>inserción</a:t>
            </a:r>
            <a:r>
              <a:rPr lang="es"/>
              <a:t> mas economica</a:t>
            </a:r>
            <a:endParaRPr/>
          </a:p>
          <a:p>
            <a:pPr indent="0" lvl="0" marL="0">
              <a:spcBef>
                <a:spcPts val="0"/>
              </a:spcBef>
              <a:spcAft>
                <a:spcPts val="0"/>
              </a:spcAft>
              <a:buNone/>
            </a:pPr>
            <a:r>
              <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solidFill>
                  <a:srgbClr val="000000"/>
                </a:solidFill>
                <a:latin typeface="Arial"/>
                <a:ea typeface="Arial"/>
                <a:cs typeface="Arial"/>
                <a:sym typeface="Arial"/>
              </a:rPr>
              <a:t>La heurística de la inserción más económica es otra estrategia que intenta dar una solución aproximada al problema del TSP. Se comienza con un recorrido inicial que ya incluya algunas ciudades, y se inserta en el recorrido aquella ciudad que provoque el menor incremento del coste total del recorrido.</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just">
              <a:spcBef>
                <a:spcPts val="0"/>
              </a:spcBef>
              <a:spcAft>
                <a:spcPts val="0"/>
              </a:spcAft>
              <a:buNone/>
            </a:pPr>
            <a:r>
              <a:rPr lang="es" sz="1400">
                <a:solidFill>
                  <a:srgbClr val="000000"/>
                </a:solidFill>
                <a:latin typeface="Arial"/>
                <a:ea typeface="Arial"/>
                <a:cs typeface="Arial"/>
                <a:sym typeface="Arial"/>
              </a:rPr>
              <a:t>El problema viene a la hora de determinar cuál es la mejor ciudad a insertar y la mejor posición donde insertarla.</a:t>
            </a:r>
            <a:endParaRPr sz="1400">
              <a:solidFill>
                <a:srgbClr val="000000"/>
              </a:solidFill>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rPr lang="es" sz="1400">
                <a:solidFill>
                  <a:srgbClr val="000000"/>
                </a:solidFill>
                <a:latin typeface="Arial"/>
                <a:ea typeface="Arial"/>
                <a:cs typeface="Arial"/>
                <a:sym typeface="Arial"/>
              </a:rPr>
              <a:t>Vamos a partir de un conjunto </a:t>
            </a:r>
            <a:r>
              <a:rPr i="1" lang="es" sz="1400">
                <a:solidFill>
                  <a:srgbClr val="000000"/>
                </a:solidFill>
                <a:latin typeface="Arial"/>
                <a:ea typeface="Arial"/>
                <a:cs typeface="Arial"/>
                <a:sym typeface="Arial"/>
              </a:rPr>
              <a:t>S</a:t>
            </a:r>
            <a:r>
              <a:rPr lang="es" sz="1400">
                <a:solidFill>
                  <a:srgbClr val="000000"/>
                </a:solidFill>
                <a:latin typeface="Arial"/>
                <a:ea typeface="Arial"/>
                <a:cs typeface="Arial"/>
                <a:sym typeface="Arial"/>
              </a:rPr>
              <a:t> de ciudades que formen un </a:t>
            </a:r>
            <a:r>
              <a:rPr b="1" lang="es" sz="1400">
                <a:solidFill>
                  <a:srgbClr val="000000"/>
                </a:solidFill>
                <a:latin typeface="Arial"/>
                <a:ea typeface="Arial"/>
                <a:cs typeface="Arial"/>
                <a:sym typeface="Arial"/>
              </a:rPr>
              <a:t>recorrido parcial</a:t>
            </a:r>
            <a:r>
              <a:rPr lang="es" sz="1400">
                <a:solidFill>
                  <a:srgbClr val="000000"/>
                </a:solidFill>
                <a:latin typeface="Arial"/>
                <a:ea typeface="Arial"/>
                <a:cs typeface="Arial"/>
                <a:sym typeface="Arial"/>
              </a:rPr>
              <a:t> y un conjunto </a:t>
            </a:r>
            <a:r>
              <a:rPr i="1" lang="es" sz="1400">
                <a:solidFill>
                  <a:srgbClr val="000000"/>
                </a:solidFill>
                <a:latin typeface="Arial"/>
                <a:ea typeface="Arial"/>
                <a:cs typeface="Arial"/>
                <a:sym typeface="Arial"/>
              </a:rPr>
              <a:t>C</a:t>
            </a:r>
            <a:r>
              <a:rPr lang="es" sz="1400">
                <a:solidFill>
                  <a:srgbClr val="000000"/>
                </a:solidFill>
                <a:latin typeface="Arial"/>
                <a:ea typeface="Arial"/>
                <a:cs typeface="Arial"/>
                <a:sym typeface="Arial"/>
              </a:rPr>
              <a:t> de </a:t>
            </a:r>
            <a:r>
              <a:rPr b="1" lang="es" sz="1400">
                <a:solidFill>
                  <a:srgbClr val="000000"/>
                </a:solidFill>
                <a:latin typeface="Arial"/>
                <a:ea typeface="Arial"/>
                <a:cs typeface="Arial"/>
                <a:sym typeface="Arial"/>
              </a:rPr>
              <a:t>ciudades candidatas</a:t>
            </a:r>
            <a:r>
              <a:rPr lang="es" sz="1400">
                <a:solidFill>
                  <a:srgbClr val="000000"/>
                </a:solidFill>
                <a:latin typeface="Arial"/>
                <a:ea typeface="Arial"/>
                <a:cs typeface="Arial"/>
                <a:sym typeface="Arial"/>
              </a:rPr>
              <a:t>. El problema se reduce a encontrar dos ciudades </a:t>
            </a:r>
            <a:r>
              <a:rPr i="1" lang="es" sz="1400">
                <a:solidFill>
                  <a:srgbClr val="000000"/>
                </a:solidFill>
                <a:latin typeface="Arial"/>
                <a:ea typeface="Arial"/>
                <a:cs typeface="Arial"/>
                <a:sym typeface="Arial"/>
              </a:rPr>
              <a:t>i</a:t>
            </a:r>
            <a:r>
              <a:rPr lang="es" sz="1400">
                <a:solidFill>
                  <a:srgbClr val="000000"/>
                </a:solidFill>
                <a:latin typeface="Arial"/>
                <a:ea typeface="Arial"/>
                <a:cs typeface="Arial"/>
                <a:sym typeface="Arial"/>
              </a:rPr>
              <a:t>, </a:t>
            </a:r>
            <a:r>
              <a:rPr i="1" lang="es" sz="1400">
                <a:solidFill>
                  <a:srgbClr val="000000"/>
                </a:solidFill>
                <a:latin typeface="Arial"/>
                <a:ea typeface="Arial"/>
                <a:cs typeface="Arial"/>
                <a:sym typeface="Arial"/>
              </a:rPr>
              <a:t>j</a:t>
            </a:r>
            <a:r>
              <a:rPr lang="es" sz="1400">
                <a:solidFill>
                  <a:srgbClr val="000000"/>
                </a:solidFill>
                <a:latin typeface="Arial"/>
                <a:ea typeface="Arial"/>
                <a:cs typeface="Arial"/>
                <a:sym typeface="Arial"/>
              </a:rPr>
              <a:t> </a:t>
            </a:r>
            <a:r>
              <a:rPr lang="es" sz="1400">
                <a:solidFill>
                  <a:srgbClr val="222222"/>
                </a:solidFill>
                <a:highlight>
                  <a:srgbClr val="FFFFFF"/>
                </a:highlight>
                <a:latin typeface="Arial"/>
                <a:ea typeface="Arial"/>
                <a:cs typeface="Arial"/>
                <a:sym typeface="Arial"/>
              </a:rPr>
              <a:t>∈</a:t>
            </a:r>
            <a:r>
              <a:rPr lang="es" sz="1400">
                <a:solidFill>
                  <a:srgbClr val="000000"/>
                </a:solidFill>
                <a:latin typeface="Arial"/>
                <a:ea typeface="Arial"/>
                <a:cs typeface="Arial"/>
                <a:sym typeface="Arial"/>
              </a:rPr>
              <a:t> </a:t>
            </a:r>
            <a:r>
              <a:rPr i="1" lang="es" sz="1400">
                <a:solidFill>
                  <a:srgbClr val="000000"/>
                </a:solidFill>
                <a:latin typeface="Arial"/>
                <a:ea typeface="Arial"/>
                <a:cs typeface="Arial"/>
                <a:sym typeface="Arial"/>
              </a:rPr>
              <a:t>S</a:t>
            </a:r>
            <a:r>
              <a:rPr lang="es" sz="1400">
                <a:solidFill>
                  <a:srgbClr val="000000"/>
                </a:solidFill>
                <a:latin typeface="Arial"/>
                <a:ea typeface="Arial"/>
                <a:cs typeface="Arial"/>
                <a:sym typeface="Arial"/>
              </a:rPr>
              <a:t> entre las que exista un camino, y una ciudad </a:t>
            </a:r>
            <a:r>
              <a:rPr i="1" lang="es" sz="1400">
                <a:solidFill>
                  <a:srgbClr val="000000"/>
                </a:solidFill>
                <a:latin typeface="Arial"/>
                <a:ea typeface="Arial"/>
                <a:cs typeface="Arial"/>
                <a:sym typeface="Arial"/>
              </a:rPr>
              <a:t>k</a:t>
            </a:r>
            <a:r>
              <a:rPr lang="es" sz="1400">
                <a:solidFill>
                  <a:srgbClr val="000000"/>
                </a:solidFill>
                <a:latin typeface="Arial"/>
                <a:ea typeface="Arial"/>
                <a:cs typeface="Arial"/>
                <a:sym typeface="Arial"/>
              </a:rPr>
              <a:t> </a:t>
            </a:r>
            <a:r>
              <a:rPr lang="es" sz="1400">
                <a:solidFill>
                  <a:srgbClr val="222222"/>
                </a:solidFill>
                <a:highlight>
                  <a:srgbClr val="FFFFFF"/>
                </a:highlight>
                <a:latin typeface="Arial"/>
                <a:ea typeface="Arial"/>
                <a:cs typeface="Arial"/>
                <a:sym typeface="Arial"/>
              </a:rPr>
              <a:t>∈ </a:t>
            </a:r>
            <a:r>
              <a:rPr i="1" lang="es" sz="1400">
                <a:solidFill>
                  <a:srgbClr val="222222"/>
                </a:solidFill>
                <a:highlight>
                  <a:srgbClr val="FFFFFF"/>
                </a:highlight>
                <a:latin typeface="Arial"/>
                <a:ea typeface="Arial"/>
                <a:cs typeface="Arial"/>
                <a:sym typeface="Arial"/>
              </a:rPr>
              <a:t>C</a:t>
            </a:r>
            <a:r>
              <a:rPr lang="es" sz="1400">
                <a:solidFill>
                  <a:srgbClr val="222222"/>
                </a:solidFill>
                <a:highlight>
                  <a:srgbClr val="FFFFFF"/>
                </a:highlight>
                <a:latin typeface="Arial"/>
                <a:ea typeface="Arial"/>
                <a:cs typeface="Arial"/>
                <a:sym typeface="Arial"/>
              </a:rPr>
              <a:t> tal que al insertar </a:t>
            </a:r>
            <a:r>
              <a:rPr i="1" lang="es" sz="1400">
                <a:solidFill>
                  <a:srgbClr val="222222"/>
                </a:solidFill>
                <a:highlight>
                  <a:srgbClr val="FFFFFF"/>
                </a:highlight>
                <a:latin typeface="Arial"/>
                <a:ea typeface="Arial"/>
                <a:cs typeface="Arial"/>
                <a:sym typeface="Arial"/>
              </a:rPr>
              <a:t>k</a:t>
            </a:r>
            <a:r>
              <a:rPr lang="es" sz="1400">
                <a:solidFill>
                  <a:srgbClr val="222222"/>
                </a:solidFill>
                <a:highlight>
                  <a:srgbClr val="FFFFFF"/>
                </a:highlight>
                <a:latin typeface="Arial"/>
                <a:ea typeface="Arial"/>
                <a:cs typeface="Arial"/>
                <a:sym typeface="Arial"/>
              </a:rPr>
              <a:t> entre </a:t>
            </a:r>
            <a:r>
              <a:rPr i="1" lang="es" sz="1400">
                <a:solidFill>
                  <a:srgbClr val="222222"/>
                </a:solidFill>
                <a:highlight>
                  <a:srgbClr val="FFFFFF"/>
                </a:highlight>
                <a:latin typeface="Arial"/>
                <a:ea typeface="Arial"/>
                <a:cs typeface="Arial"/>
                <a:sym typeface="Arial"/>
              </a:rPr>
              <a:t>i</a:t>
            </a:r>
            <a:r>
              <a:rPr lang="es" sz="1400">
                <a:solidFill>
                  <a:srgbClr val="222222"/>
                </a:solidFill>
                <a:highlight>
                  <a:srgbClr val="FFFFFF"/>
                </a:highlight>
                <a:latin typeface="Arial"/>
                <a:ea typeface="Arial"/>
                <a:cs typeface="Arial"/>
                <a:sym typeface="Arial"/>
              </a:rPr>
              <a:t>, </a:t>
            </a:r>
            <a:r>
              <a:rPr i="1" lang="es" sz="1400">
                <a:solidFill>
                  <a:srgbClr val="222222"/>
                </a:solidFill>
                <a:highlight>
                  <a:srgbClr val="FFFFFF"/>
                </a:highlight>
                <a:latin typeface="Arial"/>
                <a:ea typeface="Arial"/>
                <a:cs typeface="Arial"/>
                <a:sym typeface="Arial"/>
              </a:rPr>
              <a:t>j</a:t>
            </a:r>
            <a:r>
              <a:rPr lang="es" sz="1400">
                <a:solidFill>
                  <a:srgbClr val="222222"/>
                </a:solidFill>
                <a:highlight>
                  <a:srgbClr val="FFFFFF"/>
                </a:highlight>
                <a:latin typeface="Arial"/>
                <a:ea typeface="Arial"/>
                <a:cs typeface="Arial"/>
                <a:sym typeface="Arial"/>
              </a:rPr>
              <a:t>, el coste total del nuevo recorrido sea el mínimo. Este incremento se puede calcular de la siguiente forma:</a:t>
            </a:r>
            <a:endParaRPr sz="1400">
              <a:solidFill>
                <a:srgbClr val="222222"/>
              </a:solidFill>
              <a:highlight>
                <a:srgbClr val="FFFFFF"/>
              </a:highlight>
              <a:latin typeface="Arial"/>
              <a:ea typeface="Arial"/>
              <a:cs typeface="Arial"/>
              <a:sym typeface="Arial"/>
            </a:endParaRPr>
          </a:p>
          <a:p>
            <a:pPr indent="0" lvl="0" marL="0" rtl="0" algn="ctr">
              <a:spcBef>
                <a:spcPts val="0"/>
              </a:spcBef>
              <a:spcAft>
                <a:spcPts val="0"/>
              </a:spcAft>
              <a:buNone/>
            </a:pPr>
            <a:r>
              <a:rPr lang="es" sz="1400">
                <a:solidFill>
                  <a:srgbClr val="222222"/>
                </a:solidFill>
                <a:highlight>
                  <a:srgbClr val="FFFFFF"/>
                </a:highlight>
                <a:latin typeface="Arial"/>
                <a:ea typeface="Arial"/>
                <a:cs typeface="Arial"/>
                <a:sym typeface="Arial"/>
              </a:rPr>
              <a:t>Δ</a:t>
            </a:r>
            <a:r>
              <a:rPr i="1" lang="es" sz="1400">
                <a:solidFill>
                  <a:srgbClr val="222222"/>
                </a:solidFill>
                <a:highlight>
                  <a:srgbClr val="FFFFFF"/>
                </a:highlight>
                <a:latin typeface="Arial"/>
                <a:ea typeface="Arial"/>
                <a:cs typeface="Arial"/>
                <a:sym typeface="Arial"/>
              </a:rPr>
              <a:t>c</a:t>
            </a:r>
            <a:r>
              <a:rPr lang="es" sz="1400">
                <a:solidFill>
                  <a:srgbClr val="222222"/>
                </a:solidFill>
                <a:highlight>
                  <a:srgbClr val="FFFFFF"/>
                </a:highlight>
                <a:latin typeface="Arial"/>
                <a:ea typeface="Arial"/>
                <a:cs typeface="Arial"/>
                <a:sym typeface="Arial"/>
              </a:rPr>
              <a:t> = </a:t>
            </a:r>
            <a:r>
              <a:rPr i="1" lang="es" sz="1400">
                <a:solidFill>
                  <a:srgbClr val="222222"/>
                </a:solidFill>
                <a:highlight>
                  <a:srgbClr val="FFFFFF"/>
                </a:highlight>
                <a:latin typeface="Arial"/>
                <a:ea typeface="Arial"/>
                <a:cs typeface="Arial"/>
                <a:sym typeface="Arial"/>
              </a:rPr>
              <a:t>d</a:t>
            </a:r>
            <a:r>
              <a:rPr baseline="-25000" lang="es" sz="1400">
                <a:solidFill>
                  <a:srgbClr val="222222"/>
                </a:solidFill>
                <a:highlight>
                  <a:srgbClr val="FFFFFF"/>
                </a:highlight>
                <a:latin typeface="Arial"/>
                <a:ea typeface="Arial"/>
                <a:cs typeface="Arial"/>
                <a:sym typeface="Arial"/>
              </a:rPr>
              <a:t>ik</a:t>
            </a:r>
            <a:r>
              <a:rPr lang="es" sz="1400">
                <a:solidFill>
                  <a:srgbClr val="222222"/>
                </a:solidFill>
                <a:highlight>
                  <a:srgbClr val="FFFFFF"/>
                </a:highlight>
                <a:latin typeface="Arial"/>
                <a:ea typeface="Arial"/>
                <a:cs typeface="Arial"/>
                <a:sym typeface="Arial"/>
              </a:rPr>
              <a:t> + </a:t>
            </a:r>
            <a:r>
              <a:rPr i="1" lang="es" sz="1400">
                <a:solidFill>
                  <a:srgbClr val="222222"/>
                </a:solidFill>
                <a:highlight>
                  <a:srgbClr val="FFFFFF"/>
                </a:highlight>
                <a:latin typeface="Arial"/>
                <a:ea typeface="Arial"/>
                <a:cs typeface="Arial"/>
                <a:sym typeface="Arial"/>
              </a:rPr>
              <a:t>d</a:t>
            </a:r>
            <a:r>
              <a:rPr baseline="-25000" lang="es" sz="1400">
                <a:solidFill>
                  <a:srgbClr val="222222"/>
                </a:solidFill>
                <a:highlight>
                  <a:srgbClr val="FFFFFF"/>
                </a:highlight>
                <a:latin typeface="Arial"/>
                <a:ea typeface="Arial"/>
                <a:cs typeface="Arial"/>
                <a:sym typeface="Arial"/>
              </a:rPr>
              <a:t>kj</a:t>
            </a:r>
            <a:r>
              <a:rPr lang="es" sz="1400">
                <a:solidFill>
                  <a:srgbClr val="222222"/>
                </a:solidFill>
                <a:highlight>
                  <a:srgbClr val="FFFFFF"/>
                </a:highlight>
                <a:latin typeface="Arial"/>
                <a:ea typeface="Arial"/>
                <a:cs typeface="Arial"/>
                <a:sym typeface="Arial"/>
              </a:rPr>
              <a:t> - </a:t>
            </a:r>
            <a:r>
              <a:rPr i="1" lang="es" sz="1400">
                <a:solidFill>
                  <a:srgbClr val="222222"/>
                </a:solidFill>
                <a:highlight>
                  <a:srgbClr val="FFFFFF"/>
                </a:highlight>
                <a:latin typeface="Arial"/>
                <a:ea typeface="Arial"/>
                <a:cs typeface="Arial"/>
                <a:sym typeface="Arial"/>
              </a:rPr>
              <a:t>d</a:t>
            </a:r>
            <a:r>
              <a:rPr baseline="-25000" lang="es" sz="1400">
                <a:solidFill>
                  <a:srgbClr val="222222"/>
                </a:solidFill>
                <a:highlight>
                  <a:srgbClr val="FFFFFF"/>
                </a:highlight>
                <a:latin typeface="Arial"/>
                <a:ea typeface="Arial"/>
                <a:cs typeface="Arial"/>
                <a:sym typeface="Arial"/>
              </a:rPr>
              <a:t>ij</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idx="1" type="body"/>
          </p:nvPr>
        </p:nvSpPr>
        <p:spPr>
          <a:xfrm>
            <a:off x="500000" y="1191250"/>
            <a:ext cx="2030400" cy="2345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sz="1600">
                <a:solidFill>
                  <a:srgbClr val="222222"/>
                </a:solidFill>
                <a:highlight>
                  <a:srgbClr val="FFFFFF"/>
                </a:highlight>
                <a:latin typeface="Arial"/>
                <a:ea typeface="Arial"/>
                <a:cs typeface="Arial"/>
                <a:sym typeface="Arial"/>
              </a:rPr>
              <a:t>Seguidamente se ofrece un pseudocódigo para demostrar una implementación del procedimiento implementado:</a:t>
            </a:r>
            <a:endParaRPr sz="1600">
              <a:solidFill>
                <a:srgbClr val="222222"/>
              </a:solidFill>
              <a:highlight>
                <a:srgbClr val="FFFFFF"/>
              </a:highlight>
              <a:latin typeface="Arial"/>
              <a:ea typeface="Arial"/>
              <a:cs typeface="Arial"/>
              <a:sym typeface="Arial"/>
            </a:endParaRPr>
          </a:p>
          <a:p>
            <a:pPr indent="0" lvl="0" marL="0" rtl="0">
              <a:spcBef>
                <a:spcPts val="0"/>
              </a:spcBef>
              <a:spcAft>
                <a:spcPts val="0"/>
              </a:spcAft>
              <a:buNone/>
            </a:pPr>
            <a:r>
              <a:t/>
            </a:r>
            <a:endParaRPr sz="1000">
              <a:solidFill>
                <a:srgbClr val="222222"/>
              </a:solidFill>
              <a:highlight>
                <a:srgbClr val="FFFFFF"/>
              </a:highlight>
              <a:latin typeface="Arial"/>
              <a:ea typeface="Arial"/>
              <a:cs typeface="Arial"/>
              <a:sym typeface="Arial"/>
            </a:endParaRPr>
          </a:p>
          <a:p>
            <a:pPr indent="0" lvl="0" marL="1371600" rtl="0">
              <a:spcBef>
                <a:spcPts val="0"/>
              </a:spcBef>
              <a:spcAft>
                <a:spcPts val="0"/>
              </a:spcAft>
              <a:buNone/>
            </a:pPr>
            <a:r>
              <a:t/>
            </a:r>
            <a:endParaRPr sz="1000">
              <a:solidFill>
                <a:srgbClr val="222222"/>
              </a:solidFill>
              <a:highlight>
                <a:srgbClr val="FFFFFF"/>
              </a:highlight>
              <a:latin typeface="Consolas"/>
              <a:ea typeface="Consolas"/>
              <a:cs typeface="Consolas"/>
              <a:sym typeface="Consolas"/>
            </a:endParaRPr>
          </a:p>
          <a:p>
            <a:pPr indent="0" lvl="0" marL="0" rtl="0">
              <a:spcBef>
                <a:spcPts val="0"/>
              </a:spcBef>
              <a:spcAft>
                <a:spcPts val="0"/>
              </a:spcAft>
              <a:buNone/>
            </a:pPr>
            <a:r>
              <a:t/>
            </a:r>
            <a:endParaRPr sz="1000">
              <a:solidFill>
                <a:srgbClr val="222222"/>
              </a:solidFill>
              <a:highlight>
                <a:srgbClr val="FFFFFF"/>
              </a:highlight>
              <a:latin typeface="Arial"/>
              <a:ea typeface="Arial"/>
              <a:cs typeface="Arial"/>
              <a:sym typeface="Arial"/>
            </a:endParaRPr>
          </a:p>
        </p:txBody>
      </p:sp>
      <p:pic>
        <p:nvPicPr>
          <p:cNvPr id="103" name="Shape 103"/>
          <p:cNvPicPr preferRelativeResize="0"/>
          <p:nvPr/>
        </p:nvPicPr>
        <p:blipFill rotWithShape="1">
          <a:blip r:embed="rId3">
            <a:alphaModFix/>
          </a:blip>
          <a:srcRect b="0" l="477" r="0" t="1429"/>
          <a:stretch/>
        </p:blipFill>
        <p:spPr>
          <a:xfrm>
            <a:off x="2711050" y="217425"/>
            <a:ext cx="5905825" cy="448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idx="1" type="body"/>
          </p:nvPr>
        </p:nvSpPr>
        <p:spPr>
          <a:xfrm>
            <a:off x="311700" y="2812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sz="1200"/>
              <a:t>Camino </a:t>
            </a:r>
            <a:r>
              <a:rPr lang="es" sz="1200"/>
              <a:t>óptimo								Camino aplicando heurística (inserción)</a:t>
            </a:r>
            <a:endParaRPr sz="1200"/>
          </a:p>
          <a:p>
            <a:pPr indent="0" lvl="0" marL="0">
              <a:spcBef>
                <a:spcPts val="1600"/>
              </a:spcBef>
              <a:spcAft>
                <a:spcPts val="1600"/>
              </a:spcAft>
              <a:buNone/>
            </a:pPr>
            <a:r>
              <a:t/>
            </a:r>
            <a:endParaRPr sz="1200"/>
          </a:p>
        </p:txBody>
      </p:sp>
      <p:pic>
        <p:nvPicPr>
          <p:cNvPr id="109" name="Shape 109"/>
          <p:cNvPicPr preferRelativeResize="0"/>
          <p:nvPr/>
        </p:nvPicPr>
        <p:blipFill>
          <a:blip r:embed="rId3">
            <a:alphaModFix/>
          </a:blip>
          <a:stretch>
            <a:fillRect/>
          </a:stretch>
        </p:blipFill>
        <p:spPr>
          <a:xfrm>
            <a:off x="189550" y="868150"/>
            <a:ext cx="4382450" cy="3286850"/>
          </a:xfrm>
          <a:prstGeom prst="rect">
            <a:avLst/>
          </a:prstGeom>
          <a:noFill/>
          <a:ln>
            <a:noFill/>
          </a:ln>
        </p:spPr>
      </p:pic>
      <p:pic>
        <p:nvPicPr>
          <p:cNvPr id="110" name="Shape 110"/>
          <p:cNvPicPr preferRelativeResize="0"/>
          <p:nvPr/>
        </p:nvPicPr>
        <p:blipFill>
          <a:blip r:embed="rId4">
            <a:alphaModFix/>
          </a:blip>
          <a:stretch>
            <a:fillRect/>
          </a:stretch>
        </p:blipFill>
        <p:spPr>
          <a:xfrm>
            <a:off x="4640057" y="943075"/>
            <a:ext cx="4282618" cy="3211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