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579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365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53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88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82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52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780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995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691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576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804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A9A6-4DEB-4ECF-A7AF-8F6B91650840}" type="datetimeFigureOut">
              <a:rPr lang="uk-UA" smtClean="0"/>
              <a:t>23.08.2017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4330-1A91-4483-A4BE-4F37C46489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2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1252" cy="688423"/>
          </a:xfrm>
        </p:spPr>
        <p:txBody>
          <a:bodyPr>
            <a:normAutofit/>
          </a:bodyPr>
          <a:lstStyle/>
          <a:p>
            <a:pPr algn="ctr"/>
            <a:r>
              <a:rPr lang="uk-UA" sz="3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Десятковий запис натуральних чисел</a:t>
            </a:r>
            <a:endParaRPr lang="uk-UA" sz="3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sz="3600" b="1" dirty="0" smtClean="0">
                <a:solidFill>
                  <a:srgbClr val="0070C0"/>
                </a:solidFill>
              </a:rPr>
              <a:t>Ми знаємо 10 цифр:</a:t>
            </a:r>
          </a:p>
          <a:p>
            <a:pPr marL="0" indent="0" algn="ctr">
              <a:buNone/>
            </a:pPr>
            <a:endParaRPr lang="uk-UA" sz="3600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uk-UA" sz="3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uk-UA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0, 1, 2, 3, 4, 5, 6, 7, 8, 9</a:t>
            </a:r>
          </a:p>
          <a:p>
            <a:pPr marL="0" indent="0" algn="ctr">
              <a:buNone/>
            </a:pPr>
            <a:endParaRPr lang="uk-UA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uk-UA" sz="3000" dirty="0">
                <a:solidFill>
                  <a:srgbClr val="002060"/>
                </a:solidFill>
                <a:latin typeface="Arial Black" panose="020B0A04020102020204" pitchFamily="34" charset="0"/>
              </a:rPr>
              <a:t>Десятковий запис натуральних чисел</a:t>
            </a:r>
            <a:endParaRPr lang="uk-UA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1722"/>
            <a:ext cx="10701130" cy="5009321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AutoNum type="arabicParenR"/>
            </a:pPr>
            <a:r>
              <a:rPr lang="uk-UA" sz="3200" b="1" dirty="0" smtClean="0">
                <a:solidFill>
                  <a:srgbClr val="7030A0"/>
                </a:solidFill>
              </a:rPr>
              <a:t>Натуральні числа, записані однією цифрою називають </a:t>
            </a:r>
            <a:r>
              <a:rPr lang="uk-UA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одноцифровими</a:t>
            </a:r>
            <a:r>
              <a:rPr lang="uk-UA" sz="3200" b="1" dirty="0" smtClean="0">
                <a:solidFill>
                  <a:srgbClr val="7030A0"/>
                </a:solidFill>
              </a:rPr>
              <a:t>;</a:t>
            </a:r>
          </a:p>
          <a:p>
            <a:pPr marL="0" indent="0" algn="ctr">
              <a:buNone/>
            </a:pPr>
            <a:r>
              <a:rPr lang="uk-U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1, 2, 3, 4, 5, 6, 7, 8, 9</a:t>
            </a:r>
          </a:p>
          <a:p>
            <a:pPr marL="0" indent="0" algn="ctr">
              <a:buNone/>
            </a:pPr>
            <a:r>
              <a:rPr lang="uk-UA" sz="3200" b="1" dirty="0" smtClean="0">
                <a:solidFill>
                  <a:srgbClr val="7030A0"/>
                </a:solidFill>
              </a:rPr>
              <a:t>2) Натуральні числа, записані двома цифрами називають     </a:t>
            </a:r>
            <a:r>
              <a:rPr lang="uk-UA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двоцифровими</a:t>
            </a:r>
            <a:r>
              <a:rPr lang="uk-UA" sz="3200" b="1" dirty="0" smtClean="0">
                <a:solidFill>
                  <a:srgbClr val="7030A0"/>
                </a:solidFill>
              </a:rPr>
              <a:t>;</a:t>
            </a:r>
          </a:p>
          <a:p>
            <a:pPr marL="0" indent="0" algn="ctr">
              <a:buNone/>
            </a:pPr>
            <a:r>
              <a:rPr lang="uk-U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10, 11, 12, …, 99</a:t>
            </a:r>
          </a:p>
          <a:p>
            <a:pPr marL="0" indent="0" algn="ctr">
              <a:buNone/>
            </a:pPr>
            <a:r>
              <a:rPr lang="uk-UA" sz="3200" b="1" dirty="0" smtClean="0">
                <a:solidFill>
                  <a:srgbClr val="7030A0"/>
                </a:solidFill>
              </a:rPr>
              <a:t>3) Натуральні числа, записані трьома цифрами називають </a:t>
            </a:r>
            <a:r>
              <a:rPr lang="uk-UA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трицифровими</a:t>
            </a:r>
            <a:r>
              <a:rPr lang="uk-UA" sz="3200" b="1" dirty="0" smtClean="0">
                <a:solidFill>
                  <a:srgbClr val="7030A0"/>
                </a:solidFill>
              </a:rPr>
              <a:t>;</a:t>
            </a:r>
          </a:p>
          <a:p>
            <a:pPr marL="0" indent="0" algn="ctr">
              <a:buNone/>
            </a:pPr>
            <a:r>
              <a:rPr lang="uk-U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100, 101, 102, …, 999</a:t>
            </a:r>
          </a:p>
          <a:p>
            <a:pPr marL="0" indent="0" algn="ctr">
              <a:buNone/>
            </a:pPr>
            <a:r>
              <a:rPr lang="uk-UA" sz="3200" b="1" dirty="0" smtClean="0">
                <a:solidFill>
                  <a:srgbClr val="7030A0"/>
                </a:solidFill>
              </a:rPr>
              <a:t>І так далі…</a:t>
            </a:r>
          </a:p>
          <a:p>
            <a:pPr marL="0" indent="0" algn="ctr">
              <a:buNone/>
            </a:pPr>
            <a:r>
              <a:rPr lang="uk-UA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Багатоцифрові числа </a:t>
            </a:r>
            <a:r>
              <a:rPr lang="uk-UA" sz="3200" b="1" dirty="0" smtClean="0">
                <a:solidFill>
                  <a:srgbClr val="7030A0"/>
                </a:solidFill>
              </a:rPr>
              <a:t>– це всі числа, окрім одноцифрових.</a:t>
            </a:r>
          </a:p>
          <a:p>
            <a:pPr marL="514350" indent="-514350">
              <a:buAutoNum type="arabicParenR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94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</p:spPr>
        <p:txBody>
          <a:bodyPr>
            <a:normAutofit/>
          </a:bodyPr>
          <a:lstStyle/>
          <a:p>
            <a:pPr algn="ctr"/>
            <a:r>
              <a:rPr lang="uk-UA" sz="3000" dirty="0">
                <a:solidFill>
                  <a:srgbClr val="002060"/>
                </a:solidFill>
                <a:latin typeface="Arial Black" panose="020B0A04020102020204" pitchFamily="34" charset="0"/>
              </a:rPr>
              <a:t>Десятковий запис натуральних чисел</a:t>
            </a:r>
            <a:endParaRPr lang="uk-UA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3122"/>
            <a:ext cx="8017565" cy="5053841"/>
          </a:xfrm>
        </p:spPr>
        <p:txBody>
          <a:bodyPr/>
          <a:lstStyle/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r>
              <a:rPr lang="uk-UA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У числі 16306457862 кожна цифра стоїть на деякому місці.</a:t>
            </a:r>
          </a:p>
          <a:p>
            <a:pPr marL="0" indent="0" algn="ctr">
              <a:buNone/>
            </a:pPr>
            <a:endParaRPr lang="uk-UA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uk-UA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Кожне з таких місць називають </a:t>
            </a:r>
            <a:r>
              <a:rPr lang="uk-UA" sz="32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розрядом</a:t>
            </a:r>
            <a:r>
              <a:rPr lang="uk-UA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</a:t>
            </a:r>
          </a:p>
          <a:p>
            <a:pPr marL="0" indent="0" algn="ctr"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3434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158330" cy="628788"/>
          </a:xfrm>
        </p:spPr>
        <p:txBody>
          <a:bodyPr>
            <a:normAutofit/>
          </a:bodyPr>
          <a:lstStyle/>
          <a:p>
            <a:pPr algn="ctr"/>
            <a:r>
              <a:rPr lang="uk-UA" sz="3000" dirty="0">
                <a:solidFill>
                  <a:srgbClr val="002060"/>
                </a:solidFill>
                <a:latin typeface="Arial Black" panose="020B0A04020102020204" pitchFamily="34" charset="0"/>
              </a:rPr>
              <a:t>Десятковий запис натуральних чисел</a:t>
            </a:r>
            <a:endParaRPr lang="uk-UA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2817"/>
            <a:ext cx="10661374" cy="4949687"/>
          </a:xfrm>
        </p:spPr>
        <p:txBody>
          <a:bodyPr/>
          <a:lstStyle/>
          <a:p>
            <a:pPr marL="0" indent="0" algn="ctr">
              <a:buNone/>
            </a:pPr>
            <a:r>
              <a:rPr lang="uk-UA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1 6 3 0 6 4 5 7 8 6 2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Стрелка вверх 3"/>
          <p:cNvSpPr/>
          <p:nvPr/>
        </p:nvSpPr>
        <p:spPr>
          <a:xfrm>
            <a:off x="9561443" y="229593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2200" b="1" dirty="0" smtClean="0">
                <a:solidFill>
                  <a:srgbClr val="7030A0"/>
                </a:solidFill>
              </a:rPr>
              <a:t> </a:t>
            </a:r>
            <a:r>
              <a:rPr lang="uk-UA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ОДИНИЦІ</a:t>
            </a:r>
            <a:endParaRPr lang="uk-UA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Стрелка вверх 4"/>
          <p:cNvSpPr/>
          <p:nvPr/>
        </p:nvSpPr>
        <p:spPr>
          <a:xfrm>
            <a:off x="7267160" y="229593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3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ТИСЯЧ</a:t>
            </a:r>
          </a:p>
          <a:p>
            <a:pPr algn="ctr"/>
            <a:r>
              <a:rPr lang="uk-UA" sz="3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endParaRPr lang="uk-UA" sz="3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Стрелка вверх 5"/>
          <p:cNvSpPr/>
          <p:nvPr/>
        </p:nvSpPr>
        <p:spPr>
          <a:xfrm>
            <a:off x="8022534" y="229593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2200" b="1" dirty="0" smtClean="0">
                <a:solidFill>
                  <a:srgbClr val="7030A0"/>
                </a:solidFill>
              </a:rPr>
              <a:t> </a:t>
            </a:r>
            <a:r>
              <a:rPr lang="uk-UA" sz="3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СОТНІ</a:t>
            </a:r>
            <a:endParaRPr lang="uk-UA" sz="3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Стрелка вверх 6"/>
          <p:cNvSpPr/>
          <p:nvPr/>
        </p:nvSpPr>
        <p:spPr>
          <a:xfrm>
            <a:off x="8762999" y="229593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2200" b="1" dirty="0" smtClean="0">
                <a:solidFill>
                  <a:srgbClr val="FF0000"/>
                </a:solidFill>
              </a:rPr>
              <a:t> </a:t>
            </a:r>
            <a:r>
              <a:rPr lang="uk-U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ДЕСЯТКИ</a:t>
            </a:r>
            <a:endParaRPr lang="uk-UA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трелка вверх 7"/>
          <p:cNvSpPr/>
          <p:nvPr/>
        </p:nvSpPr>
        <p:spPr>
          <a:xfrm>
            <a:off x="4306950" y="229593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uk-UA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Д. МІЛЬЙЛНІВ</a:t>
            </a:r>
            <a:endParaRPr lang="uk-UA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Стрелка вверх 8"/>
          <p:cNvSpPr/>
          <p:nvPr/>
        </p:nvSpPr>
        <p:spPr>
          <a:xfrm>
            <a:off x="5060670" y="229593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2200" b="1" dirty="0" smtClean="0">
                <a:solidFill>
                  <a:srgbClr val="7030A0"/>
                </a:solidFill>
              </a:rPr>
              <a:t> </a:t>
            </a:r>
            <a:r>
              <a:rPr lang="uk-UA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МІЛЬЙОНИ</a:t>
            </a:r>
            <a:endParaRPr lang="uk-UA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трелка вверх 9"/>
          <p:cNvSpPr/>
          <p:nvPr/>
        </p:nvSpPr>
        <p:spPr>
          <a:xfrm>
            <a:off x="5816044" y="230587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2200" b="1" dirty="0" smtClean="0">
                <a:solidFill>
                  <a:srgbClr val="7030A0"/>
                </a:solidFill>
              </a:rPr>
              <a:t> </a:t>
            </a:r>
            <a:r>
              <a:rPr lang="uk-UA" sz="3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С. ТИСЯЧ</a:t>
            </a:r>
            <a:endParaRPr lang="uk-UA" sz="3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трелка вверх 10"/>
          <p:cNvSpPr/>
          <p:nvPr/>
        </p:nvSpPr>
        <p:spPr>
          <a:xfrm>
            <a:off x="6511786" y="229593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2200" b="1" dirty="0" smtClean="0">
                <a:solidFill>
                  <a:srgbClr val="7030A0"/>
                </a:solidFill>
              </a:rPr>
              <a:t> </a:t>
            </a:r>
            <a:r>
              <a:rPr lang="uk-UA" sz="3400" b="1" dirty="0" smtClean="0">
                <a:solidFill>
                  <a:srgbClr val="002060"/>
                </a:solidFill>
              </a:rPr>
              <a:t>Д. ТИСЯЧ</a:t>
            </a:r>
            <a:endParaRPr lang="uk-UA" sz="3400" b="1" dirty="0">
              <a:solidFill>
                <a:srgbClr val="002060"/>
              </a:solidFill>
            </a:endParaRPr>
          </a:p>
        </p:txBody>
      </p:sp>
      <p:sp>
        <p:nvSpPr>
          <p:cNvPr id="12" name="Стрелка вверх 11"/>
          <p:cNvSpPr/>
          <p:nvPr/>
        </p:nvSpPr>
        <p:spPr>
          <a:xfrm>
            <a:off x="2083900" y="229593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20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Д.МІЛЬЯРДІВ</a:t>
            </a:r>
            <a:endParaRPr lang="uk-UA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вверх 12"/>
          <p:cNvSpPr/>
          <p:nvPr/>
        </p:nvSpPr>
        <p:spPr>
          <a:xfrm>
            <a:off x="2809458" y="2295937"/>
            <a:ext cx="755374" cy="4005470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МІЛЬЯРДИ</a:t>
            </a:r>
            <a:endParaRPr lang="uk-UA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вверх 13"/>
          <p:cNvSpPr/>
          <p:nvPr/>
        </p:nvSpPr>
        <p:spPr>
          <a:xfrm>
            <a:off x="3557377" y="2305877"/>
            <a:ext cx="755374" cy="3995529"/>
          </a:xfrm>
          <a:prstGeom prst="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uk-UA" sz="2200" b="1" dirty="0" smtClean="0">
                <a:solidFill>
                  <a:srgbClr val="7030A0"/>
                </a:solidFill>
              </a:rPr>
              <a:t> </a:t>
            </a:r>
            <a:r>
              <a:rPr lang="uk-UA" sz="2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uk-UA" sz="21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.МІЛЬЙОНІВ</a:t>
            </a:r>
            <a:endParaRPr lang="uk-UA" sz="21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700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10461" cy="678484"/>
          </a:xfrm>
        </p:spPr>
        <p:txBody>
          <a:bodyPr>
            <a:normAutofit/>
          </a:bodyPr>
          <a:lstStyle/>
          <a:p>
            <a:pPr algn="ctr"/>
            <a:r>
              <a:rPr lang="uk-UA" sz="3000" dirty="0">
                <a:solidFill>
                  <a:srgbClr val="002060"/>
                </a:solidFill>
                <a:latin typeface="Arial Black" panose="020B0A04020102020204" pitchFamily="34" charset="0"/>
              </a:rPr>
              <a:t>Десятковий запис натуральних чисел</a:t>
            </a:r>
            <a:endParaRPr lang="uk-UA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2634"/>
            <a:ext cx="10611678" cy="5059017"/>
          </a:xfrm>
        </p:spPr>
        <p:txBody>
          <a:bodyPr/>
          <a:lstStyle/>
          <a:p>
            <a:pPr marL="0" indent="0" algn="ctr">
              <a:buNone/>
            </a:pPr>
            <a:r>
              <a:rPr lang="uk-UA" sz="7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1 6 3 0 6 4 5 7 8 6 2</a:t>
            </a:r>
          </a:p>
          <a:p>
            <a:pPr marL="0" indent="0" algn="ctr">
              <a:buNone/>
            </a:pPr>
            <a:r>
              <a:rPr lang="uk-UA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1 6   3 0 6   4 5 7   8 6 2</a:t>
            </a:r>
          </a:p>
          <a:p>
            <a:pPr marL="0" indent="0" algn="ctr">
              <a:buNone/>
            </a:pPr>
            <a:endParaRPr lang="uk-UA" sz="8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5" name="Выноска со стрелкой вверх 4"/>
          <p:cNvSpPr/>
          <p:nvPr/>
        </p:nvSpPr>
        <p:spPr>
          <a:xfrm>
            <a:off x="5962323" y="3487779"/>
            <a:ext cx="2456873" cy="2853384"/>
          </a:xfrm>
          <a:prstGeom prst="upArrowCallou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Клас тисяч</a:t>
            </a:r>
            <a:endParaRPr lang="uk-UA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" name="Выноска со стрелкой вверх 5"/>
          <p:cNvSpPr/>
          <p:nvPr/>
        </p:nvSpPr>
        <p:spPr>
          <a:xfrm>
            <a:off x="432953" y="3487779"/>
            <a:ext cx="2456873" cy="2853384"/>
          </a:xfrm>
          <a:prstGeom prst="up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Клас мільярдів</a:t>
            </a:r>
            <a:endParaRPr lang="uk-UA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Выноска со стрелкой вверх 6"/>
          <p:cNvSpPr/>
          <p:nvPr/>
        </p:nvSpPr>
        <p:spPr>
          <a:xfrm>
            <a:off x="3197638" y="3487779"/>
            <a:ext cx="2456873" cy="2853384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Клас мільйонів</a:t>
            </a:r>
            <a:endParaRPr lang="uk-UA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" name="Выноска со стрелкой вверх 7"/>
          <p:cNvSpPr/>
          <p:nvPr/>
        </p:nvSpPr>
        <p:spPr>
          <a:xfrm>
            <a:off x="8685193" y="3487779"/>
            <a:ext cx="2456873" cy="2853384"/>
          </a:xfrm>
          <a:prstGeom prst="upArrowCallou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Клас одиниць</a:t>
            </a:r>
            <a:endParaRPr lang="uk-UA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76470"/>
            <a:ext cx="7202557" cy="5600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Система числення, в якій для запису будь-якого числа використовують лише десять цифр називається </a:t>
            </a:r>
            <a:r>
              <a:rPr lang="uk-UA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десятковою.</a:t>
            </a:r>
          </a:p>
          <a:p>
            <a:pPr marL="0" indent="0" algn="ctr">
              <a:buNone/>
            </a:pPr>
            <a:endParaRPr lang="uk-UA" sz="3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uk-UA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У цій системі кожні 10 одиниць нижчого розряду становлять одну одиницю вищого розряду.</a:t>
            </a:r>
          </a:p>
          <a:p>
            <a:pPr marL="0" indent="0" algn="ctr">
              <a:buNone/>
            </a:pPr>
            <a:endParaRPr lang="uk-UA" sz="3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8357"/>
            <a:ext cx="10515600" cy="5908606"/>
          </a:xfrm>
        </p:spPr>
        <p:txBody>
          <a:bodyPr/>
          <a:lstStyle/>
          <a:p>
            <a:pPr marL="0" indent="0" algn="ctr">
              <a:buNone/>
            </a:pPr>
            <a:r>
              <a:rPr lang="uk-UA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uk-UA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uk-UA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6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3 </a:t>
            </a:r>
            <a:r>
              <a:rPr lang="uk-UA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uk-UA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uk-UA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6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4 </a:t>
            </a:r>
            <a:r>
              <a:rPr lang="uk-UA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uk-UA" sz="6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  </a:t>
            </a:r>
            <a:r>
              <a:rPr lang="uk-UA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uk-UA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uk-UA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  <a:p>
            <a:pPr marL="0" indent="0">
              <a:buNone/>
            </a:pPr>
            <a:r>
              <a:rPr lang="uk-UA" dirty="0"/>
              <a:t> </a:t>
            </a:r>
            <a:r>
              <a:rPr lang="uk-UA" dirty="0" smtClean="0"/>
              <a:t>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 algn="ctr">
              <a:buNone/>
            </a:pPr>
            <a:r>
              <a:rPr lang="uk-UA" sz="3400" b="1" dirty="0" smtClean="0"/>
              <a:t>В залежності від місця ( </a:t>
            </a:r>
            <a:r>
              <a:rPr lang="uk-UA" sz="3400" b="1" dirty="0" smtClean="0">
                <a:solidFill>
                  <a:srgbClr val="FF0000"/>
                </a:solidFill>
              </a:rPr>
              <a:t>ПОЗИЦІЇ </a:t>
            </a:r>
            <a:r>
              <a:rPr lang="uk-UA" sz="3400" b="1" dirty="0" smtClean="0"/>
              <a:t>) цифри,  вона має відповідне значення, тому десяткова система числення ще називається </a:t>
            </a:r>
            <a:r>
              <a:rPr lang="uk-UA" sz="3400" b="1" i="1" u="sng" dirty="0" smtClean="0">
                <a:solidFill>
                  <a:srgbClr val="C00000"/>
                </a:solidFill>
              </a:rPr>
              <a:t>позиційною</a:t>
            </a:r>
            <a:r>
              <a:rPr lang="uk-UA" sz="3400" b="1" dirty="0" smtClean="0"/>
              <a:t>.</a:t>
            </a:r>
            <a:endParaRPr lang="uk-UA" sz="3400" b="1" dirty="0"/>
          </a:p>
        </p:txBody>
      </p:sp>
      <p:sp>
        <p:nvSpPr>
          <p:cNvPr id="4" name="Блок-схема: альтернативный процесс 3"/>
          <p:cNvSpPr/>
          <p:nvPr/>
        </p:nvSpPr>
        <p:spPr>
          <a:xfrm>
            <a:off x="944218" y="1093304"/>
            <a:ext cx="2961861" cy="934279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200" b="1" dirty="0" smtClean="0">
                <a:solidFill>
                  <a:srgbClr val="002060"/>
                </a:solidFill>
              </a:rPr>
              <a:t>Кількість одиниць мільярдів</a:t>
            </a:r>
            <a:endParaRPr lang="uk-UA" sz="2200" b="1" dirty="0">
              <a:solidFill>
                <a:srgbClr val="002060"/>
              </a:solidFill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8729871" y="1093303"/>
            <a:ext cx="2961861" cy="93427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200" b="1" dirty="0" smtClean="0">
                <a:solidFill>
                  <a:srgbClr val="002060"/>
                </a:solidFill>
              </a:rPr>
              <a:t>Кількість десятків</a:t>
            </a:r>
            <a:endParaRPr lang="uk-UA" sz="2200" b="1" dirty="0">
              <a:solidFill>
                <a:srgbClr val="002060"/>
              </a:solidFill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4837044" y="1093302"/>
            <a:ext cx="2961861" cy="93427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200" b="1" dirty="0" smtClean="0">
                <a:solidFill>
                  <a:srgbClr val="002060"/>
                </a:solidFill>
              </a:rPr>
              <a:t>Кількість одиниць мільйонів</a:t>
            </a:r>
            <a:endParaRPr lang="uk-UA" sz="2200" b="1" dirty="0">
              <a:solidFill>
                <a:srgbClr val="00206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4516495"/>
            <a:ext cx="3756991" cy="23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81903" y="677186"/>
                <a:ext cx="11171185" cy="5560737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uk-UA" sz="3200" b="1" dirty="0" smtClean="0">
                    <a:solidFill>
                      <a:srgbClr val="C00000"/>
                    </a:solidFill>
                  </a:rPr>
                  <a:t>Довільне натуральне число можна записати у вигляді суми розрядних доданків.</a:t>
                </a:r>
              </a:p>
              <a:p>
                <a:pPr marL="0" indent="0" algn="ctr">
                  <a:buNone/>
                </a:pPr>
                <a:r>
                  <a:rPr lang="uk-UA" b="1" dirty="0" smtClean="0">
                    <a:solidFill>
                      <a:srgbClr val="002060"/>
                    </a:solidFill>
                  </a:rPr>
                  <a:t>Наприклад:</a:t>
                </a:r>
              </a:p>
              <a:p>
                <a:pPr marL="0" indent="0">
                  <a:buNone/>
                </a:pPr>
                <a:endParaRPr lang="uk-UA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𝟑𝟗𝟖𝟏</m:t>
                    </m:r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𝟑𝟎𝟎𝟎</m:t>
                    </m:r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𝟗𝟎𝟎</m:t>
                    </m:r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uk-UA" sz="34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sz="34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uk-UA" sz="3400" b="1" i="0" dirty="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3400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uk-UA" sz="3400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𝟏𝟎𝟎𝟎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uk-UA" sz="3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uk-UA" sz="3400" b="1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uk-UA" sz="3400" b="1" dirty="0" smtClean="0">
                    <a:solidFill>
                      <a:srgbClr val="002060"/>
                    </a:solidFill>
                  </a:rPr>
                  <a:t>Цей запис називають</a:t>
                </a:r>
              </a:p>
              <a:p>
                <a:pPr marL="0" indent="0" algn="ctr">
                  <a:buNone/>
                </a:pPr>
                <a:r>
                  <a:rPr lang="uk-UA" sz="34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uk-UA" sz="3400" b="1" i="1" dirty="0" smtClean="0">
                    <a:solidFill>
                      <a:srgbClr val="FF0000"/>
                    </a:solidFill>
                  </a:rPr>
                  <a:t>розкладом числа за розрядними доданками</a:t>
                </a:r>
              </a:p>
              <a:p>
                <a:pPr marL="0" indent="0">
                  <a:buNone/>
                </a:pPr>
                <a:endParaRPr lang="uk-UA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903" y="677186"/>
                <a:ext cx="11171185" cy="5560737"/>
              </a:xfrm>
              <a:blipFill>
                <a:blip r:embed="rId2"/>
                <a:stretch>
                  <a:fillRect t="-2303" r="-5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1" y="238599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55904"/>
            <a:ext cx="8866632" cy="5421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тепер найцікавіше: </a:t>
            </a:r>
          </a:p>
          <a:p>
            <a:pPr marL="0" indent="0" algn="ctr">
              <a:buNone/>
            </a:pPr>
            <a:endParaRPr lang="uk-UA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uk-UA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uk-UA" sz="1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ЗАДАЧІ</a:t>
            </a:r>
            <a:endParaRPr lang="uk-UA" sz="1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76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334</Words>
  <Application>Microsoft Office PowerPoint</Application>
  <PresentationFormat>Широкоэкранный</PresentationFormat>
  <Paragraphs>63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Calibri Light</vt:lpstr>
      <vt:lpstr>Cambria Math</vt:lpstr>
      <vt:lpstr>Тема Office</vt:lpstr>
      <vt:lpstr>Десятковий запис натуральних чисел</vt:lpstr>
      <vt:lpstr>Десятковий запис натуральних чисел</vt:lpstr>
      <vt:lpstr>Десятковий запис натуральних чисел</vt:lpstr>
      <vt:lpstr>Десятковий запис натуральних чисел</vt:lpstr>
      <vt:lpstr>Десятковий запис натуральних чисел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Десятковий запис натуральних чисел</dc:title>
  <dc:creator>Vladyslav Makarenko</dc:creator>
  <cp:lastModifiedBy>Vladyslav Makarenko</cp:lastModifiedBy>
  <cp:revision>21</cp:revision>
  <dcterms:created xsi:type="dcterms:W3CDTF">2017-08-23T10:45:16Z</dcterms:created>
  <dcterms:modified xsi:type="dcterms:W3CDTF">2017-08-23T17:13:04Z</dcterms:modified>
</cp:coreProperties>
</file>