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5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8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2C5F1F-ED11-4126-BF46-C492E141341A}" type="doc">
      <dgm:prSet loTypeId="urn:microsoft.com/office/officeart/2005/8/layout/equation2" loCatId="relationship" qsTypeId="urn:microsoft.com/office/officeart/2005/8/quickstyle/simple1" qsCatId="simple" csTypeId="urn:microsoft.com/office/officeart/2005/8/colors/colorful1" csCatId="colorful" phldr="1"/>
      <dgm:spPr/>
    </dgm:pt>
    <dgm:pt modelId="{CE5809D2-8408-4563-B2F0-53602E66961D}">
      <dgm:prSet phldrT="[Текст]" custT="1"/>
      <dgm:spPr>
        <a:solidFill>
          <a:srgbClr val="FFC000"/>
        </a:solidFill>
      </dgm:spPr>
      <dgm:t>
        <a:bodyPr/>
        <a:lstStyle/>
        <a:p>
          <a:r>
            <a:rPr lang="uk-UA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Алгебра</a:t>
          </a:r>
          <a:endParaRPr lang="ru-RU" sz="28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34C0E4FE-E662-4A58-99F2-1857083916DE}" type="parTrans" cxnId="{FD7270C3-F81A-48FD-AE83-F2710D3CE3C6}">
      <dgm:prSet/>
      <dgm:spPr/>
      <dgm:t>
        <a:bodyPr/>
        <a:lstStyle/>
        <a:p>
          <a:endParaRPr lang="ru-RU"/>
        </a:p>
      </dgm:t>
    </dgm:pt>
    <dgm:pt modelId="{DF4CB6F4-E8A2-4915-9C1E-4FBDF480B0D9}" type="sibTrans" cxnId="{FD7270C3-F81A-48FD-AE83-F2710D3CE3C6}">
      <dgm:prSet/>
      <dgm:spPr/>
      <dgm:t>
        <a:bodyPr/>
        <a:lstStyle/>
        <a:p>
          <a:endParaRPr lang="ru-RU"/>
        </a:p>
      </dgm:t>
    </dgm:pt>
    <dgm:pt modelId="{489C11A3-ADFD-45CC-B151-0098EBB683FD}">
      <dgm:prSet phldrT="[Текст]" custT="1"/>
      <dgm:spPr>
        <a:solidFill>
          <a:srgbClr val="00B0F0"/>
        </a:solidFill>
      </dgm:spPr>
      <dgm:t>
        <a:bodyPr/>
        <a:lstStyle/>
        <a:p>
          <a:r>
            <a:rPr lang="uk-UA" sz="3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Геометрія</a:t>
          </a:r>
          <a:endParaRPr lang="ru-RU" sz="32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22D0A273-7764-4E32-B3D3-A01ADA70CD9E}" type="parTrans" cxnId="{E93AAED9-E7B8-40D4-B0F1-85C5229ECBD6}">
      <dgm:prSet/>
      <dgm:spPr/>
      <dgm:t>
        <a:bodyPr/>
        <a:lstStyle/>
        <a:p>
          <a:endParaRPr lang="ru-RU"/>
        </a:p>
      </dgm:t>
    </dgm:pt>
    <dgm:pt modelId="{83A60D43-F62F-4785-999E-FCC177C4D96E}" type="sibTrans" cxnId="{E93AAED9-E7B8-40D4-B0F1-85C5229ECBD6}">
      <dgm:prSet/>
      <dgm:spPr/>
      <dgm:t>
        <a:bodyPr/>
        <a:lstStyle/>
        <a:p>
          <a:endParaRPr lang="ru-RU"/>
        </a:p>
      </dgm:t>
    </dgm:pt>
    <dgm:pt modelId="{FA9255F4-9247-4943-BA3B-86FD8DE1E33A}">
      <dgm:prSet phldrT="[Текст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uk-UA" sz="6000" b="1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Мате-матика</a:t>
          </a:r>
          <a:endParaRPr lang="ru-RU" sz="60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4EAB5F86-8DA0-48F9-B87A-B82997DBDFAC}" type="parTrans" cxnId="{127E0DEB-DE0C-446B-AD64-5E68851E5BD1}">
      <dgm:prSet/>
      <dgm:spPr/>
      <dgm:t>
        <a:bodyPr/>
        <a:lstStyle/>
        <a:p>
          <a:endParaRPr lang="ru-RU"/>
        </a:p>
      </dgm:t>
    </dgm:pt>
    <dgm:pt modelId="{66429DB4-D5CA-4237-A8AF-AC9E6456CFC8}" type="sibTrans" cxnId="{127E0DEB-DE0C-446B-AD64-5E68851E5BD1}">
      <dgm:prSet/>
      <dgm:spPr/>
      <dgm:t>
        <a:bodyPr/>
        <a:lstStyle/>
        <a:p>
          <a:endParaRPr lang="ru-RU"/>
        </a:p>
      </dgm:t>
    </dgm:pt>
    <dgm:pt modelId="{6812E191-3834-40B9-8BBC-F88E3A551F32}" type="pres">
      <dgm:prSet presAssocID="{1D2C5F1F-ED11-4126-BF46-C492E141341A}" presName="Name0" presStyleCnt="0">
        <dgm:presLayoutVars>
          <dgm:dir/>
          <dgm:resizeHandles val="exact"/>
        </dgm:presLayoutVars>
      </dgm:prSet>
      <dgm:spPr/>
    </dgm:pt>
    <dgm:pt modelId="{D4FE4CDE-89D8-4346-A2E1-3FC66A0BE0D2}" type="pres">
      <dgm:prSet presAssocID="{1D2C5F1F-ED11-4126-BF46-C492E141341A}" presName="vNodes" presStyleCnt="0"/>
      <dgm:spPr/>
    </dgm:pt>
    <dgm:pt modelId="{3E7B8C06-F2F4-45FA-AAD9-C725ADBAAB97}" type="pres">
      <dgm:prSet presAssocID="{CE5809D2-8408-4563-B2F0-53602E66961D}" presName="node" presStyleLbl="node1" presStyleIdx="0" presStyleCnt="3" custScaleX="22674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766A214-9F02-4573-9978-C35E49CB99F4}" type="pres">
      <dgm:prSet presAssocID="{DF4CB6F4-E8A2-4915-9C1E-4FBDF480B0D9}" presName="spacerT" presStyleCnt="0"/>
      <dgm:spPr/>
    </dgm:pt>
    <dgm:pt modelId="{FE2A74AF-305B-4A51-A70B-8BD36594D52E}" type="pres">
      <dgm:prSet presAssocID="{DF4CB6F4-E8A2-4915-9C1E-4FBDF480B0D9}" presName="sibTrans" presStyleLbl="sibTrans2D1" presStyleIdx="0" presStyleCnt="2"/>
      <dgm:spPr/>
    </dgm:pt>
    <dgm:pt modelId="{CA821E19-597E-450A-B0C9-2EC0B181ABE7}" type="pres">
      <dgm:prSet presAssocID="{DF4CB6F4-E8A2-4915-9C1E-4FBDF480B0D9}" presName="spacerB" presStyleCnt="0"/>
      <dgm:spPr/>
    </dgm:pt>
    <dgm:pt modelId="{1BCB7940-519E-4034-8893-3A98B60CE55E}" type="pres">
      <dgm:prSet presAssocID="{489C11A3-ADFD-45CC-B151-0098EBB683FD}" presName="node" presStyleLbl="node1" presStyleIdx="1" presStyleCnt="3" custScaleX="238554">
        <dgm:presLayoutVars>
          <dgm:bulletEnabled val="1"/>
        </dgm:presLayoutVars>
      </dgm:prSet>
      <dgm:spPr/>
    </dgm:pt>
    <dgm:pt modelId="{97146430-FB76-43D6-B7BE-F95A202A8645}" type="pres">
      <dgm:prSet presAssocID="{1D2C5F1F-ED11-4126-BF46-C492E141341A}" presName="sibTransLast" presStyleLbl="sibTrans2D1" presStyleIdx="1" presStyleCnt="2" custScaleX="308489" custLinFactX="-23235" custLinFactNeighborX="-100000" custLinFactNeighborY="-1490"/>
      <dgm:spPr/>
    </dgm:pt>
    <dgm:pt modelId="{0BC7ED0E-99DE-4D42-8E2F-60404D11D745}" type="pres">
      <dgm:prSet presAssocID="{1D2C5F1F-ED11-4126-BF46-C492E141341A}" presName="connectorText" presStyleLbl="sibTrans2D1" presStyleIdx="1" presStyleCnt="2"/>
      <dgm:spPr/>
    </dgm:pt>
    <dgm:pt modelId="{A93FCE8E-9E80-41E1-BD4A-977DB53F39C2}" type="pres">
      <dgm:prSet presAssocID="{1D2C5F1F-ED11-4126-BF46-C492E141341A}" presName="lastNode" presStyleLbl="node1" presStyleIdx="2" presStyleCnt="3" custScaleX="153907" custScaleY="95830">
        <dgm:presLayoutVars>
          <dgm:bulletEnabled val="1"/>
        </dgm:presLayoutVars>
      </dgm:prSet>
      <dgm:spPr/>
    </dgm:pt>
  </dgm:ptLst>
  <dgm:cxnLst>
    <dgm:cxn modelId="{B5E1865F-A46A-4A2E-8625-B85CEFEE9E47}" type="presOf" srcId="{CE5809D2-8408-4563-B2F0-53602E66961D}" destId="{3E7B8C06-F2F4-45FA-AAD9-C725ADBAAB97}" srcOrd="0" destOrd="0" presId="urn:microsoft.com/office/officeart/2005/8/layout/equation2"/>
    <dgm:cxn modelId="{A87515F0-797C-4D8A-89B7-A5213DCBB90E}" type="presOf" srcId="{83A60D43-F62F-4785-999E-FCC177C4D96E}" destId="{97146430-FB76-43D6-B7BE-F95A202A8645}" srcOrd="0" destOrd="0" presId="urn:microsoft.com/office/officeart/2005/8/layout/equation2"/>
    <dgm:cxn modelId="{E93AAED9-E7B8-40D4-B0F1-85C5229ECBD6}" srcId="{1D2C5F1F-ED11-4126-BF46-C492E141341A}" destId="{489C11A3-ADFD-45CC-B151-0098EBB683FD}" srcOrd="1" destOrd="0" parTransId="{22D0A273-7764-4E32-B3D3-A01ADA70CD9E}" sibTransId="{83A60D43-F62F-4785-999E-FCC177C4D96E}"/>
    <dgm:cxn modelId="{75A57D03-284D-4450-A5C4-835618DF0997}" type="presOf" srcId="{FA9255F4-9247-4943-BA3B-86FD8DE1E33A}" destId="{A93FCE8E-9E80-41E1-BD4A-977DB53F39C2}" srcOrd="0" destOrd="0" presId="urn:microsoft.com/office/officeart/2005/8/layout/equation2"/>
    <dgm:cxn modelId="{127E0DEB-DE0C-446B-AD64-5E68851E5BD1}" srcId="{1D2C5F1F-ED11-4126-BF46-C492E141341A}" destId="{FA9255F4-9247-4943-BA3B-86FD8DE1E33A}" srcOrd="2" destOrd="0" parTransId="{4EAB5F86-8DA0-48F9-B87A-B82997DBDFAC}" sibTransId="{66429DB4-D5CA-4237-A8AF-AC9E6456CFC8}"/>
    <dgm:cxn modelId="{E0EA6A2F-CDE5-446F-A4A8-C7F68257A5FA}" type="presOf" srcId="{489C11A3-ADFD-45CC-B151-0098EBB683FD}" destId="{1BCB7940-519E-4034-8893-3A98B60CE55E}" srcOrd="0" destOrd="0" presId="urn:microsoft.com/office/officeart/2005/8/layout/equation2"/>
    <dgm:cxn modelId="{F06EB20A-87AF-4303-884B-EAB61CB7AB25}" type="presOf" srcId="{83A60D43-F62F-4785-999E-FCC177C4D96E}" destId="{0BC7ED0E-99DE-4D42-8E2F-60404D11D745}" srcOrd="1" destOrd="0" presId="urn:microsoft.com/office/officeart/2005/8/layout/equation2"/>
    <dgm:cxn modelId="{062F0E08-8AD6-4930-B777-1F13A4AA5BE1}" type="presOf" srcId="{DF4CB6F4-E8A2-4915-9C1E-4FBDF480B0D9}" destId="{FE2A74AF-305B-4A51-A70B-8BD36594D52E}" srcOrd="0" destOrd="0" presId="urn:microsoft.com/office/officeart/2005/8/layout/equation2"/>
    <dgm:cxn modelId="{C144768B-B660-473A-BBD1-17C353FE600B}" type="presOf" srcId="{1D2C5F1F-ED11-4126-BF46-C492E141341A}" destId="{6812E191-3834-40B9-8BBC-F88E3A551F32}" srcOrd="0" destOrd="0" presId="urn:microsoft.com/office/officeart/2005/8/layout/equation2"/>
    <dgm:cxn modelId="{FD7270C3-F81A-48FD-AE83-F2710D3CE3C6}" srcId="{1D2C5F1F-ED11-4126-BF46-C492E141341A}" destId="{CE5809D2-8408-4563-B2F0-53602E66961D}" srcOrd="0" destOrd="0" parTransId="{34C0E4FE-E662-4A58-99F2-1857083916DE}" sibTransId="{DF4CB6F4-E8A2-4915-9C1E-4FBDF480B0D9}"/>
    <dgm:cxn modelId="{41D946E0-B4C3-4F70-8BB1-83A1D0D74A21}" type="presParOf" srcId="{6812E191-3834-40B9-8BBC-F88E3A551F32}" destId="{D4FE4CDE-89D8-4346-A2E1-3FC66A0BE0D2}" srcOrd="0" destOrd="0" presId="urn:microsoft.com/office/officeart/2005/8/layout/equation2"/>
    <dgm:cxn modelId="{FBFA1727-8F33-4467-ADA4-442080DB67B5}" type="presParOf" srcId="{D4FE4CDE-89D8-4346-A2E1-3FC66A0BE0D2}" destId="{3E7B8C06-F2F4-45FA-AAD9-C725ADBAAB97}" srcOrd="0" destOrd="0" presId="urn:microsoft.com/office/officeart/2005/8/layout/equation2"/>
    <dgm:cxn modelId="{90940FFD-FB87-4C40-A292-1EE697267890}" type="presParOf" srcId="{D4FE4CDE-89D8-4346-A2E1-3FC66A0BE0D2}" destId="{7766A214-9F02-4573-9978-C35E49CB99F4}" srcOrd="1" destOrd="0" presId="urn:microsoft.com/office/officeart/2005/8/layout/equation2"/>
    <dgm:cxn modelId="{DF456F93-774F-43DB-8291-0EBE3C599246}" type="presParOf" srcId="{D4FE4CDE-89D8-4346-A2E1-3FC66A0BE0D2}" destId="{FE2A74AF-305B-4A51-A70B-8BD36594D52E}" srcOrd="2" destOrd="0" presId="urn:microsoft.com/office/officeart/2005/8/layout/equation2"/>
    <dgm:cxn modelId="{AC783A32-A2E9-48CB-96B2-17B911D43CF0}" type="presParOf" srcId="{D4FE4CDE-89D8-4346-A2E1-3FC66A0BE0D2}" destId="{CA821E19-597E-450A-B0C9-2EC0B181ABE7}" srcOrd="3" destOrd="0" presId="urn:microsoft.com/office/officeart/2005/8/layout/equation2"/>
    <dgm:cxn modelId="{236DA2A0-29BA-4F0C-B94D-62F8C4A4EFD0}" type="presParOf" srcId="{D4FE4CDE-89D8-4346-A2E1-3FC66A0BE0D2}" destId="{1BCB7940-519E-4034-8893-3A98B60CE55E}" srcOrd="4" destOrd="0" presId="urn:microsoft.com/office/officeart/2005/8/layout/equation2"/>
    <dgm:cxn modelId="{F0F5CD13-2E60-435D-9FD3-F3C6F8979C1C}" type="presParOf" srcId="{6812E191-3834-40B9-8BBC-F88E3A551F32}" destId="{97146430-FB76-43D6-B7BE-F95A202A8645}" srcOrd="1" destOrd="0" presId="urn:microsoft.com/office/officeart/2005/8/layout/equation2"/>
    <dgm:cxn modelId="{DFCB1302-25B9-4E35-AF41-28B2F59CC276}" type="presParOf" srcId="{97146430-FB76-43D6-B7BE-F95A202A8645}" destId="{0BC7ED0E-99DE-4D42-8E2F-60404D11D745}" srcOrd="0" destOrd="0" presId="urn:microsoft.com/office/officeart/2005/8/layout/equation2"/>
    <dgm:cxn modelId="{B9BF1E0F-ACFC-4056-91C2-8347A224C439}" type="presParOf" srcId="{6812E191-3834-40B9-8BBC-F88E3A551F32}" destId="{A93FCE8E-9E80-41E1-BD4A-977DB53F39C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E7B8C06-F2F4-45FA-AAD9-C725ADBAAB97}">
      <dsp:nvSpPr>
        <dsp:cNvPr id="0" name=""/>
        <dsp:cNvSpPr/>
      </dsp:nvSpPr>
      <dsp:spPr>
        <a:xfrm>
          <a:off x="76199" y="682951"/>
          <a:ext cx="2818811" cy="1243179"/>
        </a:xfrm>
        <a:prstGeom prst="ellipse">
          <a:avLst/>
        </a:prstGeom>
        <a:solidFill>
          <a:srgbClr val="FFC000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8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Алгебра</a:t>
          </a:r>
          <a:endParaRPr lang="ru-RU" sz="28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76199" y="682951"/>
        <a:ext cx="2818811" cy="1243179"/>
      </dsp:txXfrm>
    </dsp:sp>
    <dsp:sp modelId="{FE2A74AF-305B-4A51-A70B-8BD36594D52E}">
      <dsp:nvSpPr>
        <dsp:cNvPr id="0" name=""/>
        <dsp:cNvSpPr/>
      </dsp:nvSpPr>
      <dsp:spPr>
        <a:xfrm>
          <a:off x="1125082" y="2027077"/>
          <a:ext cx="721044" cy="721044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/>
        </a:p>
      </dsp:txBody>
      <dsp:txXfrm>
        <a:off x="1125082" y="2027077"/>
        <a:ext cx="721044" cy="721044"/>
      </dsp:txXfrm>
    </dsp:sp>
    <dsp:sp modelId="{1BCB7940-519E-4034-8893-3A98B60CE55E}">
      <dsp:nvSpPr>
        <dsp:cNvPr id="0" name=""/>
        <dsp:cNvSpPr/>
      </dsp:nvSpPr>
      <dsp:spPr>
        <a:xfrm>
          <a:off x="2777" y="2849068"/>
          <a:ext cx="2965655" cy="1243179"/>
        </a:xfrm>
        <a:prstGeom prst="ellipse">
          <a:avLst/>
        </a:prstGeom>
        <a:solidFill>
          <a:srgbClr val="00B0F0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2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Геометрія</a:t>
          </a:r>
          <a:endParaRPr lang="ru-RU" sz="32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777" y="2849068"/>
        <a:ext cx="2965655" cy="1243179"/>
      </dsp:txXfrm>
    </dsp:sp>
    <dsp:sp modelId="{97146430-FB76-43D6-B7BE-F95A202A8645}">
      <dsp:nvSpPr>
        <dsp:cNvPr id="0" name=""/>
        <dsp:cNvSpPr/>
      </dsp:nvSpPr>
      <dsp:spPr>
        <a:xfrm>
          <a:off x="2255612" y="2149477"/>
          <a:ext cx="1219553" cy="4624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900" kern="1200"/>
        </a:p>
      </dsp:txBody>
      <dsp:txXfrm>
        <a:off x="2255612" y="2149477"/>
        <a:ext cx="1219553" cy="462462"/>
      </dsp:txXfrm>
    </dsp:sp>
    <dsp:sp modelId="{A93FCE8E-9E80-41E1-BD4A-977DB53F39C2}">
      <dsp:nvSpPr>
        <dsp:cNvPr id="0" name=""/>
        <dsp:cNvSpPr/>
      </dsp:nvSpPr>
      <dsp:spPr>
        <a:xfrm>
          <a:off x="3714340" y="1196260"/>
          <a:ext cx="3826681" cy="2382678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6000" b="1" kern="12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Мате-матика</a:t>
          </a:r>
          <a:endParaRPr lang="ru-RU" sz="60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714340" y="1196260"/>
        <a:ext cx="3826681" cy="2382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jpeg"/><Relationship Id="rId5" Type="http://schemas.openxmlformats.org/officeDocument/2006/relationships/oleObject" Target="../embeddings/oleObject1.bin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відріхок, довхина відрізеа\images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1027" name="Picture 3" descr="C:\Users\User\Desktop\відріхок, довхина відрізеа\images (5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2362200"/>
            <a:ext cx="2066925" cy="2219325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>
            <a:off x="685800" y="762000"/>
            <a:ext cx="7620000" cy="35814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Bottom">
              <a:avLst/>
            </a:prstTxWarp>
            <a:spAutoFit/>
          </a:bodyPr>
          <a:lstStyle/>
          <a:p>
            <a:pPr algn="ctr"/>
            <a:r>
              <a:rPr lang="uk-UA" sz="6000" b="1" cap="none" spc="0" dirty="0" smtClean="0">
                <a:ln w="1905"/>
                <a:solidFill>
                  <a:srgbClr val="00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Урок №1</a:t>
            </a:r>
          </a:p>
          <a:p>
            <a:pPr algn="ctr"/>
            <a:r>
              <a:rPr lang="uk-UA" sz="6000" b="1" cap="none" spc="0" dirty="0" smtClean="0">
                <a:ln w="1905"/>
                <a:solidFill>
                  <a:srgbClr val="00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Відрізок.</a:t>
            </a:r>
          </a:p>
          <a:p>
            <a:pPr algn="ctr"/>
            <a:r>
              <a:rPr lang="uk-UA" sz="6000" b="1" cap="none" spc="0" dirty="0" smtClean="0">
                <a:ln w="1905"/>
                <a:solidFill>
                  <a:srgbClr val="00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Довжина відрізка.</a:t>
            </a:r>
            <a:endParaRPr lang="ru-RU" sz="6000" b="1" cap="none" spc="0" dirty="0">
              <a:ln w="1905"/>
              <a:solidFill>
                <a:srgbClr val="0000FF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0" y="4495800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i="1" dirty="0" smtClean="0">
                <a:latin typeface="Times New Roman" pitchFamily="18" charset="0"/>
                <a:cs typeface="Times New Roman" pitchFamily="18" charset="0"/>
              </a:rPr>
              <a:t>Урок математики в 5 класі, вчитель  математики та фізики</a:t>
            </a:r>
          </a:p>
          <a:p>
            <a:pPr algn="ctr"/>
            <a:r>
              <a:rPr lang="uk-UA" sz="2400" b="1" i="1" dirty="0" err="1" smtClean="0">
                <a:latin typeface="Times New Roman" pitchFamily="18" charset="0"/>
                <a:cs typeface="Times New Roman" pitchFamily="18" charset="0"/>
              </a:rPr>
              <a:t>Сербівської</a:t>
            </a:r>
            <a:r>
              <a:rPr lang="uk-UA" sz="2400" b="1" i="1" dirty="0" smtClean="0">
                <a:latin typeface="Times New Roman" pitchFamily="18" charset="0"/>
                <a:cs typeface="Times New Roman" pitchFamily="18" charset="0"/>
              </a:rPr>
              <a:t> ЗШ </a:t>
            </a:r>
            <a:r>
              <a:rPr lang="uk-UA" sz="2400" b="1" i="1" dirty="0" err="1" smtClean="0">
                <a:latin typeface="Times New Roman" pitchFamily="18" charset="0"/>
                <a:cs typeface="Times New Roman" pitchFamily="18" charset="0"/>
              </a:rPr>
              <a:t>І-ІІІст</a:t>
            </a:r>
            <a:r>
              <a:rPr lang="uk-UA" sz="2400" b="1" i="1" dirty="0" smtClean="0">
                <a:latin typeface="Times New Roman" pitchFamily="18" charset="0"/>
                <a:cs typeface="Times New Roman" pitchFamily="18" charset="0"/>
              </a:rPr>
              <a:t>  Попик Г.Л</a:t>
            </a:r>
            <a:r>
              <a:rPr lang="uk-UA" sz="2400" b="1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відріхок, довхина відрізеа\images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21506" name="Picture 2" descr="C:\Users\User\Desktop\відріхок, довхина відрізеа\image032_8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286000"/>
            <a:ext cx="7086600" cy="1828800"/>
          </a:xfrm>
          <a:prstGeom prst="rect">
            <a:avLst/>
          </a:prstGeom>
          <a:noFill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267200"/>
            <a:ext cx="2743200" cy="131922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</p:pic>
      <p:pic>
        <p:nvPicPr>
          <p:cNvPr id="21507" name="Picture 3" descr="C:\Users\User\Desktop\Без названия (1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7200" y="4114800"/>
            <a:ext cx="3476625" cy="1314450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533400" y="609600"/>
            <a:ext cx="805541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cap="none" spc="0" dirty="0" err="1" smtClean="0">
                <a:ln w="1905"/>
                <a:solidFill>
                  <a:srgbClr val="00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Інструменти</a:t>
            </a:r>
            <a:r>
              <a:rPr lang="ru-RU" sz="4400" b="1" cap="none" spc="0" dirty="0" smtClean="0">
                <a:ln w="1905"/>
                <a:solidFill>
                  <a:srgbClr val="00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sz="4400" b="1" cap="none" spc="0" dirty="0" err="1" smtClean="0">
                <a:ln w="1905"/>
                <a:solidFill>
                  <a:srgbClr val="00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вимірювання</a:t>
            </a:r>
            <a:endParaRPr lang="ru-RU" sz="4400" b="1" cap="none" spc="0" dirty="0" smtClean="0">
              <a:ln w="1905"/>
              <a:solidFill>
                <a:srgbClr val="0000FF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uk-UA" sz="4400" b="1" dirty="0" smtClean="0">
                <a:ln w="1905"/>
                <a:solidFill>
                  <a:srgbClr val="00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довжини</a:t>
            </a:r>
            <a:endParaRPr lang="ru-RU" sz="4400" b="1" cap="none" spc="0" dirty="0">
              <a:ln w="1905"/>
              <a:solidFill>
                <a:srgbClr val="0000FF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відріхок, довхина відрізеа\images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>
            <a:off x="838200" y="762000"/>
            <a:ext cx="7315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 smtClean="0">
                <a:latin typeface="Times New Roman" pitchFamily="18" charset="0"/>
                <a:cs typeface="Times New Roman" pitchFamily="18" charset="0"/>
              </a:rPr>
              <a:t>Споконвіку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 люди </a:t>
            </a:r>
            <a:r>
              <a:rPr lang="ru-RU" sz="2400" b="1" i="1" dirty="0" err="1" smtClean="0">
                <a:latin typeface="Times New Roman" pitchFamily="18" charset="0"/>
                <a:cs typeface="Times New Roman" pitchFamily="18" charset="0"/>
              </a:rPr>
              <a:t>користувалися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 такою природною </a:t>
            </a:r>
            <a:r>
              <a:rPr lang="ru-RU" sz="2400" b="1" i="1" dirty="0" err="1" smtClean="0">
                <a:latin typeface="Times New Roman" pitchFamily="18" charset="0"/>
                <a:cs typeface="Times New Roman" pitchFamily="18" charset="0"/>
              </a:rPr>
              <a:t>мірою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 smtClean="0">
                <a:latin typeface="Times New Roman" pitchFamily="18" charset="0"/>
                <a:cs typeface="Times New Roman" pitchFamily="18" charset="0"/>
              </a:rPr>
              <a:t>довжини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, як </a:t>
            </a:r>
            <a:r>
              <a:rPr lang="ru-RU" sz="2400" b="1" i="1" dirty="0" err="1" smtClean="0">
                <a:latin typeface="Times New Roman" pitchFamily="18" charset="0"/>
                <a:cs typeface="Times New Roman" pitchFamily="18" charset="0"/>
              </a:rPr>
              <a:t>крок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b="1" i="1" dirty="0" err="1" smtClean="0">
                <a:latin typeface="Times New Roman" pitchFamily="18" charset="0"/>
                <a:cs typeface="Times New Roman" pitchFamily="18" charset="0"/>
              </a:rPr>
              <a:t>Багато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 smtClean="0">
                <a:latin typeface="Times New Roman" pitchFamily="18" charset="0"/>
                <a:cs typeface="Times New Roman" pitchFamily="18" charset="0"/>
              </a:rPr>
              <a:t>народів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 smtClean="0">
                <a:latin typeface="Times New Roman" pitchFamily="18" charset="0"/>
                <a:cs typeface="Times New Roman" pitchFamily="18" charset="0"/>
              </a:rPr>
              <a:t>застосовували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 як </a:t>
            </a:r>
            <a:r>
              <a:rPr lang="ru-RU" sz="2400" b="1" i="1" dirty="0" err="1" smtClean="0">
                <a:latin typeface="Times New Roman" pitchFamily="18" charset="0"/>
                <a:cs typeface="Times New Roman" pitchFamily="18" charset="0"/>
              </a:rPr>
              <a:t>міру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 smtClean="0">
                <a:latin typeface="Times New Roman" pitchFamily="18" charset="0"/>
                <a:cs typeface="Times New Roman" pitchFamily="18" charset="0"/>
              </a:rPr>
              <a:t>довжини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 smtClean="0">
                <a:latin typeface="Times New Roman" pitchFamily="18" charset="0"/>
                <a:cs typeface="Times New Roman" pitchFamily="18" charset="0"/>
              </a:rPr>
              <a:t>дальність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 smtClean="0">
                <a:latin typeface="Times New Roman" pitchFamily="18" charset="0"/>
                <a:cs typeface="Times New Roman" pitchFamily="18" charset="0"/>
              </a:rPr>
              <a:t>польоту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 smtClean="0">
                <a:latin typeface="Times New Roman" pitchFamily="18" charset="0"/>
                <a:cs typeface="Times New Roman" pitchFamily="18" charset="0"/>
              </a:rPr>
              <a:t>стріли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b="1" i="1" dirty="0" err="1" smtClean="0">
                <a:latin typeface="Times New Roman" pitchFamily="18" charset="0"/>
                <a:cs typeface="Times New Roman" pitchFamily="18" charset="0"/>
              </a:rPr>
              <a:t>Великі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 smtClean="0">
                <a:latin typeface="Times New Roman" pitchFamily="18" charset="0"/>
                <a:cs typeface="Times New Roman" pitchFamily="18" charset="0"/>
              </a:rPr>
              <a:t>відстані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 smtClean="0">
                <a:latin typeface="Times New Roman" pitchFamily="18" charset="0"/>
                <a:cs typeface="Times New Roman" pitchFamily="18" charset="0"/>
              </a:rPr>
              <a:t>вимірювали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 smtClean="0">
                <a:latin typeface="Times New Roman" pitchFamily="18" charset="0"/>
                <a:cs typeface="Times New Roman" pitchFamily="18" charset="0"/>
              </a:rPr>
              <a:t>денними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 переходами. </a:t>
            </a:r>
            <a:r>
              <a:rPr lang="ru-RU" sz="2400" b="1" i="1" dirty="0" err="1" smtClean="0">
                <a:latin typeface="Times New Roman" pitchFamily="18" charset="0"/>
                <a:cs typeface="Times New Roman" pitchFamily="18" charset="0"/>
              </a:rPr>
              <a:t>Також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 smtClean="0">
                <a:latin typeface="Times New Roman" pitchFamily="18" charset="0"/>
                <a:cs typeface="Times New Roman" pitchFamily="18" charset="0"/>
              </a:rPr>
              <a:t>використовували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ru-RU" sz="2400" b="1" i="1" dirty="0" err="1" smtClean="0">
                <a:latin typeface="Times New Roman" pitchFamily="18" charset="0"/>
                <a:cs typeface="Times New Roman" pitchFamily="18" charset="0"/>
              </a:rPr>
              <a:t>вимірювальні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 smtClean="0">
                <a:latin typeface="Times New Roman" pitchFamily="18" charset="0"/>
                <a:cs typeface="Times New Roman" pitchFamily="18" charset="0"/>
              </a:rPr>
              <a:t>прилади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”, </a:t>
            </a:r>
            <a:r>
              <a:rPr lang="ru-RU" sz="2400" b="1" i="1" dirty="0" err="1" smtClean="0">
                <a:latin typeface="Times New Roman" pitchFamily="18" charset="0"/>
                <a:cs typeface="Times New Roman" pitchFamily="18" charset="0"/>
              </a:rPr>
              <a:t>які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 smtClean="0">
                <a:latin typeface="Times New Roman" pitchFamily="18" charset="0"/>
                <a:cs typeface="Times New Roman" pitchFamily="18" charset="0"/>
              </a:rPr>
              <a:t>були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 smtClean="0">
                <a:latin typeface="Times New Roman" pitchFamily="18" charset="0"/>
                <a:cs typeface="Times New Roman" pitchFamily="18" charset="0"/>
              </a:rPr>
              <a:t>напохваті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b="1" i="1" dirty="0" err="1" smtClean="0">
                <a:latin typeface="Times New Roman" pitchFamily="18" charset="0"/>
                <a:cs typeface="Times New Roman" pitchFamily="18" charset="0"/>
              </a:rPr>
              <a:t>п’ядь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b="1" i="1" dirty="0" err="1" smtClean="0">
                <a:latin typeface="Times New Roman" pitchFamily="18" charset="0"/>
                <a:cs typeface="Times New Roman" pitchFamily="18" charset="0"/>
              </a:rPr>
              <a:t>лікоть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b="1" i="1" dirty="0" err="1" smtClean="0">
                <a:latin typeface="Times New Roman" pitchFamily="18" charset="0"/>
                <a:cs typeface="Times New Roman" pitchFamily="18" charset="0"/>
              </a:rPr>
              <a:t>долоня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, фут, дюйм, </a:t>
            </a:r>
            <a:r>
              <a:rPr lang="ru-RU" sz="2400" b="1" i="1" dirty="0" err="1" smtClean="0">
                <a:latin typeface="Times New Roman" pitchFamily="18" charset="0"/>
                <a:cs typeface="Times New Roman" pitchFamily="18" charset="0"/>
              </a:rPr>
              <a:t>косовий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 сажень</a:t>
            </a:r>
            <a:endParaRPr lang="ru-RU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531" name="Picture 3" descr="C:\Users\User\Desktop\Без названия (2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505200"/>
            <a:ext cx="7772400" cy="266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відріхок, довхина відрізеа\images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62000" y="762000"/>
            <a:ext cx="75438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У 1790 р. до </a:t>
            </a:r>
            <a:r>
              <a:rPr kumimoji="0" lang="ru-RU" sz="22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Національних</a:t>
            </a:r>
            <a:r>
              <a:rPr kumimoji="0" lang="ru-RU" sz="2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2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зборів</a:t>
            </a:r>
            <a:r>
              <a:rPr kumimoji="0" lang="ru-RU" sz="2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2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Франції</a:t>
            </a:r>
            <a:r>
              <a:rPr kumimoji="0" lang="ru-RU" sz="2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2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надійшла</a:t>
            </a:r>
            <a:r>
              <a:rPr kumimoji="0" lang="ru-RU" sz="2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2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пропозиція</a:t>
            </a:r>
            <a:r>
              <a:rPr kumimoji="0" lang="ru-RU" sz="2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про </a:t>
            </a:r>
            <a:r>
              <a:rPr kumimoji="0" lang="ru-RU" sz="22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створення</a:t>
            </a:r>
            <a:r>
              <a:rPr kumimoji="0" lang="ru-RU" sz="2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2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нової</a:t>
            </a:r>
            <a:r>
              <a:rPr kumimoji="0" lang="ru-RU" sz="2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2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системи</a:t>
            </a:r>
            <a:r>
              <a:rPr kumimoji="0" lang="ru-RU" sz="2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2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мір</a:t>
            </a:r>
            <a:r>
              <a:rPr kumimoji="0" lang="ru-RU" sz="2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ru-RU" sz="22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і</a:t>
            </a:r>
            <a:r>
              <a:rPr kumimoji="0" lang="ru-RU" sz="2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в 1791 р. </a:t>
            </a:r>
            <a:r>
              <a:rPr kumimoji="0" lang="ru-RU" sz="22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було</a:t>
            </a:r>
            <a:r>
              <a:rPr kumimoji="0" lang="ru-RU" sz="2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введено </a:t>
            </a:r>
            <a:r>
              <a:rPr kumimoji="0" lang="ru-RU" sz="22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одиницю</a:t>
            </a:r>
            <a:r>
              <a:rPr kumimoji="0" lang="ru-RU" sz="2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2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довжини</a:t>
            </a:r>
            <a:r>
              <a:rPr kumimoji="0" lang="ru-RU" sz="2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– метр. Слово “метр” походить </a:t>
            </a:r>
            <a:r>
              <a:rPr kumimoji="0" lang="ru-RU" sz="22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від</a:t>
            </a:r>
            <a:r>
              <a:rPr kumimoji="0" lang="ru-RU" sz="2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2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грецького</a:t>
            </a:r>
            <a:r>
              <a:rPr kumimoji="0" lang="ru-RU" sz="2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слова “</a:t>
            </a:r>
            <a:r>
              <a:rPr kumimoji="0" lang="ru-RU" sz="22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метрон</a:t>
            </a:r>
            <a:r>
              <a:rPr kumimoji="0" lang="ru-RU" sz="2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”, </a:t>
            </a:r>
            <a:r>
              <a:rPr kumimoji="0" lang="ru-RU" sz="22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що</a:t>
            </a:r>
            <a:r>
              <a:rPr kumimoji="0" lang="ru-RU" sz="2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2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означає</a:t>
            </a:r>
            <a:r>
              <a:rPr kumimoji="0" lang="ru-RU" sz="2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“</a:t>
            </a:r>
            <a:r>
              <a:rPr kumimoji="0" lang="ru-RU" sz="22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міра</a:t>
            </a:r>
            <a:r>
              <a:rPr kumimoji="0" lang="ru-RU" sz="2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”. У 1799 р. </a:t>
            </a:r>
            <a:r>
              <a:rPr kumimoji="0" lang="ru-RU" sz="22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виготовлено</a:t>
            </a:r>
            <a:r>
              <a:rPr kumimoji="0" lang="ru-RU" sz="2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2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еталон</a:t>
            </a:r>
            <a:r>
              <a:rPr kumimoji="0" lang="ru-RU" sz="2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метра у </a:t>
            </a:r>
            <a:r>
              <a:rPr kumimoji="0" lang="ru-RU" sz="22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вигляді</a:t>
            </a:r>
            <a:r>
              <a:rPr kumimoji="0" lang="ru-RU" sz="2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платинового стержня. Але </a:t>
            </a:r>
            <a:r>
              <a:rPr kumimoji="0" lang="ru-RU" sz="22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тільки</a:t>
            </a:r>
            <a:r>
              <a:rPr kumimoji="0" lang="ru-RU" sz="2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через 100 </a:t>
            </a:r>
            <a:r>
              <a:rPr kumimoji="0" lang="ru-RU" sz="22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років</a:t>
            </a:r>
            <a:r>
              <a:rPr kumimoji="0" lang="ru-RU" sz="2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2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метрична</a:t>
            </a:r>
            <a:r>
              <a:rPr kumimoji="0" lang="ru-RU" sz="2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система </a:t>
            </a:r>
            <a:r>
              <a:rPr kumimoji="0" lang="ru-RU" sz="22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мір</a:t>
            </a:r>
            <a:r>
              <a:rPr kumimoji="0" lang="ru-RU" sz="2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2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зайняла</a:t>
            </a:r>
            <a:r>
              <a:rPr kumimoji="0" lang="ru-RU" sz="2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в </a:t>
            </a:r>
            <a:r>
              <a:rPr kumimoji="0" lang="ru-RU" sz="22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Європі</a:t>
            </a:r>
            <a:r>
              <a:rPr kumimoji="0" lang="ru-RU" sz="2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2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міцні</a:t>
            </a:r>
            <a:r>
              <a:rPr kumimoji="0" lang="ru-RU" sz="2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2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позиції</a:t>
            </a:r>
            <a:r>
              <a:rPr kumimoji="0" lang="ru-RU" sz="2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ru-RU" sz="22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Метр — часть Парижского меридиана metr, история, эталон"/>
          <p:cNvPicPr/>
          <p:nvPr/>
        </p:nvPicPr>
        <p:blipFill>
          <a:blip r:embed="rId3" cstate="print"/>
          <a:srcRect l="44970" t="23932" r="6629" b="36680"/>
          <a:stretch>
            <a:fillRect/>
          </a:stretch>
        </p:blipFill>
        <p:spPr bwMode="auto">
          <a:xfrm>
            <a:off x="457200" y="3276600"/>
            <a:ext cx="3581400" cy="1847864"/>
          </a:xfrm>
          <a:prstGeom prst="rect">
            <a:avLst/>
          </a:prstGeom>
          <a:noFill/>
        </p:spPr>
      </p:pic>
      <p:pic>
        <p:nvPicPr>
          <p:cNvPr id="5" name="Рисунок 4" descr="Метр — часть Парижского меридиана metr, история, эталон"/>
          <p:cNvPicPr/>
          <p:nvPr/>
        </p:nvPicPr>
        <p:blipFill>
          <a:blip r:embed="rId3" cstate="print"/>
          <a:srcRect l="7629" t="57876" r="54727" b="9524"/>
          <a:stretch>
            <a:fillRect/>
          </a:stretch>
        </p:blipFill>
        <p:spPr bwMode="auto">
          <a:xfrm>
            <a:off x="4953000" y="3200400"/>
            <a:ext cx="3331405" cy="1853299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304800" y="5181600"/>
            <a:ext cx="3733800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buNone/>
            </a:pPr>
            <a:r>
              <a:rPr lang="uk-UA" sz="2400" b="1" i="1" dirty="0" smtClean="0">
                <a:latin typeface="Arial Narrow" pitchFamily="34" charset="0"/>
              </a:rPr>
              <a:t>Зберігається у Франції  в бюро Міжнародних мір і ваг</a:t>
            </a:r>
            <a:endParaRPr lang="uk-UA" sz="2400" b="1" i="1" dirty="0">
              <a:latin typeface="Arial Narrow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724400" y="5105400"/>
            <a:ext cx="3733854" cy="9541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buNone/>
            </a:pPr>
            <a:r>
              <a:rPr lang="uk-UA" sz="2800" b="1" i="1" dirty="0" smtClean="0">
                <a:latin typeface="Arial Narrow" pitchFamily="34" charset="0"/>
              </a:rPr>
              <a:t>Сплав: 90% платини, 10% іридію</a:t>
            </a:r>
            <a:endParaRPr lang="uk-UA" sz="2800" b="1" i="1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відріхок, довхина відрізеа\images 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609600" y="609600"/>
            <a:ext cx="8064896" cy="79208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4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ОДИНИЦІ  ВИМІРЮВАННЯ</a:t>
            </a:r>
            <a:endParaRPr kumimoji="0" lang="uk-UA" sz="4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pic>
        <p:nvPicPr>
          <p:cNvPr id="4" name="Picture 7" descr="http://mypresentation.ru/documents/2f376a709848ff6e90515198028d31f0/img6.jpg"/>
          <p:cNvPicPr>
            <a:picLocks noChangeAspect="1" noChangeArrowheads="1"/>
          </p:cNvPicPr>
          <p:nvPr/>
        </p:nvPicPr>
        <p:blipFill>
          <a:blip r:embed="rId4" cstate="print"/>
          <a:srcRect l="37320" t="18900" r="14485" b="35741"/>
          <a:stretch>
            <a:fillRect/>
          </a:stretch>
        </p:blipFill>
        <p:spPr bwMode="auto">
          <a:xfrm>
            <a:off x="762000" y="1676400"/>
            <a:ext cx="2937967" cy="2073813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2133600" y="4114800"/>
            <a:ext cx="6400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3200" b="1" dirty="0" smtClean="0">
                <a:solidFill>
                  <a:srgbClr val="FF0000"/>
                </a:solidFill>
                <a:latin typeface="Arial Narrow" pitchFamily="34" charset="0"/>
              </a:rPr>
              <a:t>                     Метр </a:t>
            </a:r>
            <a:r>
              <a:rPr lang="ru-RU" sz="2400" b="1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ru-RU" sz="2400" b="1" dirty="0" smtClean="0"/>
              <a:t>	</a:t>
            </a:r>
            <a:r>
              <a:rPr lang="ru-RU" sz="3200" b="1" dirty="0" err="1" smtClean="0">
                <a:latin typeface="Arial Narrow" pitchFamily="34" charset="0"/>
              </a:rPr>
              <a:t>частини</a:t>
            </a:r>
            <a:r>
              <a:rPr lang="ru-RU" sz="3200" b="1" dirty="0" smtClean="0">
                <a:latin typeface="Arial Narrow" pitchFamily="34" charset="0"/>
              </a:rPr>
              <a:t> </a:t>
            </a:r>
            <a:r>
              <a:rPr lang="ru-RU" sz="3200" b="1" dirty="0" err="1" smtClean="0">
                <a:latin typeface="Arial Narrow" pitchFamily="34" charset="0"/>
              </a:rPr>
              <a:t>паризько</a:t>
            </a:r>
            <a:r>
              <a:rPr lang="ru-RU" sz="3200" b="1" dirty="0" err="1" smtClean="0">
                <a:latin typeface="Arial Narrow" pitchFamily="34" charset="0"/>
              </a:rPr>
              <a:t>го</a:t>
            </a:r>
            <a:r>
              <a:rPr lang="ru-RU" sz="3200" b="1" dirty="0" smtClean="0">
                <a:latin typeface="Arial Narrow" pitchFamily="34" charset="0"/>
              </a:rPr>
              <a:t> </a:t>
            </a:r>
            <a:r>
              <a:rPr lang="ru-RU" sz="3200" b="1" dirty="0" err="1" smtClean="0">
                <a:latin typeface="Arial Narrow" pitchFamily="34" charset="0"/>
              </a:rPr>
              <a:t>мередіану</a:t>
            </a:r>
            <a:endParaRPr lang="ru-RU" sz="3200" b="1" dirty="0" smtClean="0">
              <a:latin typeface="Arial Narrow" pitchFamily="34" charset="0"/>
            </a:endParaRPr>
          </a:p>
        </p:txBody>
      </p:sp>
      <p:graphicFrame>
        <p:nvGraphicFramePr>
          <p:cNvPr id="23553" name="Object 1"/>
          <p:cNvGraphicFramePr>
            <a:graphicFrameLocks noChangeAspect="1"/>
          </p:cNvGraphicFramePr>
          <p:nvPr/>
        </p:nvGraphicFramePr>
        <p:xfrm>
          <a:off x="1066800" y="4267200"/>
          <a:ext cx="1928812" cy="1118367"/>
        </p:xfrm>
        <a:graphic>
          <a:graphicData uri="http://schemas.openxmlformats.org/presentationml/2006/ole">
            <p:oleObj spid="_x0000_s23553" name="Формула" r:id="rId5" imgW="685800" imgH="393700" progId="">
              <p:embed/>
            </p:oleObj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4648200" y="5181600"/>
            <a:ext cx="3657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latin typeface="Arial Narrow" pitchFamily="34" charset="0"/>
              </a:rPr>
              <a:t>30 березня 1791 року</a:t>
            </a:r>
            <a:endParaRPr lang="uk-UA" sz="2800" b="1" dirty="0">
              <a:latin typeface="Arial Narrow" pitchFamily="34" charset="0"/>
            </a:endParaRPr>
          </a:p>
        </p:txBody>
      </p:sp>
      <p:pic>
        <p:nvPicPr>
          <p:cNvPr id="23554" name="Picture 2" descr="C:\Users\User\Desktop\200px-Castell_de_Montjuic_-_Fossat_entrada_-_Barcelona_(Catalonia)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43600" y="2133600"/>
            <a:ext cx="2286000" cy="1714500"/>
          </a:xfrm>
          <a:prstGeom prst="rect">
            <a:avLst/>
          </a:prstGeom>
          <a:noFill/>
        </p:spPr>
      </p:pic>
      <p:pic>
        <p:nvPicPr>
          <p:cNvPr id="23555" name="Picture 3" descr="C:\Users\User\Desktop\200px-Dunkerque_Belfort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38600" y="1676400"/>
            <a:ext cx="1711481" cy="236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відріхок, довхина відрізеа\images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1143000" y="609600"/>
            <a:ext cx="7772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ru-RU" altLang="uk-UA" sz="2400" b="1" i="1" dirty="0" err="1" smtClean="0">
                <a:latin typeface="Times New Roman" pitchFamily="18" charset="0"/>
                <a:cs typeface="Times New Roman" pitchFamily="18" charset="0"/>
              </a:rPr>
              <a:t>Накресліть</a:t>
            </a:r>
            <a:r>
              <a:rPr lang="ru-RU" altLang="uk-UA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uk-UA" sz="2400" b="1" i="1" dirty="0" err="1" smtClean="0">
                <a:latin typeface="Times New Roman" pitchFamily="18" charset="0"/>
                <a:cs typeface="Times New Roman" pitchFamily="18" charset="0"/>
              </a:rPr>
              <a:t>відрізок</a:t>
            </a:r>
            <a:r>
              <a:rPr lang="ru-RU" altLang="uk-UA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uk-UA" sz="2400" b="1" i="1" dirty="0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ru-RU" altLang="uk-UA" sz="2400" b="1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ru-RU" altLang="uk-UA" sz="2400" b="1" i="1" dirty="0" smtClean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ru-RU" altLang="uk-UA" sz="2400" b="1" i="1" dirty="0" smtClean="0">
                <a:latin typeface="Times New Roman" pitchFamily="18" charset="0"/>
                <a:cs typeface="Times New Roman" pitchFamily="18" charset="0"/>
              </a:rPr>
              <a:t>см </a:t>
            </a:r>
            <a:r>
              <a:rPr lang="ru-RU" altLang="uk-UA" sz="2400" b="1" i="1" dirty="0" smtClean="0">
                <a:latin typeface="Times New Roman" pitchFamily="18" charset="0"/>
                <a:cs typeface="Times New Roman" pitchFamily="18" charset="0"/>
              </a:rPr>
              <a:t>6 </a:t>
            </a:r>
            <a:r>
              <a:rPr lang="ru-RU" altLang="uk-UA" sz="2400" b="1" i="1" dirty="0" smtClean="0">
                <a:latin typeface="Times New Roman" pitchFamily="18" charset="0"/>
                <a:cs typeface="Times New Roman" pitchFamily="18" charset="0"/>
              </a:rPr>
              <a:t>мм. </a:t>
            </a:r>
          </a:p>
          <a:p>
            <a:pPr algn="ctr" eaLnBrk="1" hangingPunct="1"/>
            <a:r>
              <a:rPr lang="ru-RU" altLang="uk-UA" sz="2400" b="1" i="1" dirty="0" err="1" smtClean="0">
                <a:latin typeface="Times New Roman" pitchFamily="18" charset="0"/>
                <a:cs typeface="Times New Roman" pitchFamily="18" charset="0"/>
              </a:rPr>
              <a:t>Позначте</a:t>
            </a:r>
            <a:r>
              <a:rPr lang="ru-RU" altLang="uk-UA" sz="2400" b="1" i="1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altLang="uk-UA" sz="2400" b="1" i="1" dirty="0" err="1" smtClean="0">
                <a:latin typeface="Times New Roman" pitchFamily="18" charset="0"/>
                <a:cs typeface="Times New Roman" pitchFamily="18" charset="0"/>
              </a:rPr>
              <a:t>ньому</a:t>
            </a:r>
            <a:r>
              <a:rPr lang="ru-RU" altLang="uk-UA" sz="2400" b="1" i="1" dirty="0" smtClean="0">
                <a:latin typeface="Times New Roman" pitchFamily="18" charset="0"/>
                <a:cs typeface="Times New Roman" pitchFamily="18" charset="0"/>
              </a:rPr>
              <a:t> точку А так, </a:t>
            </a:r>
            <a:r>
              <a:rPr lang="ru-RU" altLang="uk-UA" sz="2400" b="1" i="1" dirty="0" err="1" smtClean="0">
                <a:latin typeface="Times New Roman" pitchFamily="18" charset="0"/>
                <a:cs typeface="Times New Roman" pitchFamily="18" charset="0"/>
              </a:rPr>
              <a:t>щоб</a:t>
            </a:r>
            <a:r>
              <a:rPr lang="ru-RU" altLang="uk-UA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 eaLnBrk="1" hangingPunct="1"/>
            <a:r>
              <a:rPr lang="ru-RU" altLang="uk-UA" sz="2400" b="1" i="1" dirty="0" smtClean="0">
                <a:latin typeface="Times New Roman" pitchFamily="18" charset="0"/>
                <a:cs typeface="Times New Roman" pitchFamily="18" charset="0"/>
              </a:rPr>
              <a:t>         АС = </a:t>
            </a:r>
            <a:r>
              <a:rPr lang="ru-RU" altLang="uk-UA" sz="2400" b="1" i="1" dirty="0" smtClean="0"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ru-RU" altLang="uk-UA" sz="2400" b="1" i="1" dirty="0" smtClean="0">
                <a:latin typeface="Times New Roman" pitchFamily="18" charset="0"/>
                <a:cs typeface="Times New Roman" pitchFamily="18" charset="0"/>
              </a:rPr>
              <a:t>см </a:t>
            </a:r>
            <a:r>
              <a:rPr lang="ru-RU" altLang="uk-UA" sz="2400" b="1" i="1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ru-RU" altLang="uk-UA" sz="2400" b="1" i="1" dirty="0" smtClean="0">
                <a:latin typeface="Times New Roman" pitchFamily="18" charset="0"/>
                <a:cs typeface="Times New Roman" pitchFamily="18" charset="0"/>
              </a:rPr>
              <a:t>мм. </a:t>
            </a:r>
            <a:r>
              <a:rPr lang="ru-RU" altLang="uk-UA" sz="2400" b="1" i="1" dirty="0" err="1" smtClean="0">
                <a:latin typeface="Times New Roman" pitchFamily="18" charset="0"/>
                <a:cs typeface="Times New Roman" pitchFamily="18" charset="0"/>
              </a:rPr>
              <a:t>Чому</a:t>
            </a:r>
            <a:r>
              <a:rPr lang="ru-RU" altLang="uk-UA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uk-UA" sz="2400" b="1" i="1" dirty="0" err="1" smtClean="0">
                <a:latin typeface="Times New Roman" pitchFamily="18" charset="0"/>
                <a:cs typeface="Times New Roman" pitchFamily="18" charset="0"/>
              </a:rPr>
              <a:t>дорівнює</a:t>
            </a:r>
            <a:r>
              <a:rPr lang="ru-RU" altLang="uk-UA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uk-UA" sz="2400" b="1" i="1" dirty="0" err="1" smtClean="0">
                <a:latin typeface="Times New Roman" pitchFamily="18" charset="0"/>
                <a:cs typeface="Times New Roman" pitchFamily="18" charset="0"/>
              </a:rPr>
              <a:t>довжина</a:t>
            </a:r>
            <a:endParaRPr lang="en-US" altLang="uk-UA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ru-RU" altLang="uk-UA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uk-UA" sz="2400" b="1" i="1" dirty="0" err="1" smtClean="0">
                <a:latin typeface="Times New Roman" pitchFamily="18" charset="0"/>
                <a:cs typeface="Times New Roman" pitchFamily="18" charset="0"/>
              </a:rPr>
              <a:t>відрізка</a:t>
            </a:r>
            <a:r>
              <a:rPr lang="ru-RU" altLang="uk-UA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uk-UA" sz="2400" b="1" i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altLang="uk-UA" sz="2400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altLang="uk-UA" sz="2400" b="1" i="1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ru-RU" altLang="uk-UA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752600" y="4419600"/>
            <a:ext cx="533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1676400" y="4343400"/>
            <a:ext cx="45719" cy="7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181600" y="4343400"/>
            <a:ext cx="45719" cy="7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086600" y="4343400"/>
            <a:ext cx="45719" cy="7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71600" y="3657600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dirty="0" smtClean="0">
                <a:latin typeface="Times New Roman" pitchFamily="18" charset="0"/>
                <a:cs typeface="Times New Roman" pitchFamily="18" charset="0"/>
              </a:rPr>
              <a:t>С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0" y="3657600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3000" y="3657600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0" y="4876800"/>
            <a:ext cx="2330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AD = CD - AC</a:t>
            </a:r>
            <a:endParaRPr lang="ru-RU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0" y="4876800"/>
            <a:ext cx="5392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AD = 8</a:t>
            </a:r>
            <a:r>
              <a:rPr lang="uk-UA" sz="2800" b="1" i="1" dirty="0" smtClean="0">
                <a:latin typeface="Times New Roman" pitchFamily="18" charset="0"/>
                <a:cs typeface="Times New Roman" pitchFamily="18" charset="0"/>
              </a:rPr>
              <a:t>см6мм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uk-UA" sz="2800" b="1" i="1" dirty="0" smtClean="0">
                <a:latin typeface="Times New Roman" pitchFamily="18" charset="0"/>
                <a:cs typeface="Times New Roman" pitchFamily="18" charset="0"/>
              </a:rPr>
              <a:t>5см2мм=3см4мм</a:t>
            </a:r>
            <a:endParaRPr lang="ru-RU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066800" y="2209800"/>
            <a:ext cx="7239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b="1" i="1" dirty="0" err="1" smtClean="0">
                <a:latin typeface="Times New Roman" pitchFamily="18" charset="0"/>
                <a:cs typeface="Times New Roman" pitchFamily="18" charset="0"/>
              </a:rPr>
              <a:t>Якщо</a:t>
            </a:r>
            <a:r>
              <a:rPr lang="ru-RU" sz="2600" b="1" i="1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600" b="1" i="1" dirty="0" err="1" smtClean="0">
                <a:latin typeface="Times New Roman" pitchFamily="18" charset="0"/>
                <a:cs typeface="Times New Roman" pitchFamily="18" charset="0"/>
              </a:rPr>
              <a:t>відрізку</a:t>
            </a:r>
            <a:r>
              <a:rPr lang="ru-RU" sz="2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ru-RU" sz="2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b="1" i="1" dirty="0" err="1" smtClean="0">
                <a:latin typeface="Times New Roman" pitchFamily="18" charset="0"/>
                <a:cs typeface="Times New Roman" pitchFamily="18" charset="0"/>
              </a:rPr>
              <a:t>позначити</a:t>
            </a:r>
            <a:r>
              <a:rPr lang="ru-RU" sz="2600" b="1" i="1" dirty="0" smtClean="0">
                <a:latin typeface="Times New Roman" pitchFamily="18" charset="0"/>
                <a:cs typeface="Times New Roman" pitchFamily="18" charset="0"/>
              </a:rPr>
              <a:t> точку 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6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600" b="1" i="1" dirty="0" smtClean="0">
                <a:latin typeface="Times New Roman" pitchFamily="18" charset="0"/>
                <a:cs typeface="Times New Roman" pitchFamily="18" charset="0"/>
              </a:rPr>
              <a:t>то </a:t>
            </a:r>
            <a:r>
              <a:rPr lang="ru-RU" sz="2600" b="1" i="1" dirty="0" err="1" smtClean="0">
                <a:latin typeface="Times New Roman" pitchFamily="18" charset="0"/>
                <a:cs typeface="Times New Roman" pitchFamily="18" charset="0"/>
              </a:rPr>
              <a:t>довжина</a:t>
            </a:r>
            <a:r>
              <a:rPr lang="ru-RU" sz="2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b="1" i="1" dirty="0" err="1" smtClean="0">
                <a:latin typeface="Times New Roman" pitchFamily="18" charset="0"/>
                <a:cs typeface="Times New Roman" pitchFamily="18" charset="0"/>
              </a:rPr>
              <a:t>відрізка</a:t>
            </a:r>
            <a:r>
              <a:rPr lang="ru-RU" sz="2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ru-RU" sz="2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b="1" i="1" dirty="0" err="1" smtClean="0">
                <a:latin typeface="Times New Roman" pitchFamily="18" charset="0"/>
                <a:cs typeface="Times New Roman" pitchFamily="18" charset="0"/>
              </a:rPr>
              <a:t>дорівнює</a:t>
            </a:r>
            <a:r>
              <a:rPr lang="ru-RU" sz="2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b="1" i="1" dirty="0" err="1" smtClean="0">
                <a:latin typeface="Times New Roman" pitchFamily="18" charset="0"/>
                <a:cs typeface="Times New Roman" pitchFamily="18" charset="0"/>
              </a:rPr>
              <a:t>сумі</a:t>
            </a:r>
            <a:r>
              <a:rPr lang="ru-RU" sz="2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b="1" i="1" dirty="0" err="1" smtClean="0">
                <a:latin typeface="Times New Roman" pitchFamily="18" charset="0"/>
                <a:cs typeface="Times New Roman" pitchFamily="18" charset="0"/>
              </a:rPr>
              <a:t>довжин</a:t>
            </a:r>
            <a:r>
              <a:rPr lang="ru-RU" sz="2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b="1" i="1" dirty="0" err="1" smtClean="0">
                <a:latin typeface="Times New Roman" pitchFamily="18" charset="0"/>
                <a:cs typeface="Times New Roman" pitchFamily="18" charset="0"/>
              </a:rPr>
              <a:t>відрізків</a:t>
            </a:r>
            <a:r>
              <a:rPr lang="ru-RU" sz="2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b="1" i="1" dirty="0" smtClean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b="1" i="1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2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AD</a:t>
            </a:r>
            <a:r>
              <a:rPr lang="ru-RU" sz="2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6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7650" name="Picture 2" descr="C:\Users\User\Desktop\відріхок, довхина відрізеа\images (6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685799"/>
            <a:ext cx="1600200" cy="14510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відріхок, довхина відрізеа\images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26626" name="Picture 2" descr="C:\Users\User\Desktop\відріхок, довхина відрізеа\images (2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685800"/>
            <a:ext cx="4343400" cy="5105400"/>
          </a:xfrm>
          <a:prstGeom prst="rect">
            <a:avLst/>
          </a:prstGeom>
          <a:noFill/>
        </p:spPr>
      </p:pic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4800600" y="609600"/>
            <a:ext cx="3429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Два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відрізки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називають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рівними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якщо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 вони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суміщаються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 при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накладанні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.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sz="2800" dirty="0" smtClean="0">
                <a:solidFill>
                  <a:srgbClr val="000000"/>
                </a:solidFill>
                <a:latin typeface="Helvetica"/>
                <a:ea typeface="Times New Roman" pitchFamily="18" charset="0"/>
                <a:cs typeface="Times New Roman" pitchFamily="18" charset="0"/>
              </a:rPr>
              <a:t>Якщо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відрізки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 АВ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і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 CD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рівні</a:t>
            </a:r>
            <a:r>
              <a:rPr lang="ru-RU" sz="2800" dirty="0" smtClean="0">
                <a:solidFill>
                  <a:srgbClr val="000000"/>
                </a:solidFill>
                <a:latin typeface="Helvetica"/>
                <a:ea typeface="Times New Roman" pitchFamily="18" charset="0"/>
                <a:cs typeface="Times New Roman" pitchFamily="18" charset="0"/>
              </a:rPr>
              <a:t>, то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800" dirty="0" err="1" smtClean="0">
                <a:solidFill>
                  <a:srgbClr val="000000"/>
                </a:solidFill>
                <a:latin typeface="Helvetica"/>
                <a:ea typeface="Times New Roman" pitchFamily="18" charset="0"/>
                <a:cs typeface="Times New Roman" pitchFamily="18" charset="0"/>
              </a:rPr>
              <a:t>п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ишуть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: АВ = CD.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sz="2800" dirty="0" smtClean="0">
                <a:solidFill>
                  <a:srgbClr val="000000"/>
                </a:solidFill>
                <a:latin typeface="Helvetica"/>
                <a:cs typeface="Times New Roman" pitchFamily="18" charset="0"/>
              </a:rPr>
              <a:t>Знайдіть на малюнку рівні відрізки і запишіть їх рівність.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відріхок, довхина відрізеа\images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481697" y="762000"/>
            <a:ext cx="793864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Виконання</a:t>
            </a:r>
            <a:r>
              <a:rPr lang="ru-RU" sz="4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письмових</a:t>
            </a:r>
            <a:endParaRPr lang="ru-RU" sz="44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00FF"/>
              </a:soli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uk-UA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вправ</a:t>
            </a:r>
            <a:endParaRPr lang="ru-RU" sz="4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00FF"/>
              </a:soli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6400" y="2438400"/>
            <a:ext cx="5982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b="1" i="1" dirty="0" smtClean="0">
                <a:latin typeface="Times New Roman" pitchFamily="18" charset="0"/>
                <a:cs typeface="Times New Roman" pitchFamily="18" charset="0"/>
              </a:rPr>
              <a:t>№562, №564, 566, стр.124</a:t>
            </a:r>
            <a:endParaRPr lang="ru-RU" sz="40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697" name="Picture 1" descr="C:\Users\User\Desktop\відріхок, довхина відрізеа\images (1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3276599"/>
            <a:ext cx="2981325" cy="24185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відріхок, довхина відрізеа\images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753668" y="990600"/>
            <a:ext cx="743056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600" b="1" cap="none" spc="0" dirty="0" err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Домашнє</a:t>
            </a:r>
            <a:r>
              <a:rPr lang="ru-RU" sz="6600" b="1" cap="none" spc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6600" b="1" cap="none" spc="0" dirty="0" err="1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завдання</a:t>
            </a:r>
            <a:endParaRPr lang="ru-RU" sz="6600" b="1" cap="none" spc="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673" name="Picture 1" descr="C:\Users\User\Desktop\відріхок, довхина відрізеа\images (3).jpg"/>
          <p:cNvPicPr>
            <a:picLocks noChangeAspect="1" noChangeArrowheads="1"/>
          </p:cNvPicPr>
          <p:nvPr/>
        </p:nvPicPr>
        <p:blipFill>
          <a:blip r:embed="rId3" cstate="print"/>
          <a:srcRect l="14444" r="222"/>
          <a:stretch>
            <a:fillRect/>
          </a:stretch>
        </p:blipFill>
        <p:spPr bwMode="auto">
          <a:xfrm>
            <a:off x="609600" y="3581400"/>
            <a:ext cx="1828800" cy="21431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286000" y="2590800"/>
            <a:ext cx="49776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4400" b="1" i="1" dirty="0" smtClean="0">
                <a:latin typeface="Times New Roman" pitchFamily="18" charset="0"/>
                <a:cs typeface="Times New Roman" pitchFamily="18" charset="0"/>
              </a:rPr>
              <a:t>№563, №565, №567,</a:t>
            </a:r>
          </a:p>
          <a:p>
            <a:pPr algn="ctr"/>
            <a:r>
              <a:rPr lang="uk-UA" sz="4400" b="1" i="1" dirty="0" smtClean="0">
                <a:latin typeface="Times New Roman" pitchFamily="18" charset="0"/>
                <a:cs typeface="Times New Roman" pitchFamily="18" charset="0"/>
              </a:rPr>
              <a:t> стр.124</a:t>
            </a:r>
            <a:endParaRPr lang="ru-RU" sz="44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Users\User\Desktop\відріхок, довхина відрізеа\images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Блок-схема: перфолента 1"/>
          <p:cNvSpPr/>
          <p:nvPr/>
        </p:nvSpPr>
        <p:spPr>
          <a:xfrm>
            <a:off x="251520" y="476672"/>
            <a:ext cx="1440160" cy="804672"/>
          </a:xfrm>
          <a:prstGeom prst="flowChartPunchedTap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3" name="Блок-схема: перфолента 2"/>
          <p:cNvSpPr/>
          <p:nvPr/>
        </p:nvSpPr>
        <p:spPr>
          <a:xfrm>
            <a:off x="971600" y="1167535"/>
            <a:ext cx="1440160" cy="804672"/>
          </a:xfrm>
          <a:prstGeom prst="flowChartPunchedTap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Блок-схема: перфолента 3"/>
          <p:cNvSpPr/>
          <p:nvPr/>
        </p:nvSpPr>
        <p:spPr>
          <a:xfrm>
            <a:off x="1691680" y="1916832"/>
            <a:ext cx="1447056" cy="804672"/>
          </a:xfrm>
          <a:prstGeom prst="flowChartPunchedTap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перфолента 4"/>
          <p:cNvSpPr/>
          <p:nvPr/>
        </p:nvSpPr>
        <p:spPr>
          <a:xfrm>
            <a:off x="2423658" y="2666339"/>
            <a:ext cx="1428261" cy="804672"/>
          </a:xfrm>
          <a:prstGeom prst="flowChartPunchedTap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перфолента 5"/>
          <p:cNvSpPr/>
          <p:nvPr/>
        </p:nvSpPr>
        <p:spPr>
          <a:xfrm>
            <a:off x="3138736" y="3389629"/>
            <a:ext cx="1433264" cy="804672"/>
          </a:xfrm>
          <a:prstGeom prst="flowChartPunchedTap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Блок-схема: перфолента 6"/>
          <p:cNvSpPr/>
          <p:nvPr/>
        </p:nvSpPr>
        <p:spPr>
          <a:xfrm>
            <a:off x="3855368" y="4102307"/>
            <a:ext cx="1436712" cy="804672"/>
          </a:xfrm>
          <a:prstGeom prst="flowChartPunchedTape">
            <a:avLst/>
          </a:prstGeom>
          <a:solidFill>
            <a:srgbClr val="345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Блок-схема: перфолента 7"/>
          <p:cNvSpPr/>
          <p:nvPr/>
        </p:nvSpPr>
        <p:spPr>
          <a:xfrm>
            <a:off x="4573724" y="4797152"/>
            <a:ext cx="1438436" cy="804672"/>
          </a:xfrm>
          <a:prstGeom prst="flowChartPunchedTap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979712" y="692696"/>
            <a:ext cx="5292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i="1" dirty="0" smtClean="0"/>
              <a:t>Я не міг/не могла, не хотів/не хотіла це робити.</a:t>
            </a:r>
            <a:endParaRPr lang="ru-RU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771800" y="1412776"/>
            <a:ext cx="468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i="1" dirty="0" smtClean="0"/>
              <a:t>Я хотів/хотіла це зробити, але не вдалося.</a:t>
            </a:r>
            <a:endParaRPr lang="ru-RU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63888" y="2132856"/>
            <a:ext cx="3544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i="1" dirty="0" smtClean="0"/>
              <a:t>Я це робив/робила з допомогою.</a:t>
            </a:r>
            <a:endParaRPr lang="ru-RU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4283968" y="2852936"/>
            <a:ext cx="421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i="1" dirty="0" smtClean="0"/>
              <a:t>Я це робив/робила, хоча були помилки.</a:t>
            </a:r>
            <a:endParaRPr lang="ru-RU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004048" y="3573016"/>
            <a:ext cx="392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i="1" dirty="0" smtClean="0"/>
              <a:t>Я це зробив/зробила, але не відразу.</a:t>
            </a:r>
            <a:endParaRPr lang="ru-RU" b="1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5652120" y="4194301"/>
            <a:ext cx="2369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i="1" dirty="0" smtClean="0"/>
              <a:t>Я це зробив/зробила!</a:t>
            </a:r>
            <a:endParaRPr lang="ru-RU" b="1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6265985" y="5008038"/>
            <a:ext cx="2443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i="1" dirty="0" smtClean="0"/>
              <a:t>Це було дуже просто!</a:t>
            </a:r>
            <a:endParaRPr lang="ru-RU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609600" y="1828800"/>
            <a:ext cx="492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Р</a:t>
            </a:r>
          </a:p>
          <a:p>
            <a:r>
              <a:rPr lang="uk-UA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Е</a:t>
            </a:r>
          </a:p>
          <a:p>
            <a:r>
              <a:rPr lang="uk-UA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Ф</a:t>
            </a:r>
          </a:p>
          <a:p>
            <a:r>
              <a:rPr lang="uk-UA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Л</a:t>
            </a:r>
          </a:p>
          <a:p>
            <a:r>
              <a:rPr lang="uk-UA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Е</a:t>
            </a:r>
          </a:p>
          <a:p>
            <a:r>
              <a:rPr lang="uk-UA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К</a:t>
            </a:r>
          </a:p>
          <a:p>
            <a:r>
              <a:rPr lang="uk-UA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С</a:t>
            </a:r>
          </a:p>
          <a:p>
            <a:r>
              <a:rPr lang="uk-UA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І</a:t>
            </a:r>
          </a:p>
          <a:p>
            <a:r>
              <a:rPr lang="uk-UA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Я</a:t>
            </a:r>
            <a:endParaRPr lang="ru-RU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0926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відріхок, довхина відрізеа\images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1746" name="Picture 2" descr="C:\Users\User\Desktop\Без названия (3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685800"/>
            <a:ext cx="7772400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відріхок, довхина відрізеа\images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aphicFrame>
        <p:nvGraphicFramePr>
          <p:cNvPr id="4" name="Схема 3"/>
          <p:cNvGraphicFramePr/>
          <p:nvPr/>
        </p:nvGraphicFramePr>
        <p:xfrm>
          <a:off x="762000" y="685800"/>
          <a:ext cx="7543800" cy="477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відріхок, довхина відрізеа\images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4191000" y="3886200"/>
            <a:ext cx="762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5" name="Picture 3" descr="C:\Users\User\Desktop\відріхок, довхина відрізеа\images (3).jpg"/>
          <p:cNvPicPr>
            <a:picLocks noChangeAspect="1" noChangeArrowheads="1"/>
          </p:cNvPicPr>
          <p:nvPr/>
        </p:nvPicPr>
        <p:blipFill>
          <a:blip r:embed="rId3" cstate="print"/>
          <a:srcRect l="14222" r="14667"/>
          <a:stretch>
            <a:fillRect/>
          </a:stretch>
        </p:blipFill>
        <p:spPr bwMode="auto">
          <a:xfrm>
            <a:off x="228600" y="4267200"/>
            <a:ext cx="1524000" cy="2143125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>
          <a:xfrm>
            <a:off x="2133600" y="4343400"/>
            <a:ext cx="762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6096000" y="4343400"/>
            <a:ext cx="762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6" name="Picture 4" descr="C:\Users\User\Desktop\Без названия.jpg"/>
          <p:cNvPicPr>
            <a:picLocks noChangeAspect="1" noChangeArrowheads="1"/>
          </p:cNvPicPr>
          <p:nvPr/>
        </p:nvPicPr>
        <p:blipFill>
          <a:blip r:embed="rId4" cstate="print"/>
          <a:srcRect l="49655" t="-4598" r="17241" b="17241"/>
          <a:stretch>
            <a:fillRect/>
          </a:stretch>
        </p:blipFill>
        <p:spPr bwMode="auto">
          <a:xfrm>
            <a:off x="2133600" y="2895600"/>
            <a:ext cx="914400" cy="1447800"/>
          </a:xfrm>
          <a:prstGeom prst="rect">
            <a:avLst/>
          </a:prstGeom>
          <a:noFill/>
        </p:spPr>
      </p:pic>
      <p:pic>
        <p:nvPicPr>
          <p:cNvPr id="14" name="Picture 4" descr="C:\Users\User\Desktop\Без названия.jpg"/>
          <p:cNvPicPr>
            <a:picLocks noChangeAspect="1" noChangeArrowheads="1"/>
          </p:cNvPicPr>
          <p:nvPr/>
        </p:nvPicPr>
        <p:blipFill>
          <a:blip r:embed="rId4" cstate="print"/>
          <a:srcRect l="49655" t="-4598" r="17241" b="17241"/>
          <a:stretch>
            <a:fillRect/>
          </a:stretch>
        </p:blipFill>
        <p:spPr bwMode="auto">
          <a:xfrm>
            <a:off x="4191000" y="2438400"/>
            <a:ext cx="914400" cy="1447800"/>
          </a:xfrm>
          <a:prstGeom prst="rect">
            <a:avLst/>
          </a:prstGeom>
          <a:noFill/>
        </p:spPr>
      </p:pic>
      <p:pic>
        <p:nvPicPr>
          <p:cNvPr id="15" name="Picture 4" descr="C:\Users\User\Desktop\Без названия.jpg"/>
          <p:cNvPicPr>
            <a:picLocks noChangeAspect="1" noChangeArrowheads="1"/>
          </p:cNvPicPr>
          <p:nvPr/>
        </p:nvPicPr>
        <p:blipFill>
          <a:blip r:embed="rId4" cstate="print"/>
          <a:srcRect l="49655" t="-4598" r="17241" b="17241"/>
          <a:stretch>
            <a:fillRect/>
          </a:stretch>
        </p:blipFill>
        <p:spPr bwMode="auto">
          <a:xfrm>
            <a:off x="6096000" y="2895600"/>
            <a:ext cx="914400" cy="144780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914400" y="762000"/>
            <a:ext cx="723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i="1" dirty="0" smtClean="0">
                <a:latin typeface="Times New Roman" pitchFamily="18" charset="0"/>
                <a:cs typeface="Times New Roman" pitchFamily="18" charset="0"/>
              </a:rPr>
              <a:t>Якщо  </a:t>
            </a:r>
            <a:r>
              <a:rPr lang="uk-UA" sz="2800" b="1" i="1" dirty="0" smtClean="0">
                <a:latin typeface="Times New Roman" pitchFamily="18" charset="0"/>
                <a:cs typeface="Times New Roman" pitchFamily="18" charset="0"/>
              </a:rPr>
              <a:t>загостреним олівцем доторкнутися до аркушу паперу, то залишиться слід, який дає уявлення про точку. </a:t>
            </a:r>
            <a:endParaRPr lang="ru-RU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76400" y="5334000"/>
            <a:ext cx="6781800" cy="9541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sz="2800" b="1" i="1" dirty="0" smtClean="0">
                <a:latin typeface="Times New Roman" pitchFamily="18" charset="0"/>
                <a:cs typeface="Times New Roman" pitchFamily="18" charset="0"/>
              </a:rPr>
              <a:t>Точка найпростіша геометрична фігура. Всі фігури складаються з точок.</a:t>
            </a:r>
            <a:endParaRPr lang="ru-RU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76400" y="4191000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0" y="403860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dirty="0" smtClean="0">
                <a:latin typeface="Times New Roman" pitchFamily="18" charset="0"/>
                <a:cs typeface="Times New Roman" pitchFamily="18" charset="0"/>
              </a:rPr>
              <a:t>В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62600" y="411480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dirty="0" smtClean="0">
                <a:latin typeface="Times New Roman" pitchFamily="18" charset="0"/>
                <a:cs typeface="Times New Roman" pitchFamily="18" charset="0"/>
              </a:rPr>
              <a:t>Е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6" grpId="0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відріхок, довхина відрізеа\images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4098" name="Picture 2" descr="C:\Users\User\Desktop\відріхок, довхина відрізеа\Без названия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895600"/>
            <a:ext cx="6477000" cy="1281112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>
            <a:off x="2362200" y="3581400"/>
            <a:ext cx="762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705600" y="3581400"/>
            <a:ext cx="762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981200" y="3124200"/>
            <a:ext cx="4331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</a:t>
            </a:r>
            <a:endParaRPr lang="ru-RU" sz="3200" b="1" cap="none" spc="0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324600" y="3124200"/>
            <a:ext cx="4154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</a:t>
            </a:r>
            <a:endParaRPr lang="ru-RU" sz="3200" b="1" cap="none" spc="0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685800"/>
            <a:ext cx="716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i="1" dirty="0" smtClean="0">
                <a:latin typeface="Times New Roman" pitchFamily="18" charset="0"/>
                <a:cs typeface="Times New Roman" pitchFamily="18" charset="0"/>
              </a:rPr>
              <a:t>Позначимо точки А і В. за допомогою лінійки з’єднаємо ці точки.</a:t>
            </a:r>
            <a:endParaRPr lang="ru-RU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Прямая соединительная линия 9"/>
          <p:cNvCxnSpPr>
            <a:stCxn id="4" idx="1"/>
            <a:endCxn id="5" idx="3"/>
          </p:cNvCxnSpPr>
          <p:nvPr/>
        </p:nvCxnSpPr>
        <p:spPr>
          <a:xfrm>
            <a:off x="2362200" y="3619500"/>
            <a:ext cx="4419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9723" y="4495800"/>
            <a:ext cx="7449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i="1" dirty="0" smtClean="0">
                <a:latin typeface="Times New Roman" pitchFamily="18" charset="0"/>
                <a:cs typeface="Times New Roman" pitchFamily="18" charset="0"/>
              </a:rPr>
              <a:t>Отримана геометрична фігура називається </a:t>
            </a:r>
            <a:r>
              <a:rPr lang="uk-UA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відрізком</a:t>
            </a:r>
            <a:r>
              <a:rPr lang="uk-UA" sz="2800" b="1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8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відріхок, довхина відрізеа\images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5122" name="Picture 2" descr="C:\Users\User\Desktop\відріхок, довхина відрізеа\image023_8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334326"/>
            <a:ext cx="7708843" cy="3228274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717398" y="914400"/>
            <a:ext cx="7207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i="1" dirty="0" smtClean="0">
                <a:latin typeface="Times New Roman" pitchFamily="18" charset="0"/>
                <a:cs typeface="Times New Roman" pitchFamily="18" charset="0"/>
              </a:rPr>
              <a:t>Запишіть, всі відрізки, зображені на малюнках а і б.</a:t>
            </a:r>
            <a:endParaRPr lang="ru-RU" sz="36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відріхок, довхина відрізеа\images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Рисунок 2" descr="Відрізок. Довжина відрізка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736850"/>
            <a:ext cx="7086600" cy="236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2209800" y="4572000"/>
            <a:ext cx="487680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838200" y="700444"/>
            <a:ext cx="74676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3200" b="1" i="1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</a:t>
            </a:r>
            <a:r>
              <a:rPr kumimoji="0" lang="ru-RU" sz="3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очки А </a:t>
            </a:r>
            <a:r>
              <a:rPr kumimoji="0" lang="ru-RU" sz="32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і</a:t>
            </a:r>
            <a:r>
              <a:rPr kumimoji="0" lang="ru-RU" sz="3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В </a:t>
            </a:r>
            <a:r>
              <a:rPr kumimoji="0" lang="ru-RU" sz="32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можна</a:t>
            </a:r>
            <a:r>
              <a:rPr kumimoji="0" lang="ru-RU" sz="3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2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сполучити</a:t>
            </a:r>
            <a:r>
              <a:rPr kumimoji="0" lang="ru-RU" sz="3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2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всілякими</a:t>
            </a:r>
            <a:r>
              <a:rPr kumimoji="0" lang="ru-RU" sz="3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2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лініями</a:t>
            </a:r>
            <a:r>
              <a:rPr kumimoji="0" lang="ru-RU" sz="3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Але </a:t>
            </a:r>
            <a:r>
              <a:rPr kumimoji="0" lang="ru-RU" sz="32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найкоротшою</a:t>
            </a:r>
            <a:r>
              <a:rPr kumimoji="0" lang="ru-RU" sz="3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2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лінією</a:t>
            </a:r>
            <a:r>
              <a:rPr kumimoji="0" lang="ru-RU" sz="3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ru-RU" sz="32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якою</a:t>
            </a:r>
            <a:r>
              <a:rPr kumimoji="0" lang="ru-RU" sz="3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2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можна</a:t>
            </a:r>
            <a:r>
              <a:rPr kumimoji="0" lang="ru-RU" sz="3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2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сполучити</a:t>
            </a:r>
            <a:r>
              <a:rPr kumimoji="0" lang="ru-RU" sz="3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точки А </a:t>
            </a:r>
            <a:r>
              <a:rPr kumimoji="0" lang="ru-RU" sz="32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і</a:t>
            </a:r>
            <a:r>
              <a:rPr kumimoji="0" lang="ru-RU" sz="3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В</a:t>
            </a:r>
            <a:r>
              <a:rPr kumimoji="0" lang="ru-RU" sz="3200" b="1" i="1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200" b="1" i="1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є</a:t>
            </a:r>
            <a:r>
              <a:rPr kumimoji="0" lang="ru-RU" sz="3200" b="1" i="1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2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відрізок</a:t>
            </a:r>
            <a:r>
              <a:rPr kumimoji="0" lang="ru-RU" sz="3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ru-RU" sz="2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відріхок, довхина відрізеа\images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914400" y="762000"/>
            <a:ext cx="7239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На рисунку 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err="1" smtClean="0">
                <a:latin typeface="Times New Roman" pitchFamily="18" charset="0"/>
                <a:cs typeface="Times New Roman" pitchFamily="18" charset="0"/>
              </a:rPr>
              <a:t>зображено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 три </a:t>
            </a:r>
            <a:r>
              <a:rPr lang="ru-RU" sz="2800" b="1" i="1" dirty="0" err="1" smtClean="0">
                <a:latin typeface="Times New Roman" pitchFamily="18" charset="0"/>
                <a:cs typeface="Times New Roman" pitchFamily="18" charset="0"/>
              </a:rPr>
              <a:t>відрізки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800" b="1" i="1" dirty="0" err="1" smtClean="0">
                <a:latin typeface="Times New Roman" pitchFamily="18" charset="0"/>
                <a:cs typeface="Times New Roman" pitchFamily="18" charset="0"/>
              </a:rPr>
              <a:t>Довжина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err="1" smtClean="0">
                <a:latin typeface="Times New Roman" pitchFamily="18" charset="0"/>
                <a:cs typeface="Times New Roman" pitchFamily="18" charset="0"/>
              </a:rPr>
              <a:t>відрізка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 АВ </a:t>
            </a:r>
            <a:r>
              <a:rPr lang="ru-RU" sz="2800" b="1" i="1" dirty="0" err="1" smtClean="0">
                <a:latin typeface="Times New Roman" pitchFamily="18" charset="0"/>
                <a:cs typeface="Times New Roman" pitchFamily="18" charset="0"/>
              </a:rPr>
              <a:t>дорівнює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 1 см. </a:t>
            </a:r>
            <a:r>
              <a:rPr lang="ru-RU" sz="2800" b="1" i="1" dirty="0" err="1" smtClean="0">
                <a:latin typeface="Times New Roman" pitchFamily="18" charset="0"/>
                <a:cs typeface="Times New Roman" pitchFamily="18" charset="0"/>
              </a:rPr>
              <a:t>Він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err="1" smtClean="0">
                <a:latin typeface="Times New Roman" pitchFamily="18" charset="0"/>
                <a:cs typeface="Times New Roman" pitchFamily="18" charset="0"/>
              </a:rPr>
              <a:t>уміщується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2800" b="1" i="1" dirty="0" err="1" smtClean="0">
                <a:latin typeface="Times New Roman" pitchFamily="18" charset="0"/>
                <a:cs typeface="Times New Roman" pitchFamily="18" charset="0"/>
              </a:rPr>
              <a:t>відрізку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 MN </a:t>
            </a:r>
            <a:r>
              <a:rPr lang="ru-RU" sz="2800" b="1" i="1" dirty="0" err="1" smtClean="0">
                <a:latin typeface="Times New Roman" pitchFamily="18" charset="0"/>
                <a:cs typeface="Times New Roman" pitchFamily="18" charset="0"/>
              </a:rPr>
              <a:t>рівно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 три рази, а у </a:t>
            </a:r>
            <a:r>
              <a:rPr lang="ru-RU" sz="2800" b="1" i="1" dirty="0" err="1" smtClean="0">
                <a:latin typeface="Times New Roman" pitchFamily="18" charset="0"/>
                <a:cs typeface="Times New Roman" pitchFamily="18" charset="0"/>
              </a:rPr>
              <a:t>відрізку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 EF – </a:t>
            </a:r>
            <a:r>
              <a:rPr lang="ru-RU" sz="2800" b="1" i="1" dirty="0" err="1" smtClean="0">
                <a:latin typeface="Times New Roman" pitchFamily="18" charset="0"/>
                <a:cs typeface="Times New Roman" pitchFamily="18" charset="0"/>
              </a:rPr>
              <a:t>рівно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err="1" smtClean="0">
                <a:latin typeface="Times New Roman" pitchFamily="18" charset="0"/>
                <a:cs typeface="Times New Roman" pitchFamily="18" charset="0"/>
              </a:rPr>
              <a:t>чотири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 рази.</a:t>
            </a:r>
          </a:p>
          <a:p>
            <a:endParaRPr lang="ru-RU" dirty="0"/>
          </a:p>
        </p:txBody>
      </p:sp>
      <p:pic>
        <p:nvPicPr>
          <p:cNvPr id="4" name="Рисунок 3" descr="Відрізок. Довжина відрізка"/>
          <p:cNvPicPr/>
          <p:nvPr/>
        </p:nvPicPr>
        <p:blipFill>
          <a:blip r:embed="rId3" cstate="print">
            <a:lum contrast="-40000"/>
          </a:blip>
          <a:srcRect/>
          <a:stretch>
            <a:fillRect/>
          </a:stretch>
        </p:blipFill>
        <p:spPr bwMode="auto">
          <a:xfrm>
            <a:off x="2209800" y="2743200"/>
            <a:ext cx="61722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" descr="C:\Users\User\Desktop\відріхок, довхина відрізеа\images (3).jpg"/>
          <p:cNvPicPr>
            <a:picLocks noChangeAspect="1" noChangeArrowheads="1"/>
          </p:cNvPicPr>
          <p:nvPr/>
        </p:nvPicPr>
        <p:blipFill>
          <a:blip r:embed="rId4" cstate="print"/>
          <a:srcRect l="12467"/>
          <a:stretch>
            <a:fillRect/>
          </a:stretch>
        </p:blipFill>
        <p:spPr bwMode="auto">
          <a:xfrm>
            <a:off x="609600" y="3276600"/>
            <a:ext cx="1604963" cy="213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відріхок, довхина відрізеа\images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38200" y="990600"/>
            <a:ext cx="73914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800" b="1" i="1" dirty="0" err="1" smtClean="0">
                <a:latin typeface="Times New Roman" pitchFamily="18" charset="0"/>
                <a:cs typeface="Times New Roman" pitchFamily="18" charset="0"/>
              </a:rPr>
              <a:t>Будемо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800" b="1" i="1" dirty="0" err="1" smtClean="0">
                <a:latin typeface="Times New Roman" pitchFamily="18" charset="0"/>
                <a:cs typeface="Times New Roman" pitchFamily="18" charset="0"/>
              </a:rPr>
              <a:t>говорити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b="1" i="1" dirty="0" err="1" smtClean="0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err="1" smtClean="0">
                <a:latin typeface="Times New Roman" pitchFamily="18" charset="0"/>
                <a:cs typeface="Times New Roman" pitchFamily="18" charset="0"/>
              </a:rPr>
              <a:t>довжина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err="1" smtClean="0">
                <a:latin typeface="Times New Roman" pitchFamily="18" charset="0"/>
                <a:cs typeface="Times New Roman" pitchFamily="18" charset="0"/>
              </a:rPr>
              <a:t>відрізка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 MN </a:t>
            </a:r>
            <a:r>
              <a:rPr lang="ru-RU" sz="2800" b="1" i="1" dirty="0" err="1" smtClean="0">
                <a:latin typeface="Times New Roman" pitchFamily="18" charset="0"/>
                <a:cs typeface="Times New Roman" pitchFamily="18" charset="0"/>
              </a:rPr>
              <a:t>дорівнює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 З см, а </a:t>
            </a:r>
            <a:r>
              <a:rPr lang="ru-RU" sz="2800" b="1" i="1" dirty="0" err="1" smtClean="0">
                <a:latin typeface="Times New Roman" pitchFamily="18" charset="0"/>
                <a:cs typeface="Times New Roman" pitchFamily="18" charset="0"/>
              </a:rPr>
              <a:t>довжина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err="1" smtClean="0">
                <a:latin typeface="Times New Roman" pitchFamily="18" charset="0"/>
                <a:cs typeface="Times New Roman" pitchFamily="18" charset="0"/>
              </a:rPr>
              <a:t>відрізка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 EF – 4 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см. </a:t>
            </a:r>
            <a:r>
              <a:rPr lang="ru-RU" sz="2800" b="1" i="1" dirty="0" err="1" smtClean="0">
                <a:latin typeface="Times New Roman" pitchFamily="18" charset="0"/>
                <a:cs typeface="Times New Roman" pitchFamily="18" charset="0"/>
              </a:rPr>
              <a:t>Також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err="1" smtClean="0">
                <a:latin typeface="Times New Roman" pitchFamily="18" charset="0"/>
                <a:cs typeface="Times New Roman" pitchFamily="18" charset="0"/>
              </a:rPr>
              <a:t>прийнято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err="1" smtClean="0">
                <a:latin typeface="Times New Roman" pitchFamily="18" charset="0"/>
                <a:cs typeface="Times New Roman" pitchFamily="18" charset="0"/>
              </a:rPr>
              <a:t>говорити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: “</a:t>
            </a:r>
            <a:r>
              <a:rPr lang="ru-RU" sz="2800" b="1" i="1" dirty="0" err="1" smtClean="0">
                <a:latin typeface="Times New Roman" pitchFamily="18" charset="0"/>
                <a:cs typeface="Times New Roman" pitchFamily="18" charset="0"/>
              </a:rPr>
              <a:t>відрізок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 MN </a:t>
            </a:r>
            <a:r>
              <a:rPr lang="ru-RU" sz="2800" b="1" i="1" dirty="0" err="1" smtClean="0">
                <a:latin typeface="Times New Roman" pitchFamily="18" charset="0"/>
                <a:cs typeface="Times New Roman" pitchFamily="18" charset="0"/>
              </a:rPr>
              <a:t>дорівнює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 3 см”, “</a:t>
            </a:r>
            <a:r>
              <a:rPr lang="ru-RU" sz="2800" b="1" i="1" dirty="0" err="1" smtClean="0">
                <a:latin typeface="Times New Roman" pitchFamily="18" charset="0"/>
                <a:cs typeface="Times New Roman" pitchFamily="18" charset="0"/>
              </a:rPr>
              <a:t>відрізок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 EF </a:t>
            </a:r>
            <a:r>
              <a:rPr lang="ru-RU" sz="2800" b="1" i="1" dirty="0" err="1" smtClean="0">
                <a:latin typeface="Times New Roman" pitchFamily="18" charset="0"/>
                <a:cs typeface="Times New Roman" pitchFamily="18" charset="0"/>
              </a:rPr>
              <a:t>дорівнює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 4 см”. </a:t>
            </a:r>
            <a:r>
              <a:rPr lang="ru-RU" sz="2800" b="1" i="1" dirty="0" err="1" smtClean="0">
                <a:latin typeface="Times New Roman" pitchFamily="18" charset="0"/>
                <a:cs typeface="Times New Roman" pitchFamily="18" charset="0"/>
              </a:rPr>
              <a:t>Пишуть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MN = 3 см, EF = 4 см.</a:t>
            </a:r>
          </a:p>
          <a:p>
            <a:endParaRPr lang="ru-RU" dirty="0"/>
          </a:p>
        </p:txBody>
      </p:sp>
      <p:pic>
        <p:nvPicPr>
          <p:cNvPr id="4" name="Рисунок 3" descr="Відрізок. Довжина відрізка"/>
          <p:cNvPicPr/>
          <p:nvPr/>
        </p:nvPicPr>
        <p:blipFill>
          <a:blip r:embed="rId3" cstate="print">
            <a:lum contrast="-40000"/>
          </a:blip>
          <a:srcRect/>
          <a:stretch>
            <a:fillRect/>
          </a:stretch>
        </p:blipFill>
        <p:spPr bwMode="auto">
          <a:xfrm>
            <a:off x="2362200" y="3276600"/>
            <a:ext cx="5486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5" name="Picture 1" descr="C:\Users\User\Desktop\відріхок, довхина відрізеа\images (3).jpg"/>
          <p:cNvPicPr>
            <a:picLocks noChangeAspect="1" noChangeArrowheads="1"/>
          </p:cNvPicPr>
          <p:nvPr/>
        </p:nvPicPr>
        <p:blipFill>
          <a:blip r:embed="rId4" cstate="print"/>
          <a:srcRect l="12467"/>
          <a:stretch>
            <a:fillRect/>
          </a:stretch>
        </p:blipFill>
        <p:spPr bwMode="auto">
          <a:xfrm>
            <a:off x="609600" y="3276600"/>
            <a:ext cx="1604963" cy="213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відріхок, довхина відрізеа\images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838200" y="838200"/>
            <a:ext cx="7239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i="1" dirty="0" err="1" smtClean="0">
                <a:latin typeface="Times New Roman" pitchFamily="18" charset="0"/>
                <a:cs typeface="Times New Roman" pitchFamily="18" charset="0"/>
              </a:rPr>
              <a:t>Довжини</a:t>
            </a:r>
            <a:r>
              <a:rPr lang="ru-RU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i="1" dirty="0" err="1" smtClean="0">
                <a:latin typeface="Times New Roman" pitchFamily="18" charset="0"/>
                <a:cs typeface="Times New Roman" pitchFamily="18" charset="0"/>
              </a:rPr>
              <a:t>відрізків</a:t>
            </a:r>
            <a:r>
              <a:rPr lang="ru-RU" sz="3200" b="1" i="1" dirty="0" smtClean="0">
                <a:latin typeface="Times New Roman" pitchFamily="18" charset="0"/>
                <a:cs typeface="Times New Roman" pitchFamily="18" charset="0"/>
              </a:rPr>
              <a:t> MN </a:t>
            </a:r>
            <a:r>
              <a:rPr lang="ru-RU" sz="3200" b="1" i="1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3200" b="1" i="1" dirty="0" smtClean="0">
                <a:latin typeface="Times New Roman" pitchFamily="18" charset="0"/>
                <a:cs typeface="Times New Roman" pitchFamily="18" charset="0"/>
              </a:rPr>
              <a:t> EF ми </a:t>
            </a:r>
            <a:r>
              <a:rPr lang="ru-RU" sz="3200" b="1" i="1" dirty="0" err="1" smtClean="0">
                <a:latin typeface="Times New Roman" pitchFamily="18" charset="0"/>
                <a:cs typeface="Times New Roman" pitchFamily="18" charset="0"/>
              </a:rPr>
              <a:t>вимірювали</a:t>
            </a:r>
            <a:r>
              <a:rPr lang="ru-RU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i="1" dirty="0" err="1" smtClean="0">
                <a:latin typeface="Times New Roman" pitchFamily="18" charset="0"/>
                <a:cs typeface="Times New Roman" pitchFamily="18" charset="0"/>
              </a:rPr>
              <a:t>одиничним</a:t>
            </a:r>
            <a:r>
              <a:rPr lang="ru-RU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i="1" dirty="0" err="1" smtClean="0">
                <a:latin typeface="Times New Roman" pitchFamily="18" charset="0"/>
                <a:cs typeface="Times New Roman" pitchFamily="18" charset="0"/>
              </a:rPr>
              <a:t>відрізком</a:t>
            </a:r>
            <a:r>
              <a:rPr lang="ru-RU" sz="32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200" b="1" i="1" dirty="0" err="1" smtClean="0">
                <a:latin typeface="Times New Roman" pitchFamily="18" charset="0"/>
                <a:cs typeface="Times New Roman" pitchFamily="18" charset="0"/>
              </a:rPr>
              <a:t>довжина</a:t>
            </a:r>
            <a:r>
              <a:rPr lang="ru-RU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i="1" dirty="0" err="1" smtClean="0">
                <a:latin typeface="Times New Roman" pitchFamily="18" charset="0"/>
                <a:cs typeface="Times New Roman" pitchFamily="18" charset="0"/>
              </a:rPr>
              <a:t>якого</a:t>
            </a:r>
            <a:r>
              <a:rPr lang="ru-RU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i="1" dirty="0" err="1" smtClean="0">
                <a:latin typeface="Times New Roman" pitchFamily="18" charset="0"/>
                <a:cs typeface="Times New Roman" pitchFamily="18" charset="0"/>
              </a:rPr>
              <a:t>дорівнює</a:t>
            </a:r>
            <a:r>
              <a:rPr lang="ru-RU" sz="3200" b="1" i="1" dirty="0" smtClean="0">
                <a:latin typeface="Times New Roman" pitchFamily="18" charset="0"/>
                <a:cs typeface="Times New Roman" pitchFamily="18" charset="0"/>
              </a:rPr>
              <a:t> 1 см. Для </a:t>
            </a:r>
            <a:r>
              <a:rPr lang="ru-RU" sz="3200" b="1" i="1" dirty="0" err="1" smtClean="0">
                <a:latin typeface="Times New Roman" pitchFamily="18" charset="0"/>
                <a:cs typeface="Times New Roman" pitchFamily="18" charset="0"/>
              </a:rPr>
              <a:t>вимірювання</a:t>
            </a:r>
            <a:r>
              <a:rPr lang="ru-RU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i="1" dirty="0" err="1" smtClean="0">
                <a:latin typeface="Times New Roman" pitchFamily="18" charset="0"/>
                <a:cs typeface="Times New Roman" pitchFamily="18" charset="0"/>
              </a:rPr>
              <a:t>відрізків</a:t>
            </a:r>
            <a:r>
              <a:rPr lang="ru-RU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i="1" dirty="0" err="1" smtClean="0">
                <a:latin typeface="Times New Roman" pitchFamily="18" charset="0"/>
                <a:cs typeface="Times New Roman" pitchFamily="18" charset="0"/>
              </a:rPr>
              <a:t>можна</a:t>
            </a:r>
            <a:r>
              <a:rPr lang="ru-RU" sz="3200" b="1" i="1" dirty="0" smtClean="0">
                <a:latin typeface="Times New Roman" pitchFamily="18" charset="0"/>
                <a:cs typeface="Times New Roman" pitchFamily="18" charset="0"/>
              </a:rPr>
              <a:t> обрати </a:t>
            </a:r>
            <a:r>
              <a:rPr lang="ru-RU" sz="3200" b="1" i="1" dirty="0" err="1" smtClean="0">
                <a:latin typeface="Times New Roman" pitchFamily="18" charset="0"/>
                <a:cs typeface="Times New Roman" pitchFamily="18" charset="0"/>
              </a:rPr>
              <a:t>й</a:t>
            </a:r>
            <a:r>
              <a:rPr lang="ru-RU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i="1" dirty="0" err="1" smtClean="0">
                <a:latin typeface="Times New Roman" pitchFamily="18" charset="0"/>
                <a:cs typeface="Times New Roman" pitchFamily="18" charset="0"/>
              </a:rPr>
              <a:t>інші</a:t>
            </a:r>
            <a:r>
              <a:rPr lang="ru-RU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i="1" dirty="0" err="1" smtClean="0">
                <a:latin typeface="Times New Roman" pitchFamily="18" charset="0"/>
                <a:cs typeface="Times New Roman" pitchFamily="18" charset="0"/>
              </a:rPr>
              <a:t>одиниці</a:t>
            </a:r>
            <a:r>
              <a:rPr lang="ru-RU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i="1" dirty="0" err="1" smtClean="0">
                <a:latin typeface="Times New Roman" pitchFamily="18" charset="0"/>
                <a:cs typeface="Times New Roman" pitchFamily="18" charset="0"/>
              </a:rPr>
              <a:t>довжини</a:t>
            </a:r>
            <a:r>
              <a:rPr lang="ru-RU" sz="32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200" b="1" i="1" dirty="0" err="1" smtClean="0">
                <a:latin typeface="Times New Roman" pitchFamily="18" charset="0"/>
                <a:cs typeface="Times New Roman" pitchFamily="18" charset="0"/>
              </a:rPr>
              <a:t>наприклад</a:t>
            </a:r>
            <a:r>
              <a:rPr lang="ru-RU" sz="3200" b="1" i="1" dirty="0" smtClean="0">
                <a:latin typeface="Times New Roman" pitchFamily="18" charset="0"/>
                <a:cs typeface="Times New Roman" pitchFamily="18" charset="0"/>
              </a:rPr>
              <a:t> 1 мм, 1 дм, 1 км. </a:t>
            </a:r>
            <a:endParaRPr lang="ru-RU" sz="32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569</Words>
  <Application>Microsoft Office PowerPoint</Application>
  <PresentationFormat>Экран (4:3)</PresentationFormat>
  <Paragraphs>68</Paragraphs>
  <Slides>19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1" baseType="lpstr">
      <vt:lpstr>Office Theme</vt:lpstr>
      <vt:lpstr>Формула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Пользователь Windows</cp:lastModifiedBy>
  <cp:revision>20</cp:revision>
  <dcterms:created xsi:type="dcterms:W3CDTF">2020-10-30T10:33:32Z</dcterms:created>
  <dcterms:modified xsi:type="dcterms:W3CDTF">2020-10-30T15:56:33Z</dcterms:modified>
</cp:coreProperties>
</file>