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7C7"/>
    <a:srgbClr val="3925C9"/>
    <a:srgbClr val="2A65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ова, школа, Elementary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3259350"/>
            <a:ext cx="3168352" cy="3379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3672408"/>
          </a:xfrm>
        </p:spPr>
        <p:txBody>
          <a:bodyPr>
            <a:normAutofit/>
          </a:bodyPr>
          <a:lstStyle/>
          <a:p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err="1" smtClean="0"/>
              <a:t>Властивості</a:t>
            </a:r>
            <a:r>
              <a:rPr lang="ru-RU" sz="5400" dirty="0" smtClean="0"/>
              <a:t> </a:t>
            </a:r>
            <a:r>
              <a:rPr lang="ru-RU" sz="5400" dirty="0" err="1" smtClean="0"/>
              <a:t>множення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(</a:t>
            </a:r>
            <a:r>
              <a:rPr lang="uk-UA" sz="5400" dirty="0" smtClean="0"/>
              <a:t>переставна та сполучна)</a:t>
            </a:r>
            <a:r>
              <a:rPr lang="ru-RU" sz="5400" dirty="0" smtClean="0"/>
              <a:t/>
            </a:r>
            <a:br>
              <a:rPr lang="ru-RU" sz="5400" dirty="0" smtClean="0"/>
            </a:br>
            <a:endParaRPr lang="uk-UA" sz="5400" dirty="0"/>
          </a:p>
        </p:txBody>
      </p:sp>
    </p:spTree>
    <p:extLst>
      <p:ext uri="{BB962C8B-B14F-4D97-AF65-F5344CB8AC3E}">
        <p14:creationId xmlns="" xmlns:p14="http://schemas.microsoft.com/office/powerpoint/2010/main" val="5907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15673" y="1874238"/>
            <a:ext cx="3376076" cy="544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§  6, стр. 37-38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уб 2"/>
          <p:cNvSpPr/>
          <p:nvPr/>
        </p:nvSpPr>
        <p:spPr>
          <a:xfrm flipH="1">
            <a:off x="3900421" y="1109900"/>
            <a:ext cx="1685667" cy="576064"/>
          </a:xfrm>
          <a:prstGeom prst="cube">
            <a:avLst>
              <a:gd name="adj" fmla="val 9639"/>
            </a:avLst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400000"/>
            </a:lightRig>
          </a:scene3d>
          <a:sp3d extrusionH="76200" contourW="12700" prstMaterial="dkEdge">
            <a:bevelT w="488950" h="450850"/>
            <a:bevelB w="95250"/>
            <a:extrusionClr>
              <a:srgbClr val="FF0000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Читати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93970" y="4592359"/>
            <a:ext cx="4783347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№ </a:t>
            </a:r>
            <a:r>
              <a:rPr lang="uk-U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233, 235, 244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Додатково № 2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uk-U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7</a:t>
            </a:r>
            <a:endParaRPr lang="uk-UA" sz="2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Куб 4"/>
          <p:cNvSpPr/>
          <p:nvPr/>
        </p:nvSpPr>
        <p:spPr>
          <a:xfrm flipH="1">
            <a:off x="3244259" y="3270154"/>
            <a:ext cx="3082770" cy="723437"/>
          </a:xfrm>
          <a:prstGeom prst="cube">
            <a:avLst>
              <a:gd name="adj" fmla="val 12768"/>
            </a:avLst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400000"/>
            </a:lightRig>
          </a:scene3d>
          <a:sp3d extrusionH="76200" contourW="12700" prstMaterial="dkEdge">
            <a:bevelT w="488950" h="450850"/>
            <a:bevelB w="95250"/>
            <a:extrusionClr>
              <a:srgbClr val="FF0000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Розв'язувати</a:t>
            </a:r>
            <a:endParaRPr lang="uk-UA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51820" y="359900"/>
            <a:ext cx="5821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ln w="6600">
                  <a:solidFill>
                    <a:srgbClr val="00B0F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egoe Script" panose="030B0504020000000003" pitchFamily="66" charset="0"/>
              </a:rPr>
              <a:t>Домашнє завдання</a:t>
            </a:r>
            <a:endParaRPr lang="uk-UA" sz="3600" b="1" dirty="0">
              <a:ln w="6600">
                <a:solidFill>
                  <a:srgbClr val="00B0F0"/>
                </a:solidFill>
                <a:prstDash val="solid"/>
              </a:ln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Segoe Script" panose="030B05040200000000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1162987" y="188640"/>
            <a:ext cx="7671754" cy="72785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uk-UA" sz="4400" b="1" i="1" u="none" strike="noStrike" kern="1200" cap="none" spc="0" normalizeH="0" baseline="0" noProof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Cambria Math" panose="02040503050406030204" pitchFamily="18" charset="0"/>
                <a:cs typeface="+mn-cs"/>
              </a:rPr>
              <a:t>Властивості множення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uk-UA" sz="3600" b="1" i="1" u="none" strike="noStrike" kern="1200" cap="none" spc="0" normalizeH="0" baseline="0" noProof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Century Gothic" panose="020B0502020202020204" pitchFamily="34" charset="0"/>
                <a:ea typeface="Cambria Math" panose="02040503050406030204" pitchFamily="18" charset="0"/>
                <a:cs typeface="+mn-cs"/>
              </a:rPr>
              <a:t>Переставна</a:t>
            </a:r>
            <a:endParaRPr kumimoji="0" lang="uk-UA" sz="4400" b="1" i="1" u="none" strike="noStrike" kern="1200" cap="none" spc="0" normalizeH="0" baseline="0" noProof="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8000"/>
              </a:solidFill>
              <a:effectLst/>
              <a:uLnTx/>
              <a:uFillTx/>
              <a:latin typeface="Century Gothic" panose="020B0502020202020204" pitchFamily="34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5589240"/>
            <a:ext cx="7066809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sz="2000" dirty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Щоб добуток двох </a:t>
            </a:r>
            <a:r>
              <a:rPr lang="uk-UA" sz="2000" dirty="0" smtClean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чисел помножити </a:t>
            </a:r>
            <a:r>
              <a:rPr lang="uk-UA" sz="2000" dirty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на </a:t>
            </a:r>
            <a:r>
              <a:rPr lang="uk-UA" sz="2000" dirty="0" smtClean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третє число</a:t>
            </a:r>
            <a:endParaRPr lang="uk-UA" sz="2000" dirty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Century Gothic" panose="020B0502020202020204" pitchFamily="34" charset="0"/>
              <a:ea typeface="Cambria Math" panose="02040503050406030204" pitchFamily="18" charset="0"/>
            </a:endParaRPr>
          </a:p>
          <a:p>
            <a:r>
              <a:rPr lang="uk-UA" sz="2000" dirty="0" smtClean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можна перше число помножити </a:t>
            </a:r>
            <a:r>
              <a:rPr lang="uk-UA" sz="2000" dirty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на добуток </a:t>
            </a:r>
            <a:r>
              <a:rPr lang="uk-UA" sz="2000" dirty="0" smtClean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другого і третього  чисел.</a:t>
            </a:r>
            <a:endParaRPr lang="uk-UA" sz="2000" dirty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2996952"/>
            <a:ext cx="7424788" cy="81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uk-UA" sz="3600" b="1" i="0" u="none" strike="noStrike" kern="1200" cap="none" spc="0" normalizeH="0" baseline="0" noProof="0" dirty="0" smtClean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Century Gothic" panose="020B0502020202020204" pitchFamily="34" charset="0"/>
                <a:ea typeface="Cambria Math" panose="02040503050406030204" pitchFamily="18" charset="0"/>
                <a:cs typeface="+mn-cs"/>
              </a:rPr>
              <a:t>Сполучна</a:t>
            </a:r>
            <a:endParaRPr kumimoji="0" lang="uk-UA" sz="2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2172" y="1538550"/>
            <a:ext cx="365338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 · в = в · а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3717032"/>
            <a:ext cx="548294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ru-RU"/>
            </a:defPPr>
            <a:lvl1pPr algn="ctr">
              <a:defRPr sz="60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kumimoji="0" lang="uk-UA" sz="4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а </a:t>
            </a:r>
            <a:r>
              <a:rPr lang="uk-UA" sz="4800" dirty="0"/>
              <a:t>· </a:t>
            </a:r>
            <a:r>
              <a:rPr kumimoji="0" lang="uk-UA" sz="4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в</a:t>
            </a: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r>
              <a:rPr kumimoji="0" lang="uk-UA" sz="4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lang="uk-UA" sz="4800" dirty="0"/>
              <a:t>· </a:t>
            </a:r>
            <a:r>
              <a:rPr kumimoji="0" lang="uk-UA" sz="4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с = а </a:t>
            </a:r>
            <a:r>
              <a:rPr lang="uk-UA" sz="4800" dirty="0"/>
              <a:t>· </a:t>
            </a: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kumimoji="0" lang="uk-UA" sz="4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в </a:t>
            </a:r>
            <a:r>
              <a:rPr lang="uk-UA" sz="4800" dirty="0"/>
              <a:t>· </a:t>
            </a:r>
            <a:r>
              <a:rPr kumimoji="0" lang="uk-UA" sz="4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с</a:t>
            </a: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87154" y="2794429"/>
            <a:ext cx="698477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lang="uk-UA" sz="2000" dirty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Від перестановки множників добуток не змінюється.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4581128"/>
            <a:ext cx="548294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ru-RU"/>
            </a:defPPr>
            <a:lvl1pPr algn="ctr">
              <a:defRPr sz="60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kumimoji="0" lang="uk-UA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lang="uk-UA" sz="4800" dirty="0" smtClean="0"/>
              <a:t>2 · </a:t>
            </a:r>
            <a:r>
              <a:rPr lang="uk-UA" sz="4800" dirty="0"/>
              <a:t>5</a:t>
            </a:r>
            <a:r>
              <a:rPr kumimoji="0" lang="uk-UA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r>
              <a:rPr kumimoji="0" lang="uk-UA" sz="4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lang="uk-UA" sz="4800" dirty="0"/>
              <a:t>· 6</a:t>
            </a:r>
            <a:r>
              <a:rPr kumimoji="0" lang="uk-UA" sz="4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kumimoji="0" lang="uk-UA" sz="4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= </a:t>
            </a:r>
            <a:r>
              <a:rPr kumimoji="0" lang="uk-UA" sz="4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2 </a:t>
            </a:r>
            <a:r>
              <a:rPr lang="uk-UA" sz="4800" dirty="0"/>
              <a:t>· </a:t>
            </a:r>
            <a:r>
              <a:rPr kumimoji="0" lang="uk-UA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lang="uk-UA" sz="4800" dirty="0"/>
              <a:t>5</a:t>
            </a:r>
            <a:r>
              <a:rPr kumimoji="0" lang="uk-UA" sz="4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lang="uk-UA" sz="4800" dirty="0"/>
              <a:t>· 6</a:t>
            </a:r>
            <a:r>
              <a:rPr kumimoji="0" lang="uk-UA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23850" y="692150"/>
            <a:ext cx="5815013" cy="1728788"/>
            <a:chOff x="340" y="663"/>
            <a:chExt cx="3663" cy="1089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340" y="663"/>
              <a:ext cx="3663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ru-RU" altLang="ru-RU" sz="8800">
                  <a:solidFill>
                    <a:srgbClr val="0000FF"/>
                  </a:solidFill>
                </a:rPr>
                <a:t>25</a:t>
              </a:r>
              <a:r>
                <a:rPr lang="en-US" altLang="ru-RU" sz="8800">
                  <a:solidFill>
                    <a:srgbClr val="0000FF"/>
                  </a:solidFill>
                </a:rPr>
                <a:t>  4 = 100</a:t>
              </a:r>
              <a:endParaRPr lang="ru-RU" altLang="ru-RU" sz="8800">
                <a:solidFill>
                  <a:srgbClr val="0000FF"/>
                </a:solidFill>
              </a:endParaRPr>
            </a:p>
          </p:txBody>
        </p:sp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152" y="935"/>
            <a:ext cx="594" cy="817"/>
          </p:xfrm>
          <a:graphic>
            <a:graphicData uri="http://schemas.openxmlformats.org/presentationml/2006/ole">
              <p:oleObj spid="_x0000_s1026" name="Формула" r:id="rId3" imgW="101556" imgH="139639" progId="Equation.3">
                <p:embed/>
              </p:oleObj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763713" y="2060575"/>
            <a:ext cx="7059612" cy="1655763"/>
            <a:chOff x="158" y="1707"/>
            <a:chExt cx="4447" cy="1043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58" y="1707"/>
              <a:ext cx="4447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ru-RU" sz="8800">
                  <a:solidFill>
                    <a:srgbClr val="FF0000"/>
                  </a:solidFill>
                </a:rPr>
                <a:t>125  8 = 1000</a:t>
              </a:r>
              <a:endParaRPr lang="ru-RU" altLang="ru-RU" sz="8800">
                <a:solidFill>
                  <a:srgbClr val="FF0000"/>
                </a:solidFill>
              </a:endParaRPr>
            </a:p>
          </p:txBody>
        </p:sp>
        <p:graphicFrame>
          <p:nvGraphicFramePr>
            <p:cNvPr id="7" name="Object 15"/>
            <p:cNvGraphicFramePr>
              <a:graphicFrameLocks noChangeAspect="1"/>
            </p:cNvGraphicFramePr>
            <p:nvPr/>
          </p:nvGraphicFramePr>
          <p:xfrm>
            <a:off x="1424" y="1933"/>
            <a:ext cx="594" cy="817"/>
          </p:xfrm>
          <a:graphic>
            <a:graphicData uri="http://schemas.openxmlformats.org/presentationml/2006/ole">
              <p:oleObj spid="_x0000_s1027" name="Формула" r:id="rId4" imgW="101556" imgH="139639" progId="Equation.3">
                <p:embed/>
              </p:oleObj>
            </a:graphicData>
          </a:graphic>
        </p:graphicFrame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19250" y="4941888"/>
            <a:ext cx="6126163" cy="1728787"/>
            <a:chOff x="838" y="2704"/>
            <a:chExt cx="3859" cy="1089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838" y="2704"/>
              <a:ext cx="3859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ru-RU" altLang="ru-RU" sz="8800" dirty="0">
                  <a:solidFill>
                    <a:srgbClr val="660066"/>
                  </a:solidFill>
                </a:rPr>
                <a:t>5</a:t>
              </a:r>
              <a:r>
                <a:rPr lang="en-US" altLang="ru-RU" sz="8800" dirty="0">
                  <a:solidFill>
                    <a:srgbClr val="660066"/>
                  </a:solidFill>
                </a:rPr>
                <a:t>   </a:t>
              </a:r>
              <a:r>
                <a:rPr lang="ru-RU" altLang="ru-RU" sz="8800" dirty="0">
                  <a:solidFill>
                    <a:srgbClr val="660066"/>
                  </a:solidFill>
                </a:rPr>
                <a:t>2</a:t>
              </a:r>
              <a:r>
                <a:rPr lang="en-US" altLang="ru-RU" sz="8800" dirty="0">
                  <a:solidFill>
                    <a:srgbClr val="660066"/>
                  </a:solidFill>
                </a:rPr>
                <a:t>0 </a:t>
              </a:r>
              <a:r>
                <a:rPr lang="ru-RU" altLang="ru-RU" sz="8800" dirty="0">
                  <a:solidFill>
                    <a:srgbClr val="660066"/>
                  </a:solidFill>
                </a:rPr>
                <a:t>= 100</a:t>
              </a:r>
            </a:p>
          </p:txBody>
        </p:sp>
        <p:graphicFrame>
          <p:nvGraphicFramePr>
            <p:cNvPr id="10" name="Object 16"/>
            <p:cNvGraphicFramePr>
              <a:graphicFrameLocks noChangeAspect="1"/>
            </p:cNvGraphicFramePr>
            <p:nvPr/>
          </p:nvGraphicFramePr>
          <p:xfrm>
            <a:off x="1247" y="2976"/>
            <a:ext cx="594" cy="817"/>
          </p:xfrm>
          <a:graphic>
            <a:graphicData uri="http://schemas.openxmlformats.org/presentationml/2006/ole">
              <p:oleObj spid="_x0000_s1028" name="Формула" r:id="rId5" imgW="101556" imgH="139639" progId="Equation.3">
                <p:embed/>
              </p:oleObj>
            </a:graphicData>
          </a:graphic>
        </p:graphicFrame>
      </p:grp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360613" y="188913"/>
            <a:ext cx="5243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Чарівні</a:t>
            </a:r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пари чисел!</a:t>
            </a:r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395288" y="3500438"/>
            <a:ext cx="6126162" cy="1728787"/>
            <a:chOff x="294" y="2704"/>
            <a:chExt cx="3859" cy="1089"/>
          </a:xfrm>
        </p:grpSpPr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294" y="2704"/>
              <a:ext cx="3859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ru-RU" sz="8800">
                  <a:solidFill>
                    <a:srgbClr val="008000"/>
                  </a:solidFill>
                </a:rPr>
                <a:t>2   50 </a:t>
              </a:r>
              <a:r>
                <a:rPr lang="ru-RU" altLang="ru-RU" sz="8800">
                  <a:solidFill>
                    <a:srgbClr val="008000"/>
                  </a:solidFill>
                </a:rPr>
                <a:t>= 100</a:t>
              </a:r>
            </a:p>
          </p:txBody>
        </p:sp>
        <p:graphicFrame>
          <p:nvGraphicFramePr>
            <p:cNvPr id="14" name="Object 24"/>
            <p:cNvGraphicFramePr>
              <a:graphicFrameLocks noChangeAspect="1"/>
            </p:cNvGraphicFramePr>
            <p:nvPr/>
          </p:nvGraphicFramePr>
          <p:xfrm>
            <a:off x="793" y="2976"/>
            <a:ext cx="594" cy="817"/>
          </p:xfrm>
          <a:graphic>
            <a:graphicData uri="http://schemas.openxmlformats.org/presentationml/2006/ole">
              <p:oleObj spid="_x0000_s1029" name="Формула" r:id="rId6" imgW="101556" imgH="139639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9938" y="1420813"/>
            <a:ext cx="1476375" cy="255270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</p:pic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716713" y="1330325"/>
          <a:ext cx="1658937" cy="2414588"/>
        </p:xfrm>
        <a:graphic>
          <a:graphicData uri="http://schemas.openxmlformats.org/presentationml/2006/ole">
            <p:oleObj spid="_x0000_s2050" name="Формула" r:id="rId4" imgW="126780" imgH="164814" progId="Equation.3">
              <p:embed/>
            </p:oleObj>
          </a:graphicData>
        </a:graphic>
      </p:graphicFrame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0075" y="1417638"/>
            <a:ext cx="3076575" cy="263366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13" y="1582738"/>
            <a:ext cx="1398587" cy="2408237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66863" y="2336800"/>
            <a:ext cx="1006475" cy="10064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1350" y="2206625"/>
            <a:ext cx="1231900" cy="123190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89050" y="606425"/>
            <a:ext cx="2012950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9600" b="1">
                <a:solidFill>
                  <a:srgbClr val="FF0000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635625" y="592138"/>
            <a:ext cx="1403350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9600" b="1">
                <a:solidFill>
                  <a:srgbClr val="0000FF"/>
                </a:solidFill>
                <a:latin typeface="Times New Roman" pitchFamily="18" charset="0"/>
              </a:rPr>
              <a:t>63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357563" y="4826000"/>
            <a:ext cx="3317875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9600" b="1" dirty="0">
                <a:latin typeface="Times New Roman" pitchFamily="18" charset="0"/>
              </a:rPr>
              <a:t>=6300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-0.03884 C -0.0217 -0.06011 -0.03629 -0.08092 -0.07031 -0.09665 C -0.10452 -0.11191 -0.15469 -0.1237 -0.21215 -0.13248 C -0.26979 -0.14127 -0.36042 -0.14682 -0.41528 -0.14959 C -0.47031 -0.15214 -0.50452 -0.15792 -0.54149 -0.14959 C -0.57865 -0.14104 -0.60938 -0.12855 -0.63733 -0.09803 C -0.66511 -0.06798 -0.69705 0.01087 -0.70886 0.0328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" y="-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9 0.00462 C -0.0132 0.07699 -0.01493 0.14959 0.04132 0.19098 C 0.09774 0.23237 0.27066 0.24046 0.32708 0.25295 C 0.38351 0.26543 0.34948 0.26451 0.37986 0.26682 C 0.41024 0.26913 0.47361 0.27468 0.50903 0.26682 C 0.54444 0.25919 0.57274 0.25988 0.59219 0.22081 C 0.61163 0.18173 0.61771 0.07237 0.62569 0.03214 C 0.63351 -0.0081 0.63767 -0.01179 0.6401 -0.02058 " pathEditMode="relative" rAng="0" ptsTypes="aaa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2694" t="61734" r="10526" b="13165"/>
          <a:stretch>
            <a:fillRect/>
          </a:stretch>
        </p:blipFill>
        <p:spPr bwMode="auto">
          <a:xfrm>
            <a:off x="0" y="332656"/>
            <a:ext cx="9144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уб 1"/>
          <p:cNvSpPr/>
          <p:nvPr/>
        </p:nvSpPr>
        <p:spPr>
          <a:xfrm flipH="1">
            <a:off x="1259632" y="404664"/>
            <a:ext cx="6552731" cy="610179"/>
          </a:xfrm>
          <a:prstGeom prst="cube">
            <a:avLst>
              <a:gd name="adj" fmla="val 12601"/>
            </a:avLst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400000"/>
            </a:lightRig>
          </a:scene3d>
          <a:sp3d extrusionH="76200" contourW="12700" prstMaterial="dkEdge">
            <a:bevelT w="488950" h="450850"/>
            <a:bevelB w="95250"/>
            <a:extrusionClr>
              <a:srgbClr val="FF0000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№ 232</a:t>
            </a:r>
            <a:endParaRPr lang="uk-UA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2694" t="52136" r="16132" b="35313"/>
          <a:stretch>
            <a:fillRect/>
          </a:stretch>
        </p:blipFill>
        <p:spPr bwMode="auto">
          <a:xfrm>
            <a:off x="215008" y="1124744"/>
            <a:ext cx="867747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57304" r="44191" b="39004"/>
          <a:stretch>
            <a:fillRect/>
          </a:stretch>
        </p:blipFill>
        <p:spPr bwMode="auto">
          <a:xfrm>
            <a:off x="2195735" y="3140968"/>
            <a:ext cx="2880321" cy="46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6913" t="60996" r="67900" b="35313"/>
          <a:stretch>
            <a:fillRect/>
          </a:stretch>
        </p:blipFill>
        <p:spPr bwMode="auto">
          <a:xfrm>
            <a:off x="2339752" y="4581128"/>
            <a:ext cx="2520280" cy="49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66441" t="55827" r="18794" b="39005"/>
          <a:stretch>
            <a:fillRect/>
          </a:stretch>
        </p:blipFill>
        <p:spPr bwMode="auto">
          <a:xfrm>
            <a:off x="2339752" y="3717032"/>
            <a:ext cx="231454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2694" t="56566" r="66626" b="39004"/>
          <a:stretch>
            <a:fillRect/>
          </a:stretch>
        </p:blipFill>
        <p:spPr bwMode="auto">
          <a:xfrm>
            <a:off x="1979712" y="2492896"/>
            <a:ext cx="29415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60995" r="44191" b="35313"/>
          <a:stretch>
            <a:fillRect/>
          </a:stretch>
        </p:blipFill>
        <p:spPr bwMode="auto">
          <a:xfrm>
            <a:off x="2267744" y="5229200"/>
            <a:ext cx="267869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66441" t="60257" r="17613" b="35313"/>
          <a:stretch>
            <a:fillRect/>
          </a:stretch>
        </p:blipFill>
        <p:spPr bwMode="auto">
          <a:xfrm>
            <a:off x="2411760" y="5877272"/>
            <a:ext cx="226825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716016" y="386104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=(5*4)*72=20* 72=1440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314096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=(2*5)*472= 10*472= 4720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2564904"/>
            <a:ext cx="41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=(4*25)*89=100*89=8900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450912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=(50*2)*15=100*15=1500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508518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=(125*8)*14= 1000*14=14000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6016" y="58772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=(8*25)*37=200*37=7400</a:t>
            </a:r>
            <a:endParaRPr lang="uk-UA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2694" t="76499" r="14069" b="11688"/>
          <a:stretch>
            <a:fillRect/>
          </a:stretch>
        </p:blipFill>
        <p:spPr bwMode="auto">
          <a:xfrm>
            <a:off x="0" y="1052736"/>
            <a:ext cx="892899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Куб 2"/>
          <p:cNvSpPr/>
          <p:nvPr/>
        </p:nvSpPr>
        <p:spPr>
          <a:xfrm flipH="1">
            <a:off x="1259632" y="404664"/>
            <a:ext cx="6552731" cy="610179"/>
          </a:xfrm>
          <a:prstGeom prst="cube">
            <a:avLst>
              <a:gd name="adj" fmla="val 12601"/>
            </a:avLst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400000"/>
            </a:lightRig>
          </a:scene3d>
          <a:sp3d extrusionH="76200" contourW="12700" prstMaterial="dkEdge">
            <a:bevelT w="488950" h="450850"/>
            <a:bevelB w="95250"/>
            <a:extrusionClr>
              <a:srgbClr val="FF0000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№ 234</a:t>
            </a:r>
            <a:endParaRPr lang="uk-UA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7800" t="80191" r="51274" b="15496"/>
          <a:stretch>
            <a:fillRect/>
          </a:stretch>
        </p:blipFill>
        <p:spPr bwMode="auto">
          <a:xfrm>
            <a:off x="1475656" y="3140967"/>
            <a:ext cx="1368152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6537" t="80191" r="69879" b="15379"/>
          <a:stretch>
            <a:fillRect/>
          </a:stretch>
        </p:blipFill>
        <p:spPr bwMode="auto">
          <a:xfrm>
            <a:off x="1547664" y="2492895"/>
            <a:ext cx="1728192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6537" t="83882" r="69879" b="11688"/>
          <a:stretch>
            <a:fillRect/>
          </a:stretch>
        </p:blipFill>
        <p:spPr bwMode="auto">
          <a:xfrm>
            <a:off x="1547664" y="4293095"/>
            <a:ext cx="1800200" cy="46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7800" t="83882" r="40347" b="11688"/>
          <a:stretch>
            <a:fillRect/>
          </a:stretch>
        </p:blipFill>
        <p:spPr bwMode="auto">
          <a:xfrm>
            <a:off x="1475655" y="4941168"/>
            <a:ext cx="310834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66732" t="80191" r="14069" b="15379"/>
          <a:stretch>
            <a:fillRect/>
          </a:stretch>
        </p:blipFill>
        <p:spPr bwMode="auto">
          <a:xfrm>
            <a:off x="1475656" y="3789039"/>
            <a:ext cx="2448272" cy="45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64960" t="83882" r="14069" b="11688"/>
          <a:stretch>
            <a:fillRect/>
          </a:stretch>
        </p:blipFill>
        <p:spPr bwMode="auto">
          <a:xfrm>
            <a:off x="2123728" y="5733256"/>
            <a:ext cx="2592288" cy="43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131840" y="249289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=(6*7)*b=42*b=42b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314096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=(8*9)*a=72a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5896" y="38610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=(3*4)*(a*b)=12*</a:t>
            </a:r>
            <a:r>
              <a:rPr lang="en-US" sz="2400" b="1" dirty="0" err="1" smtClean="0">
                <a:solidFill>
                  <a:srgbClr val="FF0000"/>
                </a:solidFill>
              </a:rPr>
              <a:t>ab</a:t>
            </a:r>
            <a:r>
              <a:rPr lang="en-US" sz="2400" b="1" dirty="0" smtClean="0">
                <a:solidFill>
                  <a:srgbClr val="FF0000"/>
                </a:solidFill>
              </a:rPr>
              <a:t>=12ab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66124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=(2*3*4)*(a*z*n)=24azn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94116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=(3*2*7)*(m*a*t)=42*m*a*t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1840" y="429309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=(5*7)*(x*y)=35xy</a:t>
            </a:r>
            <a:endParaRPr lang="uk-UA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2103" t="55828" r="10526" b="35313"/>
          <a:stretch>
            <a:fillRect/>
          </a:stretch>
        </p:blipFill>
        <p:spPr bwMode="auto">
          <a:xfrm>
            <a:off x="0" y="332656"/>
            <a:ext cx="91440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44086" t="55828" r="46165" b="38266"/>
          <a:stretch>
            <a:fillRect/>
          </a:stretch>
        </p:blipFill>
        <p:spPr bwMode="auto">
          <a:xfrm>
            <a:off x="395536" y="1556792"/>
            <a:ext cx="201622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67744" y="177281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=5*37*20= (5*20)*37=100*37= 3700</a:t>
            </a:r>
            <a:endParaRPr lang="uk-UA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1513" t="46969" r="14660" b="44910"/>
          <a:stretch>
            <a:fillRect/>
          </a:stretch>
        </p:blipFill>
        <p:spPr bwMode="auto">
          <a:xfrm>
            <a:off x="0" y="188640"/>
            <a:ext cx="90010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11513" t="54351" r="14660" b="41219"/>
          <a:stretch>
            <a:fillRect/>
          </a:stretch>
        </p:blipFill>
        <p:spPr bwMode="auto">
          <a:xfrm>
            <a:off x="0" y="1988840"/>
            <a:ext cx="900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190</Words>
  <Application>Microsoft Office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Формула</vt:lpstr>
      <vt:lpstr> Властивості множення (переставна та сполучна)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ASUS</cp:lastModifiedBy>
  <cp:revision>22</cp:revision>
  <dcterms:created xsi:type="dcterms:W3CDTF">2020-04-11T12:07:22Z</dcterms:created>
  <dcterms:modified xsi:type="dcterms:W3CDTF">2021-10-22T18:58:59Z</dcterms:modified>
</cp:coreProperties>
</file>