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66" r:id="rId13"/>
    <p:sldId id="267" r:id="rId14"/>
    <p:sldId id="270" r:id="rId15"/>
    <p:sldId id="268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CC4"/>
    <a:srgbClr val="008000"/>
    <a:srgbClr val="0066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55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8D9A-638E-47B2-AD82-F165C1C8E613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5B7FC-443A-45B3-9946-66446BA428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36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D0C73-0219-418E-98F1-69CAAA4BAF78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F915B-E209-4E10-8993-68A61BC2C2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4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23AC-800C-4349-BCBF-832310E57832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90D0D-9241-47C2-ABFE-520CFC491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546D7-0CA3-4893-80E9-14E4B16D67A9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1DA74-FA64-4746-80D9-F6C58CC8B4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2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17DC-EA23-4230-B5EF-BBD1CEE7C133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5D521-3B4A-4644-A2B2-E3D0831D9B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A8568-000A-41ED-A4AB-5BD7474ECD28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113B-AA46-4085-8ECF-B6D432AADA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7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253F8-F442-4D23-8CE5-31E05F6F7D66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92F7F-A9A7-4389-BAA8-331867439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04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1D15-8EC8-43BF-A16F-93F872317530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BF9D-EFB1-445E-8E16-89A8A3B056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5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8F2C2-641D-4CAA-B2DD-4C942DB3BE62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A98B5-29EA-4F5D-A24D-C89FBE5BAF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4156F-769B-4977-99C7-591A5D546106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F4C34-C7DC-4B34-A141-CC12A18D3A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16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13578-BC08-4C46-B9C7-4F2B04527B27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72636-E72F-4A67-B1BB-56ADDBA4F5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184F04-8237-40C3-992D-6D9B6F0AFADB}" type="datetimeFigureOut">
              <a:rPr lang="ru-RU"/>
              <a:pPr>
                <a:defRPr/>
              </a:pPr>
              <a:t>15.10.2012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2424A32-9B25-4759-9BFD-A95D5AE211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1" name="Rectangle 1"/>
          <p:cNvSpPr>
            <a:spLocks noChangeArrowheads="1"/>
          </p:cNvSpPr>
          <p:nvPr/>
        </p:nvSpPr>
        <p:spPr bwMode="auto">
          <a:xfrm>
            <a:off x="0" y="6642100"/>
            <a:ext cx="1246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800">
                <a:latin typeface="Arial" charset="0"/>
                <a:ea typeface="Calibri" pitchFamily="34" charset="0"/>
                <a:cs typeface="Times New Roman" pitchFamily="18" charset="0"/>
              </a:rPr>
              <a:t>FokinaLida.75@mail.ru</a:t>
            </a:r>
            <a:endParaRPr lang="en-US" sz="800">
              <a:latin typeface="Arial" charset="0"/>
              <a:ea typeface="Calibri" pitchFamily="34" charset="0"/>
              <a:cs typeface="Arial" charset="0"/>
            </a:endParaRPr>
          </a:p>
        </p:txBody>
      </p:sp>
      <p:sp>
        <p:nvSpPr>
          <p:cNvPr id="8" name="Капля 7"/>
          <p:cNvSpPr/>
          <p:nvPr/>
        </p:nvSpPr>
        <p:spPr>
          <a:xfrm rot="16200000">
            <a:off x="1165312" y="-1057808"/>
            <a:ext cx="6597352" cy="8712968"/>
          </a:xfrm>
          <a:prstGeom prst="teardrop">
            <a:avLst/>
          </a:prstGeom>
          <a:solidFill>
            <a:schemeClr val="accent5">
              <a:lumMod val="20000"/>
              <a:lumOff val="80000"/>
            </a:schemeClr>
          </a:solidFill>
          <a:ln w="215900" cmpd="thickThin">
            <a:gradFill flip="none" rotWithShape="1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13500000" scaled="1"/>
              <a:tileRect/>
            </a:gradFill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035" name="Рисунок 8" descr="69415968_1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581525"/>
            <a:ext cx="14414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Рисунок 9" descr="69415995_1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581525"/>
            <a:ext cx="16827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0"/>
            <a:ext cx="1741487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395536" y="1556792"/>
            <a:ext cx="7379791" cy="2176462"/>
          </a:xfrm>
          <a:ln>
            <a:miter lim="800000"/>
            <a:headEnd/>
            <a:tailEnd/>
          </a:ln>
        </p:spPr>
        <p:txBody>
          <a:bodyPr>
            <a:prstTxWarp prst="textPlain">
              <a:avLst/>
            </a:prstTxWarp>
            <a:noAutofit/>
          </a:bodyPr>
          <a:lstStyle/>
          <a:p>
            <a:pPr>
              <a:defRPr/>
            </a:pPr>
            <a:r>
              <a:rPr lang="uk-UA" sz="5400" b="1" dirty="0" smtClean="0"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Сполучна і розподільна властивості множення</a:t>
            </a:r>
            <a:endParaRPr lang="ru-RU" sz="5400" b="1" dirty="0">
              <a:ln w="38100">
                <a:solidFill>
                  <a:schemeClr val="accent1">
                    <a:lumMod val="50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15" y="6670473"/>
            <a:ext cx="1080120" cy="1846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600" dirty="0"/>
              <a:t>Савенко Л.О.</a:t>
            </a:r>
            <a:endParaRPr lang="ru-RU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1"/>
          <p:cNvSpPr>
            <a:spLocks noChangeArrowheads="1"/>
          </p:cNvSpPr>
          <p:nvPr/>
        </p:nvSpPr>
        <p:spPr bwMode="auto">
          <a:xfrm>
            <a:off x="468313" y="620713"/>
            <a:ext cx="84248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3200" b="1"/>
              <a:t> </a:t>
            </a:r>
            <a:r>
              <a:rPr lang="uk-UA" sz="3200" b="1" u="sng">
                <a:solidFill>
                  <a:srgbClr val="C00000"/>
                </a:solidFill>
              </a:rPr>
              <a:t>І команда</a:t>
            </a:r>
            <a:r>
              <a:rPr lang="uk-UA" sz="3200" b="1">
                <a:solidFill>
                  <a:srgbClr val="C00000"/>
                </a:solidFill>
              </a:rPr>
              <a:t>                          </a:t>
            </a:r>
            <a:r>
              <a:rPr lang="uk-UA" sz="3200" b="1" u="sng">
                <a:solidFill>
                  <a:srgbClr val="C00000"/>
                </a:solidFill>
              </a:rPr>
              <a:t>ІІкоманда</a:t>
            </a:r>
            <a:endParaRPr lang="ru-RU" sz="3200" b="1" u="sng">
              <a:solidFill>
                <a:srgbClr val="C00000"/>
              </a:solidFill>
            </a:endParaRPr>
          </a:p>
          <a:p>
            <a:r>
              <a:rPr lang="uk-UA" sz="3200" b="1"/>
              <a:t>1)25 ∙26                                1) 48∙65  	                     </a:t>
            </a:r>
          </a:p>
          <a:p>
            <a:r>
              <a:rPr lang="uk-UA" sz="3200" b="1"/>
              <a:t>2) ∙100            	                 2) ∙100</a:t>
            </a:r>
          </a:p>
          <a:p>
            <a:r>
              <a:rPr lang="uk-UA" sz="3200" b="1"/>
              <a:t>3) – 183                                 3) +549 </a:t>
            </a:r>
          </a:p>
          <a:p>
            <a:r>
              <a:rPr lang="uk-UA" sz="3200" b="1"/>
              <a:t>4) +329                                  4) – 399</a:t>
            </a:r>
            <a:r>
              <a:rPr lang="uk-UA" sz="2800" b="1"/>
              <a:t>	</a:t>
            </a:r>
            <a:endParaRPr lang="ru-RU" sz="2800" b="1"/>
          </a:p>
        </p:txBody>
      </p:sp>
      <p:sp>
        <p:nvSpPr>
          <p:cNvPr id="3" name="TextBox 2"/>
          <p:cNvSpPr txBox="1"/>
          <p:nvPr/>
        </p:nvSpPr>
        <p:spPr>
          <a:xfrm>
            <a:off x="3203575" y="3281363"/>
            <a:ext cx="5545138" cy="360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uk-UA" sz="3200" b="1" u="sng" dirty="0">
                <a:solidFill>
                  <a:srgbClr val="C00000"/>
                </a:solidFill>
                <a:latin typeface="+mn-lt"/>
              </a:rPr>
              <a:t>ІІІ команда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uk-UA" sz="3200" b="1" dirty="0">
                <a:latin typeface="+mn-lt"/>
              </a:rPr>
              <a:t>36∙45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latin typeface="+mn-lt"/>
              </a:rPr>
              <a:t>2) ∙1000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latin typeface="+mn-lt"/>
              </a:rPr>
              <a:t>3) +107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latin typeface="+mn-lt"/>
              </a:rPr>
              <a:t>4) -1223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b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35913"/>
            <a:ext cx="3312368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b="1" dirty="0">
                <a:ln/>
                <a:solidFill>
                  <a:srgbClr val="00B050"/>
                </a:solidFill>
                <a:latin typeface="+mn-lt"/>
              </a:rPr>
              <a:t>«Коловорот»</a:t>
            </a:r>
            <a:endParaRPr lang="ru-RU" sz="3200" b="1" dirty="0">
              <a:ln/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"/>
          <p:cNvSpPr>
            <a:spLocks noChangeArrowheads="1"/>
          </p:cNvSpPr>
          <p:nvPr/>
        </p:nvSpPr>
        <p:spPr bwMode="auto">
          <a:xfrm>
            <a:off x="468313" y="620713"/>
            <a:ext cx="475175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/>
              <a:t>    </a:t>
            </a:r>
            <a:r>
              <a:rPr lang="uk-UA" sz="2800" b="1" u="sng" dirty="0">
                <a:solidFill>
                  <a:srgbClr val="C00000"/>
                </a:solidFill>
              </a:rPr>
              <a:t>І команда</a:t>
            </a:r>
            <a:r>
              <a:rPr lang="uk-UA" sz="2800" b="1" dirty="0">
                <a:solidFill>
                  <a:srgbClr val="C00000"/>
                </a:solidFill>
              </a:rPr>
              <a:t>                       </a:t>
            </a:r>
            <a:endParaRPr lang="uk-UA" sz="2800" b="1" dirty="0" smtClean="0">
              <a:solidFill>
                <a:srgbClr val="C00000"/>
              </a:solidFill>
            </a:endParaRPr>
          </a:p>
          <a:p>
            <a:r>
              <a:rPr lang="uk-UA" sz="2800" b="1" dirty="0" smtClean="0"/>
              <a:t>1)25 </a:t>
            </a:r>
            <a:r>
              <a:rPr lang="uk-UA" sz="2800" b="1" dirty="0"/>
              <a:t>∙26  = 650                 	                     </a:t>
            </a:r>
          </a:p>
          <a:p>
            <a:r>
              <a:rPr lang="uk-UA" sz="2800" b="1" dirty="0"/>
              <a:t>2) 650∙100  = 65000    	</a:t>
            </a:r>
          </a:p>
          <a:p>
            <a:r>
              <a:rPr lang="uk-UA" sz="2800" b="1" dirty="0"/>
              <a:t>3)65000 – 183= </a:t>
            </a:r>
            <a:r>
              <a:rPr lang="uk-UA" sz="2800" b="1" dirty="0" smtClean="0"/>
              <a:t>64817</a:t>
            </a:r>
          </a:p>
          <a:p>
            <a:r>
              <a:rPr lang="uk-UA" sz="2800" b="1" dirty="0" smtClean="0"/>
              <a:t>4)64817+329 </a:t>
            </a:r>
            <a:r>
              <a:rPr lang="uk-UA" sz="2800" b="1" dirty="0"/>
              <a:t>= </a:t>
            </a:r>
            <a:r>
              <a:rPr lang="uk-UA" sz="2800" b="1" dirty="0">
                <a:solidFill>
                  <a:srgbClr val="FF0000"/>
                </a:solidFill>
              </a:rPr>
              <a:t>65146 </a:t>
            </a:r>
            <a:r>
              <a:rPr lang="uk-UA" sz="2800" b="1" dirty="0"/>
              <a:t>      	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05025" y="3716338"/>
            <a:ext cx="5113338" cy="280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uk-UA" sz="2800" b="1" u="sng" dirty="0">
                <a:solidFill>
                  <a:srgbClr val="C00000"/>
                </a:solidFill>
                <a:latin typeface="+mn-lt"/>
              </a:rPr>
              <a:t>ІІІ команда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uk-UA" sz="2800" b="1" dirty="0">
                <a:latin typeface="+mn-lt"/>
              </a:rPr>
              <a:t>36∙45 = 1620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latin typeface="+mn-lt"/>
              </a:rPr>
              <a:t>2) 1620∙1000=1620000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latin typeface="+mn-lt"/>
              </a:rPr>
              <a:t>3)1620000+107=1620107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dirty="0">
                <a:latin typeface="+mn-lt"/>
              </a:rPr>
              <a:t>4)1620107 -1223= </a:t>
            </a:r>
            <a:r>
              <a:rPr lang="uk-UA" sz="2800" b="1" dirty="0">
                <a:solidFill>
                  <a:srgbClr val="FF0000"/>
                </a:solidFill>
                <a:latin typeface="+mn-lt"/>
              </a:rPr>
              <a:t>1618980</a:t>
            </a:r>
            <a:endParaRPr lang="ru-RU" sz="2800" b="1" dirty="0">
              <a:solidFill>
                <a:srgbClr val="FF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559157"/>
            <a:ext cx="3888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u="sng" dirty="0" err="1" smtClean="0">
                <a:solidFill>
                  <a:srgbClr val="C00000"/>
                </a:solidFill>
              </a:rPr>
              <a:t>ІІкоманда</a:t>
            </a:r>
            <a:endParaRPr lang="ru-RU" sz="2800" b="1" u="sng" dirty="0" smtClean="0">
              <a:solidFill>
                <a:srgbClr val="C00000"/>
              </a:solidFill>
            </a:endParaRPr>
          </a:p>
          <a:p>
            <a:pPr marL="342900" indent="-342900">
              <a:buAutoNum type="arabicParenR"/>
            </a:pPr>
            <a:r>
              <a:rPr lang="uk-UA" sz="2800" b="1" dirty="0" smtClean="0"/>
              <a:t>48∙65  = 3120</a:t>
            </a:r>
          </a:p>
          <a:p>
            <a:pPr marL="342900" indent="-342900">
              <a:buAutoNum type="arabicParenR"/>
            </a:pPr>
            <a:r>
              <a:rPr lang="uk-UA" sz="2800" b="1" dirty="0" smtClean="0"/>
              <a:t>3120∙100= 312000</a:t>
            </a:r>
          </a:p>
          <a:p>
            <a:pPr marL="342900" indent="-342900">
              <a:buAutoNum type="arabicParenR"/>
            </a:pPr>
            <a:r>
              <a:rPr lang="uk-UA" sz="2800" b="1" dirty="0" smtClean="0"/>
              <a:t>31200+549=312549</a:t>
            </a:r>
          </a:p>
          <a:p>
            <a:pPr marL="342900" indent="-342900">
              <a:buAutoNum type="arabicParenR"/>
            </a:pPr>
            <a:r>
              <a:rPr lang="uk-UA" sz="2800" b="1" dirty="0" smtClean="0"/>
              <a:t>312549 – 399=</a:t>
            </a:r>
            <a:r>
              <a:rPr lang="uk-UA" sz="2800" b="1" dirty="0" smtClean="0">
                <a:solidFill>
                  <a:srgbClr val="FF0000"/>
                </a:solidFill>
              </a:rPr>
              <a:t>312150</a:t>
            </a:r>
            <a:endParaRPr lang="uk-UA" sz="2800" b="1" dirty="0" smtClean="0"/>
          </a:p>
          <a:p>
            <a:pPr marL="342900" indent="-342900">
              <a:buAutoNum type="arabicParenR"/>
            </a:pPr>
            <a:endParaRPr lang="uk-UA" b="1" dirty="0" smtClean="0"/>
          </a:p>
          <a:p>
            <a:pPr marL="342900" indent="-342900">
              <a:buAutoNum type="arabicParenR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374" y="116632"/>
            <a:ext cx="4608512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i="1" dirty="0">
                <a:ln/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Гімнастика розуму</a:t>
            </a:r>
            <a:endParaRPr lang="ru-RU" sz="3600" b="1" i="1" dirty="0">
              <a:ln/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444500" y="677863"/>
            <a:ext cx="3240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>
                <a:solidFill>
                  <a:srgbClr val="C00000"/>
                </a:solidFill>
              </a:rPr>
              <a:t>І команда</a:t>
            </a:r>
            <a:endParaRPr lang="ru-RU" sz="2400" b="1">
              <a:solidFill>
                <a:srgbClr val="C00000"/>
              </a:solidFill>
            </a:endParaRPr>
          </a:p>
        </p:txBody>
      </p:sp>
      <p:sp>
        <p:nvSpPr>
          <p:cNvPr id="13316" name="TextBox 12"/>
          <p:cNvSpPr txBox="1">
            <a:spLocks noChangeArrowheads="1"/>
          </p:cNvSpPr>
          <p:nvPr/>
        </p:nvSpPr>
        <p:spPr bwMode="auto">
          <a:xfrm>
            <a:off x="576263" y="1109663"/>
            <a:ext cx="20161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/>
              <a:t>а)    3 4 5</a:t>
            </a:r>
          </a:p>
          <a:p>
            <a:r>
              <a:rPr lang="uk-UA" sz="2800" b="1"/>
              <a:t>        </a:t>
            </a:r>
            <a:r>
              <a:rPr lang="uk-UA" sz="3200" b="1" u="sng"/>
              <a:t>* * *</a:t>
            </a:r>
          </a:p>
          <a:p>
            <a:r>
              <a:rPr lang="uk-UA" sz="2800" b="1"/>
              <a:t>        3 4 5</a:t>
            </a:r>
          </a:p>
          <a:p>
            <a:r>
              <a:rPr lang="uk-UA" sz="2800" b="1"/>
              <a:t>  </a:t>
            </a:r>
            <a:r>
              <a:rPr lang="uk-UA" sz="2800" b="1" u="sng"/>
              <a:t>3 4 5___</a:t>
            </a:r>
          </a:p>
          <a:p>
            <a:r>
              <a:rPr lang="uk-UA" sz="3200" b="1"/>
              <a:t>  * * * * *</a:t>
            </a:r>
            <a:endParaRPr lang="ru-RU" sz="3200" b="1"/>
          </a:p>
        </p:txBody>
      </p:sp>
      <p:sp>
        <p:nvSpPr>
          <p:cNvPr id="13317" name="TextBox 13"/>
          <p:cNvSpPr txBox="1">
            <a:spLocks noChangeArrowheads="1"/>
          </p:cNvSpPr>
          <p:nvPr/>
        </p:nvSpPr>
        <p:spPr bwMode="auto">
          <a:xfrm>
            <a:off x="576263" y="3325813"/>
            <a:ext cx="230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dirty="0">
                <a:solidFill>
                  <a:srgbClr val="080CC4"/>
                </a:solidFill>
              </a:rPr>
              <a:t>б)    А </a:t>
            </a:r>
            <a:r>
              <a:rPr lang="uk-UA" sz="2800" b="1" dirty="0" err="1">
                <a:solidFill>
                  <a:srgbClr val="080CC4"/>
                </a:solidFill>
              </a:rPr>
              <a:t>А</a:t>
            </a:r>
            <a:r>
              <a:rPr lang="uk-UA" sz="2800" b="1" dirty="0">
                <a:solidFill>
                  <a:srgbClr val="080CC4"/>
                </a:solidFill>
              </a:rPr>
              <a:t> В</a:t>
            </a:r>
          </a:p>
          <a:p>
            <a:r>
              <a:rPr lang="uk-UA" sz="2800" b="1" dirty="0">
                <a:solidFill>
                  <a:srgbClr val="080CC4"/>
                </a:solidFill>
              </a:rPr>
              <a:t>       </a:t>
            </a:r>
            <a:r>
              <a:rPr lang="uk-UA" sz="2800" b="1" u="sng" dirty="0">
                <a:solidFill>
                  <a:srgbClr val="080CC4"/>
                </a:solidFill>
              </a:rPr>
              <a:t>        В</a:t>
            </a:r>
          </a:p>
          <a:p>
            <a:r>
              <a:rPr lang="uk-UA" sz="2800" b="1" dirty="0">
                <a:solidFill>
                  <a:srgbClr val="080CC4"/>
                </a:solidFill>
              </a:rPr>
              <a:t>     С </a:t>
            </a:r>
            <a:r>
              <a:rPr lang="uk-UA" sz="2800" b="1" dirty="0" err="1">
                <a:solidFill>
                  <a:srgbClr val="080CC4"/>
                </a:solidFill>
              </a:rPr>
              <a:t>С</a:t>
            </a:r>
            <a:r>
              <a:rPr lang="uk-UA" sz="2800" b="1" dirty="0">
                <a:solidFill>
                  <a:srgbClr val="080CC4"/>
                </a:solidFill>
              </a:rPr>
              <a:t> А В</a:t>
            </a:r>
            <a:endParaRPr lang="ru-RU" sz="2800" b="1" dirty="0">
              <a:solidFill>
                <a:srgbClr val="080CC4"/>
              </a:solidFill>
            </a:endParaRPr>
          </a:p>
        </p:txBody>
      </p:sp>
      <p:sp>
        <p:nvSpPr>
          <p:cNvPr id="13318" name="TextBox 15"/>
          <p:cNvSpPr txBox="1">
            <a:spLocks noChangeArrowheads="1"/>
          </p:cNvSpPr>
          <p:nvPr/>
        </p:nvSpPr>
        <p:spPr bwMode="auto">
          <a:xfrm>
            <a:off x="1041400" y="3213100"/>
            <a:ext cx="3603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/>
              <a:t> × </a:t>
            </a:r>
            <a:endParaRPr lang="ru-RU" sz="2800" b="1"/>
          </a:p>
        </p:txBody>
      </p:sp>
      <p:sp>
        <p:nvSpPr>
          <p:cNvPr id="13319" name="TextBox 16"/>
          <p:cNvSpPr txBox="1">
            <a:spLocks noChangeArrowheads="1"/>
          </p:cNvSpPr>
          <p:nvPr/>
        </p:nvSpPr>
        <p:spPr bwMode="auto">
          <a:xfrm>
            <a:off x="933450" y="1293813"/>
            <a:ext cx="468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/>
              <a:t> </a:t>
            </a:r>
            <a:r>
              <a:rPr lang="uk-UA" sz="2800" b="1"/>
              <a:t>× </a:t>
            </a:r>
            <a:endParaRPr lang="ru-RU" sz="2800" b="1"/>
          </a:p>
        </p:txBody>
      </p:sp>
      <p:sp>
        <p:nvSpPr>
          <p:cNvPr id="13320" name="TextBox 17"/>
          <p:cNvSpPr txBox="1">
            <a:spLocks noChangeArrowheads="1"/>
          </p:cNvSpPr>
          <p:nvPr/>
        </p:nvSpPr>
        <p:spPr bwMode="auto">
          <a:xfrm>
            <a:off x="3059113" y="727075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>
                <a:solidFill>
                  <a:srgbClr val="C00000"/>
                </a:solidFill>
              </a:rPr>
              <a:t>ІІ команда</a:t>
            </a:r>
            <a:endParaRPr lang="ru-RU" sz="2400" b="1">
              <a:solidFill>
                <a:srgbClr val="C00000"/>
              </a:solidFill>
            </a:endParaRPr>
          </a:p>
        </p:txBody>
      </p:sp>
      <p:sp>
        <p:nvSpPr>
          <p:cNvPr id="13321" name="TextBox 19"/>
          <p:cNvSpPr txBox="1">
            <a:spLocks noChangeArrowheads="1"/>
          </p:cNvSpPr>
          <p:nvPr/>
        </p:nvSpPr>
        <p:spPr bwMode="auto">
          <a:xfrm>
            <a:off x="2843213" y="1700213"/>
            <a:ext cx="144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ru-RU"/>
          </a:p>
        </p:txBody>
      </p:sp>
      <p:sp>
        <p:nvSpPr>
          <p:cNvPr id="13322" name="TextBox 20"/>
          <p:cNvSpPr txBox="1">
            <a:spLocks noChangeArrowheads="1"/>
          </p:cNvSpPr>
          <p:nvPr/>
        </p:nvSpPr>
        <p:spPr bwMode="auto">
          <a:xfrm>
            <a:off x="3095625" y="1168400"/>
            <a:ext cx="20161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/>
              <a:t>а)   1 4 3</a:t>
            </a:r>
          </a:p>
          <a:p>
            <a:r>
              <a:rPr lang="uk-UA" sz="2800" b="1"/>
              <a:t>     </a:t>
            </a:r>
            <a:r>
              <a:rPr lang="uk-UA" sz="2800"/>
              <a:t>  </a:t>
            </a:r>
            <a:r>
              <a:rPr lang="uk-UA" sz="2800" b="1"/>
              <a:t> </a:t>
            </a:r>
            <a:r>
              <a:rPr lang="uk-UA" sz="3200" b="1" u="sng"/>
              <a:t>* * *</a:t>
            </a:r>
          </a:p>
          <a:p>
            <a:r>
              <a:rPr lang="uk-UA" sz="2800" b="1"/>
              <a:t>        1 4 3</a:t>
            </a:r>
          </a:p>
          <a:p>
            <a:r>
              <a:rPr lang="uk-UA" sz="2800" b="1"/>
              <a:t>  </a:t>
            </a:r>
            <a:r>
              <a:rPr lang="uk-UA" sz="2800" b="1" u="sng"/>
              <a:t>2 8 6___</a:t>
            </a:r>
          </a:p>
          <a:p>
            <a:r>
              <a:rPr lang="uk-UA" sz="3200" b="1"/>
              <a:t>  * * * * *</a:t>
            </a:r>
            <a:endParaRPr lang="ru-RU" sz="3200" b="1"/>
          </a:p>
        </p:txBody>
      </p:sp>
      <p:sp>
        <p:nvSpPr>
          <p:cNvPr id="13323" name="TextBox 21"/>
          <p:cNvSpPr txBox="1">
            <a:spLocks noChangeArrowheads="1"/>
          </p:cNvSpPr>
          <p:nvPr/>
        </p:nvSpPr>
        <p:spPr bwMode="auto">
          <a:xfrm>
            <a:off x="5897563" y="1243013"/>
            <a:ext cx="2016125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/>
              <a:t>а)    2 3 1</a:t>
            </a:r>
          </a:p>
          <a:p>
            <a:r>
              <a:rPr lang="uk-UA" sz="2800" b="1"/>
              <a:t>        </a:t>
            </a:r>
            <a:r>
              <a:rPr lang="uk-UA" sz="3200" b="1" u="sng"/>
              <a:t>* * *</a:t>
            </a:r>
          </a:p>
          <a:p>
            <a:r>
              <a:rPr lang="uk-UA" sz="2800" b="1"/>
              <a:t>        4 6 2</a:t>
            </a:r>
          </a:p>
          <a:p>
            <a:r>
              <a:rPr lang="uk-UA" sz="2800" b="1"/>
              <a:t>  </a:t>
            </a:r>
            <a:r>
              <a:rPr lang="uk-UA" sz="2800" b="1" u="sng"/>
              <a:t>2 3 1___</a:t>
            </a:r>
          </a:p>
          <a:p>
            <a:r>
              <a:rPr lang="uk-UA" sz="3200" b="1"/>
              <a:t>  * * * * *</a:t>
            </a:r>
            <a:endParaRPr lang="ru-RU" sz="3200" b="1"/>
          </a:p>
        </p:txBody>
      </p:sp>
      <p:sp>
        <p:nvSpPr>
          <p:cNvPr id="13324" name="TextBox 22"/>
          <p:cNvSpPr txBox="1">
            <a:spLocks noChangeArrowheads="1"/>
          </p:cNvSpPr>
          <p:nvPr/>
        </p:nvSpPr>
        <p:spPr bwMode="auto">
          <a:xfrm>
            <a:off x="5672138" y="763588"/>
            <a:ext cx="2016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>
                <a:solidFill>
                  <a:srgbClr val="C00000"/>
                </a:solidFill>
              </a:rPr>
              <a:t>ІІІ команда</a:t>
            </a:r>
            <a:endParaRPr lang="ru-RU" sz="2400" b="1">
              <a:solidFill>
                <a:srgbClr val="C00000"/>
              </a:solidFill>
            </a:endParaRPr>
          </a:p>
        </p:txBody>
      </p:sp>
      <p:sp>
        <p:nvSpPr>
          <p:cNvPr id="13325" name="TextBox 23"/>
          <p:cNvSpPr txBox="1">
            <a:spLocks noChangeArrowheads="1"/>
          </p:cNvSpPr>
          <p:nvPr/>
        </p:nvSpPr>
        <p:spPr bwMode="auto">
          <a:xfrm>
            <a:off x="3132138" y="3459163"/>
            <a:ext cx="230346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>
                <a:solidFill>
                  <a:srgbClr val="080CC4"/>
                </a:solidFill>
              </a:rPr>
              <a:t>б)    М М  </a:t>
            </a:r>
            <a:r>
              <a:rPr lang="en-US" sz="2800" b="1">
                <a:solidFill>
                  <a:srgbClr val="080CC4"/>
                </a:solidFill>
              </a:rPr>
              <a:t>N</a:t>
            </a:r>
            <a:endParaRPr lang="uk-UA" sz="2800" b="1">
              <a:solidFill>
                <a:srgbClr val="080CC4"/>
              </a:solidFill>
            </a:endParaRPr>
          </a:p>
          <a:p>
            <a:r>
              <a:rPr lang="uk-UA" sz="2800" b="1">
                <a:solidFill>
                  <a:srgbClr val="080CC4"/>
                </a:solidFill>
              </a:rPr>
              <a:t>       </a:t>
            </a:r>
            <a:r>
              <a:rPr lang="uk-UA" sz="2800" b="1" u="sng">
                <a:solidFill>
                  <a:srgbClr val="080CC4"/>
                </a:solidFill>
              </a:rPr>
              <a:t> </a:t>
            </a:r>
            <a:r>
              <a:rPr lang="en-US" sz="2800" b="1" u="sng">
                <a:solidFill>
                  <a:srgbClr val="080CC4"/>
                </a:solidFill>
              </a:rPr>
              <a:t>    </a:t>
            </a:r>
            <a:r>
              <a:rPr lang="uk-UA" sz="2800" b="1" u="sng">
                <a:solidFill>
                  <a:srgbClr val="080CC4"/>
                </a:solidFill>
              </a:rPr>
              <a:t>      </a:t>
            </a:r>
            <a:r>
              <a:rPr lang="en-US" sz="2800" b="1" u="sng">
                <a:solidFill>
                  <a:srgbClr val="080CC4"/>
                </a:solidFill>
              </a:rPr>
              <a:t>N</a:t>
            </a:r>
            <a:r>
              <a:rPr lang="uk-UA" sz="2800" b="1" u="sng">
                <a:solidFill>
                  <a:srgbClr val="080CC4"/>
                </a:solidFill>
              </a:rPr>
              <a:t> </a:t>
            </a:r>
          </a:p>
          <a:p>
            <a:r>
              <a:rPr lang="uk-UA" sz="2800" b="1">
                <a:solidFill>
                  <a:srgbClr val="080CC4"/>
                </a:solidFill>
              </a:rPr>
              <a:t>   </a:t>
            </a:r>
            <a:r>
              <a:rPr lang="en-US" sz="2800" b="1">
                <a:solidFill>
                  <a:srgbClr val="080CC4"/>
                </a:solidFill>
              </a:rPr>
              <a:t>K </a:t>
            </a:r>
            <a:r>
              <a:rPr lang="uk-UA" sz="2800" b="1">
                <a:solidFill>
                  <a:srgbClr val="080CC4"/>
                </a:solidFill>
              </a:rPr>
              <a:t> </a:t>
            </a:r>
            <a:r>
              <a:rPr lang="en-US" sz="2800" b="1">
                <a:solidFill>
                  <a:srgbClr val="080CC4"/>
                </a:solidFill>
              </a:rPr>
              <a:t> K</a:t>
            </a:r>
            <a:r>
              <a:rPr lang="uk-UA" sz="2800" b="1">
                <a:solidFill>
                  <a:srgbClr val="080CC4"/>
                </a:solidFill>
              </a:rPr>
              <a:t> </a:t>
            </a:r>
            <a:r>
              <a:rPr lang="en-US" sz="2800" b="1">
                <a:solidFill>
                  <a:srgbClr val="080CC4"/>
                </a:solidFill>
              </a:rPr>
              <a:t> M </a:t>
            </a:r>
            <a:r>
              <a:rPr lang="uk-UA" sz="2800" b="1">
                <a:solidFill>
                  <a:srgbClr val="080CC4"/>
                </a:solidFill>
              </a:rPr>
              <a:t> </a:t>
            </a:r>
            <a:r>
              <a:rPr lang="en-US" sz="2800" b="1">
                <a:solidFill>
                  <a:srgbClr val="080CC4"/>
                </a:solidFill>
              </a:rPr>
              <a:t>N</a:t>
            </a:r>
            <a:endParaRPr lang="ru-RU" sz="2800" b="1">
              <a:solidFill>
                <a:srgbClr val="080CC4"/>
              </a:solidFill>
            </a:endParaRPr>
          </a:p>
        </p:txBody>
      </p:sp>
      <p:sp>
        <p:nvSpPr>
          <p:cNvPr id="13326" name="TextBox 24"/>
          <p:cNvSpPr txBox="1">
            <a:spLocks noChangeArrowheads="1"/>
          </p:cNvSpPr>
          <p:nvPr/>
        </p:nvSpPr>
        <p:spPr bwMode="auto">
          <a:xfrm>
            <a:off x="5964238" y="3436938"/>
            <a:ext cx="230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>
                <a:solidFill>
                  <a:srgbClr val="080CC4"/>
                </a:solidFill>
              </a:rPr>
              <a:t>б)    </a:t>
            </a:r>
            <a:r>
              <a:rPr lang="en-US" sz="2800" b="1">
                <a:solidFill>
                  <a:srgbClr val="080CC4"/>
                </a:solidFill>
              </a:rPr>
              <a:t>O</a:t>
            </a:r>
            <a:r>
              <a:rPr lang="uk-UA" sz="2800" b="1">
                <a:solidFill>
                  <a:srgbClr val="080CC4"/>
                </a:solidFill>
              </a:rPr>
              <a:t> </a:t>
            </a:r>
            <a:r>
              <a:rPr lang="en-US" sz="2800" b="1">
                <a:solidFill>
                  <a:srgbClr val="080CC4"/>
                </a:solidFill>
              </a:rPr>
              <a:t>O</a:t>
            </a:r>
            <a:r>
              <a:rPr lang="uk-UA" sz="2800" b="1">
                <a:solidFill>
                  <a:srgbClr val="080CC4"/>
                </a:solidFill>
              </a:rPr>
              <a:t> </a:t>
            </a:r>
            <a:r>
              <a:rPr lang="en-US" sz="2800" b="1">
                <a:solidFill>
                  <a:srgbClr val="080CC4"/>
                </a:solidFill>
              </a:rPr>
              <a:t>X</a:t>
            </a:r>
            <a:endParaRPr lang="uk-UA" sz="2800" b="1">
              <a:solidFill>
                <a:srgbClr val="080CC4"/>
              </a:solidFill>
            </a:endParaRPr>
          </a:p>
          <a:p>
            <a:r>
              <a:rPr lang="uk-UA" sz="2800" b="1">
                <a:solidFill>
                  <a:srgbClr val="080CC4"/>
                </a:solidFill>
              </a:rPr>
              <a:t>       </a:t>
            </a:r>
            <a:r>
              <a:rPr lang="uk-UA" sz="2800" b="1" u="sng">
                <a:solidFill>
                  <a:srgbClr val="080CC4"/>
                </a:solidFill>
              </a:rPr>
              <a:t>        </a:t>
            </a:r>
            <a:r>
              <a:rPr lang="en-US" sz="2800" b="1" u="sng">
                <a:solidFill>
                  <a:srgbClr val="080CC4"/>
                </a:solidFill>
              </a:rPr>
              <a:t>X</a:t>
            </a:r>
            <a:endParaRPr lang="uk-UA" sz="2800" b="1" u="sng">
              <a:solidFill>
                <a:srgbClr val="080CC4"/>
              </a:solidFill>
            </a:endParaRPr>
          </a:p>
          <a:p>
            <a:r>
              <a:rPr lang="uk-UA" sz="2800" b="1">
                <a:solidFill>
                  <a:srgbClr val="080CC4"/>
                </a:solidFill>
              </a:rPr>
              <a:t>    </a:t>
            </a:r>
            <a:r>
              <a:rPr lang="en-US" sz="2800" b="1">
                <a:solidFill>
                  <a:srgbClr val="080CC4"/>
                </a:solidFill>
              </a:rPr>
              <a:t>Y </a:t>
            </a:r>
            <a:r>
              <a:rPr lang="uk-UA" sz="2800" b="1">
                <a:solidFill>
                  <a:srgbClr val="080CC4"/>
                </a:solidFill>
              </a:rPr>
              <a:t> </a:t>
            </a:r>
            <a:r>
              <a:rPr lang="en-US" sz="2800" b="1">
                <a:solidFill>
                  <a:srgbClr val="080CC4"/>
                </a:solidFill>
              </a:rPr>
              <a:t>Y</a:t>
            </a:r>
            <a:r>
              <a:rPr lang="uk-UA" sz="2800" b="1">
                <a:solidFill>
                  <a:srgbClr val="080CC4"/>
                </a:solidFill>
              </a:rPr>
              <a:t> </a:t>
            </a:r>
            <a:r>
              <a:rPr lang="en-US" sz="2800" b="1">
                <a:solidFill>
                  <a:srgbClr val="080CC4"/>
                </a:solidFill>
              </a:rPr>
              <a:t>O</a:t>
            </a:r>
            <a:r>
              <a:rPr lang="uk-UA" sz="2800" b="1">
                <a:solidFill>
                  <a:srgbClr val="080CC4"/>
                </a:solidFill>
              </a:rPr>
              <a:t> </a:t>
            </a:r>
            <a:r>
              <a:rPr lang="en-US" sz="2800" b="1">
                <a:solidFill>
                  <a:srgbClr val="080CC4"/>
                </a:solidFill>
              </a:rPr>
              <a:t>X</a:t>
            </a:r>
            <a:endParaRPr lang="ru-RU" sz="2800" b="1">
              <a:solidFill>
                <a:srgbClr val="080CC4"/>
              </a:solidFill>
            </a:endParaRPr>
          </a:p>
        </p:txBody>
      </p:sp>
      <p:sp>
        <p:nvSpPr>
          <p:cNvPr id="13327" name="TextBox 25"/>
          <p:cNvSpPr txBox="1">
            <a:spLocks noChangeArrowheads="1"/>
          </p:cNvSpPr>
          <p:nvPr/>
        </p:nvSpPr>
        <p:spPr bwMode="auto">
          <a:xfrm>
            <a:off x="3440113" y="1109663"/>
            <a:ext cx="3603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/>
              <a:t> </a:t>
            </a:r>
            <a:r>
              <a:rPr lang="uk-UA" sz="2800" b="1"/>
              <a:t>×</a:t>
            </a:r>
            <a:r>
              <a:rPr lang="uk-UA"/>
              <a:t> </a:t>
            </a:r>
            <a:endParaRPr lang="ru-RU"/>
          </a:p>
        </p:txBody>
      </p:sp>
      <p:sp>
        <p:nvSpPr>
          <p:cNvPr id="13328" name="TextBox 26"/>
          <p:cNvSpPr txBox="1">
            <a:spLocks noChangeArrowheads="1"/>
          </p:cNvSpPr>
          <p:nvPr/>
        </p:nvSpPr>
        <p:spPr bwMode="auto">
          <a:xfrm>
            <a:off x="6218238" y="1193800"/>
            <a:ext cx="3603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/>
              <a:t> </a:t>
            </a:r>
            <a:r>
              <a:rPr lang="uk-UA" sz="2800" b="1"/>
              <a:t>×</a:t>
            </a:r>
            <a:r>
              <a:rPr lang="uk-UA"/>
              <a:t> </a:t>
            </a:r>
            <a:endParaRPr lang="ru-RU"/>
          </a:p>
        </p:txBody>
      </p:sp>
      <p:sp>
        <p:nvSpPr>
          <p:cNvPr id="13329" name="TextBox 27"/>
          <p:cNvSpPr txBox="1">
            <a:spLocks noChangeArrowheads="1"/>
          </p:cNvSpPr>
          <p:nvPr/>
        </p:nvSpPr>
        <p:spPr bwMode="auto">
          <a:xfrm>
            <a:off x="3571875" y="3360738"/>
            <a:ext cx="4016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/>
              <a:t> </a:t>
            </a:r>
            <a:r>
              <a:rPr lang="uk-UA" sz="2800" b="1"/>
              <a:t>× </a:t>
            </a:r>
            <a:endParaRPr lang="ru-RU" sz="2800" b="1"/>
          </a:p>
        </p:txBody>
      </p:sp>
      <p:sp>
        <p:nvSpPr>
          <p:cNvPr id="13330" name="TextBox 28"/>
          <p:cNvSpPr txBox="1">
            <a:spLocks noChangeArrowheads="1"/>
          </p:cNvSpPr>
          <p:nvPr/>
        </p:nvSpPr>
        <p:spPr bwMode="auto">
          <a:xfrm>
            <a:off x="6397625" y="3617913"/>
            <a:ext cx="422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/>
              <a:t> </a:t>
            </a:r>
            <a:r>
              <a:rPr lang="uk-UA" sz="2800" b="1"/>
              <a:t>×</a:t>
            </a:r>
            <a:endParaRPr lang="ru-RU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85750" y="706438"/>
            <a:ext cx="20161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dirty="0"/>
              <a:t>а)     3 4 5</a:t>
            </a:r>
          </a:p>
          <a:p>
            <a:r>
              <a:rPr lang="uk-UA" sz="2800" b="1" dirty="0"/>
              <a:t>         </a:t>
            </a:r>
            <a:r>
              <a:rPr lang="en-US" sz="2800" b="1" u="sng" dirty="0"/>
              <a:t>1</a:t>
            </a:r>
            <a:r>
              <a:rPr lang="uk-UA" sz="2800" b="1" u="sng" dirty="0"/>
              <a:t> </a:t>
            </a:r>
            <a:r>
              <a:rPr lang="en-US" sz="2800" b="1" u="sng" dirty="0"/>
              <a:t>0</a:t>
            </a:r>
            <a:r>
              <a:rPr lang="uk-UA" sz="2800" b="1" u="sng" dirty="0"/>
              <a:t> </a:t>
            </a:r>
            <a:r>
              <a:rPr lang="en-US" sz="2800" b="1" u="sng" dirty="0"/>
              <a:t>1</a:t>
            </a:r>
            <a:endParaRPr lang="uk-UA" sz="2800" b="1" u="sng" dirty="0"/>
          </a:p>
          <a:p>
            <a:r>
              <a:rPr lang="uk-UA" sz="2800" b="1" dirty="0"/>
              <a:t>         3 4 5</a:t>
            </a:r>
          </a:p>
          <a:p>
            <a:r>
              <a:rPr lang="uk-UA" sz="2800" b="1" dirty="0"/>
              <a:t>   </a:t>
            </a:r>
            <a:r>
              <a:rPr lang="uk-UA" sz="2800" b="1" u="sng" dirty="0"/>
              <a:t>3 4 5___</a:t>
            </a:r>
          </a:p>
          <a:p>
            <a:r>
              <a:rPr lang="uk-UA" sz="2800" b="1" dirty="0"/>
              <a:t>   </a:t>
            </a:r>
            <a:r>
              <a:rPr lang="en-US" sz="2800" b="1" dirty="0"/>
              <a:t>3</a:t>
            </a:r>
            <a:r>
              <a:rPr lang="uk-UA" sz="2800" b="1" dirty="0"/>
              <a:t> </a:t>
            </a:r>
            <a:r>
              <a:rPr lang="en-US" sz="2800" b="1" dirty="0"/>
              <a:t>4</a:t>
            </a:r>
            <a:r>
              <a:rPr lang="uk-UA" sz="2800" b="1" dirty="0"/>
              <a:t> </a:t>
            </a:r>
            <a:r>
              <a:rPr lang="en-US" sz="2800" b="1" dirty="0"/>
              <a:t>8</a:t>
            </a:r>
            <a:r>
              <a:rPr lang="uk-UA" sz="2800" b="1" dirty="0"/>
              <a:t> </a:t>
            </a:r>
            <a:r>
              <a:rPr lang="en-US" sz="2800" b="1" dirty="0"/>
              <a:t>4</a:t>
            </a:r>
            <a:r>
              <a:rPr lang="uk-UA" sz="2800" b="1" dirty="0"/>
              <a:t> </a:t>
            </a:r>
            <a:r>
              <a:rPr lang="en-US" sz="2800" b="1" dirty="0"/>
              <a:t>5</a:t>
            </a:r>
            <a:endParaRPr lang="ru-RU" sz="2800" b="1" dirty="0"/>
          </a:p>
        </p:txBody>
      </p:sp>
      <p:sp>
        <p:nvSpPr>
          <p:cNvPr id="14339" name="Прямоугольник 2"/>
          <p:cNvSpPr>
            <a:spLocks noChangeArrowheads="1"/>
          </p:cNvSpPr>
          <p:nvPr/>
        </p:nvSpPr>
        <p:spPr bwMode="auto">
          <a:xfrm>
            <a:off x="412750" y="260350"/>
            <a:ext cx="155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І команда</a:t>
            </a:r>
            <a:endParaRPr lang="ru-RU" sz="24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Прямоугольник 3"/>
          <p:cNvSpPr>
            <a:spLocks noChangeArrowheads="1"/>
          </p:cNvSpPr>
          <p:nvPr/>
        </p:nvSpPr>
        <p:spPr bwMode="auto">
          <a:xfrm>
            <a:off x="2947988" y="893763"/>
            <a:ext cx="167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ІІ команда</a:t>
            </a:r>
            <a:endParaRPr lang="ru-RU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Прямоугольник 4"/>
          <p:cNvSpPr>
            <a:spLocks noChangeArrowheads="1"/>
          </p:cNvSpPr>
          <p:nvPr/>
        </p:nvSpPr>
        <p:spPr bwMode="auto">
          <a:xfrm>
            <a:off x="5187950" y="725488"/>
            <a:ext cx="192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C00000"/>
                </a:solidFill>
              </a:rPr>
              <a:t>ІІІ команда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285750" y="2982913"/>
            <a:ext cx="2303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dirty="0">
                <a:solidFill>
                  <a:srgbClr val="080CC4"/>
                </a:solidFill>
              </a:rPr>
              <a:t>б)   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5</a:t>
            </a:r>
            <a:endParaRPr lang="uk-UA" sz="2800" b="1" dirty="0">
              <a:solidFill>
                <a:srgbClr val="080CC4"/>
              </a:solidFill>
            </a:endParaRPr>
          </a:p>
          <a:p>
            <a:r>
              <a:rPr lang="uk-UA" sz="2800" b="1" dirty="0">
                <a:solidFill>
                  <a:srgbClr val="080CC4"/>
                </a:solidFill>
              </a:rPr>
              <a:t>       </a:t>
            </a:r>
            <a:r>
              <a:rPr lang="uk-UA" sz="2800" b="1" u="sng" dirty="0">
                <a:solidFill>
                  <a:srgbClr val="080CC4"/>
                </a:solidFill>
              </a:rPr>
              <a:t>       </a:t>
            </a:r>
            <a:r>
              <a:rPr lang="en-US" sz="2800" b="1" u="sng" dirty="0">
                <a:solidFill>
                  <a:srgbClr val="080CC4"/>
                </a:solidFill>
              </a:rPr>
              <a:t>5</a:t>
            </a:r>
            <a:endParaRPr lang="uk-UA" sz="2800" b="1" u="sng" dirty="0">
              <a:solidFill>
                <a:srgbClr val="080CC4"/>
              </a:solidFill>
            </a:endParaRPr>
          </a:p>
          <a:p>
            <a:r>
              <a:rPr lang="uk-UA" sz="2800" b="1" dirty="0">
                <a:solidFill>
                  <a:srgbClr val="080CC4"/>
                </a:solidFill>
              </a:rPr>
              <a:t>     </a:t>
            </a:r>
            <a:r>
              <a:rPr lang="en-US" sz="2800" b="1" dirty="0">
                <a:solidFill>
                  <a:srgbClr val="080CC4"/>
                </a:solidFill>
              </a:rPr>
              <a:t>1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1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5</a:t>
            </a:r>
            <a:endParaRPr lang="ru-RU" sz="2800" b="1" dirty="0">
              <a:solidFill>
                <a:srgbClr val="080CC4"/>
              </a:solidFill>
            </a:endParaRPr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2921000" y="1471613"/>
            <a:ext cx="20161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dirty="0"/>
              <a:t>а)     1 4 3</a:t>
            </a:r>
          </a:p>
          <a:p>
            <a:r>
              <a:rPr lang="uk-UA" sz="2800" b="1" dirty="0"/>
              <a:t>         </a:t>
            </a:r>
            <a:r>
              <a:rPr lang="en-US" sz="2800" b="1" u="sng" dirty="0"/>
              <a:t>2</a:t>
            </a:r>
            <a:r>
              <a:rPr lang="uk-UA" sz="2800" b="1" u="sng" dirty="0"/>
              <a:t> </a:t>
            </a:r>
            <a:r>
              <a:rPr lang="en-US" sz="2800" b="1" u="sng" dirty="0"/>
              <a:t>0</a:t>
            </a:r>
            <a:r>
              <a:rPr lang="uk-UA" sz="2800" b="1" u="sng" dirty="0"/>
              <a:t> </a:t>
            </a:r>
            <a:r>
              <a:rPr lang="en-US" sz="2800" b="1" u="sng" dirty="0"/>
              <a:t>1</a:t>
            </a:r>
            <a:endParaRPr lang="uk-UA" sz="2800" b="1" u="sng" dirty="0"/>
          </a:p>
          <a:p>
            <a:r>
              <a:rPr lang="uk-UA" sz="2800" b="1" dirty="0"/>
              <a:t>         1 4 3</a:t>
            </a:r>
          </a:p>
          <a:p>
            <a:r>
              <a:rPr lang="uk-UA" sz="2800" b="1" dirty="0"/>
              <a:t>   </a:t>
            </a:r>
            <a:r>
              <a:rPr lang="uk-UA" sz="2800" b="1" u="sng" dirty="0"/>
              <a:t>2 8 6___</a:t>
            </a:r>
          </a:p>
          <a:p>
            <a:r>
              <a:rPr lang="uk-UA" sz="2800" b="1" dirty="0"/>
              <a:t>   </a:t>
            </a:r>
            <a:r>
              <a:rPr lang="en-US" sz="2800" b="1" dirty="0"/>
              <a:t>2</a:t>
            </a:r>
            <a:r>
              <a:rPr lang="uk-UA" sz="2800" b="1" dirty="0"/>
              <a:t> </a:t>
            </a:r>
            <a:r>
              <a:rPr lang="en-US" sz="2800" b="1" dirty="0"/>
              <a:t>8</a:t>
            </a:r>
            <a:r>
              <a:rPr lang="uk-UA" sz="2800" b="1" dirty="0"/>
              <a:t> </a:t>
            </a:r>
            <a:r>
              <a:rPr lang="en-US" sz="2800" b="1" dirty="0"/>
              <a:t>7</a:t>
            </a:r>
            <a:r>
              <a:rPr lang="uk-UA" sz="2800" b="1" dirty="0"/>
              <a:t> </a:t>
            </a:r>
            <a:r>
              <a:rPr lang="en-US" sz="2800" b="1" dirty="0"/>
              <a:t>4</a:t>
            </a:r>
            <a:r>
              <a:rPr lang="uk-UA" sz="2800" b="1" dirty="0"/>
              <a:t> </a:t>
            </a:r>
            <a:r>
              <a:rPr lang="en-US" sz="2800" b="1" dirty="0"/>
              <a:t>3</a:t>
            </a:r>
            <a:endParaRPr lang="ru-RU" sz="2800" b="1" dirty="0"/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5267325" y="1244600"/>
            <a:ext cx="20161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dirty="0"/>
              <a:t>а)     2 3 1</a:t>
            </a:r>
          </a:p>
          <a:p>
            <a:r>
              <a:rPr lang="uk-UA" sz="2800" b="1" dirty="0"/>
              <a:t>         </a:t>
            </a:r>
            <a:r>
              <a:rPr lang="en-US" sz="2800" b="1" u="sng" dirty="0"/>
              <a:t>1</a:t>
            </a:r>
            <a:r>
              <a:rPr lang="uk-UA" sz="2800" b="1" u="sng" dirty="0"/>
              <a:t> </a:t>
            </a:r>
            <a:r>
              <a:rPr lang="en-US" sz="2800" b="1" u="sng" dirty="0"/>
              <a:t>0</a:t>
            </a:r>
            <a:r>
              <a:rPr lang="uk-UA" sz="2800" b="1" u="sng" dirty="0"/>
              <a:t> </a:t>
            </a:r>
            <a:r>
              <a:rPr lang="en-US" sz="2800" b="1" u="sng" dirty="0"/>
              <a:t>2</a:t>
            </a:r>
            <a:endParaRPr lang="uk-UA" sz="2800" b="1" u="sng" dirty="0"/>
          </a:p>
          <a:p>
            <a:r>
              <a:rPr lang="uk-UA" sz="2800" b="1" dirty="0"/>
              <a:t>         4 6 2</a:t>
            </a:r>
          </a:p>
          <a:p>
            <a:r>
              <a:rPr lang="uk-UA" sz="2800" b="1" dirty="0"/>
              <a:t>   </a:t>
            </a:r>
            <a:r>
              <a:rPr lang="uk-UA" sz="2800" b="1" u="sng" dirty="0"/>
              <a:t>2 3 1___</a:t>
            </a:r>
          </a:p>
          <a:p>
            <a:r>
              <a:rPr lang="uk-UA" sz="2800" b="1" dirty="0"/>
              <a:t>   </a:t>
            </a:r>
            <a:r>
              <a:rPr lang="en-US" sz="2800" b="1" dirty="0"/>
              <a:t>2</a:t>
            </a:r>
            <a:r>
              <a:rPr lang="uk-UA" sz="2800" b="1" dirty="0"/>
              <a:t> </a:t>
            </a:r>
            <a:r>
              <a:rPr lang="en-US" sz="2800" b="1" dirty="0"/>
              <a:t>3</a:t>
            </a:r>
            <a:r>
              <a:rPr lang="uk-UA" sz="2800" b="1" dirty="0"/>
              <a:t> </a:t>
            </a:r>
            <a:r>
              <a:rPr lang="en-US" sz="2800" b="1" dirty="0"/>
              <a:t>5</a:t>
            </a:r>
            <a:r>
              <a:rPr lang="uk-UA" sz="2800" b="1" dirty="0"/>
              <a:t> </a:t>
            </a:r>
            <a:r>
              <a:rPr lang="en-US" sz="2800" b="1" dirty="0"/>
              <a:t>6</a:t>
            </a:r>
            <a:r>
              <a:rPr lang="uk-UA" sz="2800" b="1" dirty="0"/>
              <a:t> </a:t>
            </a:r>
            <a:r>
              <a:rPr lang="en-US" sz="2800" b="1" dirty="0"/>
              <a:t>2</a:t>
            </a:r>
            <a:endParaRPr lang="ru-RU" sz="2800" b="1" dirty="0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2962275" y="4048125"/>
            <a:ext cx="2305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dirty="0">
                <a:solidFill>
                  <a:srgbClr val="080CC4"/>
                </a:solidFill>
              </a:rPr>
              <a:t>б)   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5</a:t>
            </a:r>
            <a:endParaRPr lang="uk-UA" sz="2800" b="1" dirty="0">
              <a:solidFill>
                <a:srgbClr val="080CC4"/>
              </a:solidFill>
            </a:endParaRPr>
          </a:p>
          <a:p>
            <a:r>
              <a:rPr lang="uk-UA" sz="2800" b="1" dirty="0">
                <a:solidFill>
                  <a:srgbClr val="080CC4"/>
                </a:solidFill>
              </a:rPr>
              <a:t>       </a:t>
            </a:r>
            <a:r>
              <a:rPr lang="uk-UA" sz="2800" b="1" u="sng" dirty="0">
                <a:solidFill>
                  <a:srgbClr val="080CC4"/>
                </a:solidFill>
              </a:rPr>
              <a:t>       </a:t>
            </a:r>
            <a:r>
              <a:rPr lang="en-US" sz="2800" b="1" u="sng" dirty="0">
                <a:solidFill>
                  <a:srgbClr val="080CC4"/>
                </a:solidFill>
              </a:rPr>
              <a:t>5</a:t>
            </a:r>
            <a:endParaRPr lang="uk-UA" sz="2800" b="1" u="sng" dirty="0">
              <a:solidFill>
                <a:srgbClr val="080CC4"/>
              </a:solidFill>
            </a:endParaRPr>
          </a:p>
          <a:p>
            <a:r>
              <a:rPr lang="uk-UA" sz="2800" b="1" dirty="0">
                <a:solidFill>
                  <a:srgbClr val="080CC4"/>
                </a:solidFill>
              </a:rPr>
              <a:t>     </a:t>
            </a:r>
            <a:r>
              <a:rPr lang="en-US" sz="2800" b="1" dirty="0">
                <a:solidFill>
                  <a:srgbClr val="080CC4"/>
                </a:solidFill>
              </a:rPr>
              <a:t>1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1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5</a:t>
            </a:r>
            <a:endParaRPr lang="ru-RU" sz="2800" b="1" dirty="0">
              <a:solidFill>
                <a:srgbClr val="080CC4"/>
              </a:solidFill>
            </a:endParaRP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5561013" y="3717925"/>
            <a:ext cx="23050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dirty="0">
                <a:solidFill>
                  <a:srgbClr val="080CC4"/>
                </a:solidFill>
              </a:rPr>
              <a:t>б)   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5</a:t>
            </a:r>
            <a:endParaRPr lang="uk-UA" sz="2800" b="1" dirty="0">
              <a:solidFill>
                <a:srgbClr val="080CC4"/>
              </a:solidFill>
            </a:endParaRPr>
          </a:p>
          <a:p>
            <a:r>
              <a:rPr lang="uk-UA" sz="2800" b="1" dirty="0">
                <a:solidFill>
                  <a:srgbClr val="080CC4"/>
                </a:solidFill>
              </a:rPr>
              <a:t>       </a:t>
            </a:r>
            <a:r>
              <a:rPr lang="uk-UA" sz="2800" b="1" u="sng" dirty="0">
                <a:solidFill>
                  <a:srgbClr val="080CC4"/>
                </a:solidFill>
              </a:rPr>
              <a:t>       </a:t>
            </a:r>
            <a:r>
              <a:rPr lang="en-US" sz="2800" b="1" u="sng" dirty="0">
                <a:solidFill>
                  <a:srgbClr val="080CC4"/>
                </a:solidFill>
              </a:rPr>
              <a:t>5</a:t>
            </a:r>
            <a:endParaRPr lang="uk-UA" sz="2800" b="1" u="sng" dirty="0">
              <a:solidFill>
                <a:srgbClr val="080CC4"/>
              </a:solidFill>
            </a:endParaRPr>
          </a:p>
          <a:p>
            <a:r>
              <a:rPr lang="uk-UA" sz="2800" b="1" dirty="0">
                <a:solidFill>
                  <a:srgbClr val="080CC4"/>
                </a:solidFill>
              </a:rPr>
              <a:t>     </a:t>
            </a:r>
            <a:r>
              <a:rPr lang="en-US" sz="2800" b="1" dirty="0">
                <a:solidFill>
                  <a:srgbClr val="080CC4"/>
                </a:solidFill>
              </a:rPr>
              <a:t>1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1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2</a:t>
            </a:r>
            <a:r>
              <a:rPr lang="uk-UA" sz="2800" b="1" dirty="0">
                <a:solidFill>
                  <a:srgbClr val="080CC4"/>
                </a:solidFill>
              </a:rPr>
              <a:t> </a:t>
            </a:r>
            <a:r>
              <a:rPr lang="en-US" sz="2800" b="1" dirty="0">
                <a:solidFill>
                  <a:srgbClr val="080CC4"/>
                </a:solidFill>
              </a:rPr>
              <a:t>5</a:t>
            </a:r>
            <a:endParaRPr lang="ru-RU" sz="2800" b="1" dirty="0">
              <a:solidFill>
                <a:srgbClr val="080CC4"/>
              </a:solidFill>
            </a:endParaRPr>
          </a:p>
        </p:txBody>
      </p:sp>
      <p:sp>
        <p:nvSpPr>
          <p:cNvPr id="14347" name="Прямоугольник 6"/>
          <p:cNvSpPr>
            <a:spLocks noChangeArrowheads="1"/>
          </p:cNvSpPr>
          <p:nvPr/>
        </p:nvSpPr>
        <p:spPr bwMode="auto">
          <a:xfrm>
            <a:off x="736600" y="893763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×</a:t>
            </a:r>
            <a:endParaRPr lang="ru-RU" sz="2800" dirty="0"/>
          </a:p>
        </p:txBody>
      </p:sp>
      <p:sp>
        <p:nvSpPr>
          <p:cNvPr id="14348" name="Прямоугольник 11"/>
          <p:cNvSpPr>
            <a:spLocks noChangeArrowheads="1"/>
          </p:cNvSpPr>
          <p:nvPr/>
        </p:nvSpPr>
        <p:spPr bwMode="auto">
          <a:xfrm>
            <a:off x="3382963" y="1741488"/>
            <a:ext cx="401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×</a:t>
            </a:r>
            <a:endParaRPr lang="ru-RU" sz="2800" b="1" dirty="0"/>
          </a:p>
        </p:txBody>
      </p:sp>
      <p:sp>
        <p:nvSpPr>
          <p:cNvPr id="14349" name="Прямоугольник 12"/>
          <p:cNvSpPr>
            <a:spLocks noChangeArrowheads="1"/>
          </p:cNvSpPr>
          <p:nvPr/>
        </p:nvSpPr>
        <p:spPr bwMode="auto">
          <a:xfrm>
            <a:off x="5749925" y="1477963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×</a:t>
            </a:r>
            <a:endParaRPr lang="ru-RU" sz="2800" dirty="0"/>
          </a:p>
        </p:txBody>
      </p:sp>
      <p:sp>
        <p:nvSpPr>
          <p:cNvPr id="14350" name="Прямоугольник 13"/>
          <p:cNvSpPr>
            <a:spLocks noChangeArrowheads="1"/>
          </p:cNvSpPr>
          <p:nvPr/>
        </p:nvSpPr>
        <p:spPr bwMode="auto">
          <a:xfrm>
            <a:off x="612775" y="3152775"/>
            <a:ext cx="400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×</a:t>
            </a:r>
            <a:endParaRPr lang="ru-RU" sz="2800" dirty="0"/>
          </a:p>
        </p:txBody>
      </p:sp>
      <p:sp>
        <p:nvSpPr>
          <p:cNvPr id="14351" name="Прямоугольник 14"/>
          <p:cNvSpPr>
            <a:spLocks noChangeArrowheads="1"/>
          </p:cNvSpPr>
          <p:nvPr/>
        </p:nvSpPr>
        <p:spPr bwMode="auto">
          <a:xfrm>
            <a:off x="3451225" y="4273550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×</a:t>
            </a:r>
            <a:endParaRPr lang="ru-RU" sz="2800" dirty="0"/>
          </a:p>
        </p:txBody>
      </p:sp>
      <p:sp>
        <p:nvSpPr>
          <p:cNvPr id="14352" name="Прямоугольник 15"/>
          <p:cNvSpPr>
            <a:spLocks noChangeArrowheads="1"/>
          </p:cNvSpPr>
          <p:nvPr/>
        </p:nvSpPr>
        <p:spPr bwMode="auto">
          <a:xfrm>
            <a:off x="5949950" y="3924300"/>
            <a:ext cx="40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2800" b="1" dirty="0"/>
              <a:t>×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065" y="404664"/>
            <a:ext cx="6867931" cy="1944216"/>
          </a:xfrm>
          <a:prstGeom prst="rect">
            <a:avLst/>
          </a:prstGeom>
          <a:noFill/>
        </p:spPr>
        <p:txBody>
          <a:bodyPr>
            <a:prstTxWarp prst="textChevron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Яка з </a:t>
            </a:r>
            <a:r>
              <a:rPr lang="ru-RU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наведених</a:t>
            </a: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р</a:t>
            </a:r>
            <a:r>
              <a:rPr lang="uk-UA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і</a:t>
            </a:r>
            <a:r>
              <a:rPr lang="ru-RU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вностей</a:t>
            </a: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 неправильна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00287"/>
              </p:ext>
            </p:extLst>
          </p:nvPr>
        </p:nvGraphicFramePr>
        <p:xfrm>
          <a:off x="220455" y="2492896"/>
          <a:ext cx="8352928" cy="1036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69598"/>
                <a:gridCol w="3538653"/>
                <a:gridCol w="383161"/>
                <a:gridCol w="4061516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(15 +18) у = 15у</a:t>
                      </a:r>
                      <a:r>
                        <a:rPr lang="uk-UA" sz="2800" b="1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+ 18у</a:t>
                      </a:r>
                      <a:endParaRPr lang="ru-RU" sz="2800" b="1" i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uk-UA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(36 – 29) = 36</a:t>
                      </a:r>
                      <a:r>
                        <a:rPr lang="en-US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uk-UA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- 29</a:t>
                      </a:r>
                      <a:endParaRPr lang="ru-RU" sz="2800" b="1" i="1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13(п-8) = 13п - 13∙8</a:t>
                      </a:r>
                      <a:endParaRPr lang="ru-RU" sz="2800" b="1" i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endParaRPr lang="ru-RU" sz="2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(21 +</a:t>
                      </a:r>
                      <a:r>
                        <a:rPr lang="en-US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k)</a:t>
                      </a:r>
                      <a:r>
                        <a:rPr lang="uk-UA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∙</a:t>
                      </a:r>
                      <a:r>
                        <a:rPr lang="en-US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16 = 21</a:t>
                      </a:r>
                      <a:r>
                        <a:rPr lang="uk-UA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∙</a:t>
                      </a:r>
                      <a:r>
                        <a:rPr lang="en-US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16 + 16</a:t>
                      </a:r>
                      <a:r>
                        <a:rPr lang="uk-UA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∙</a:t>
                      </a:r>
                      <a:r>
                        <a:rPr lang="en-US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ru-RU" sz="2800" b="1" i="1" dirty="0">
                        <a:solidFill>
                          <a:srgbClr val="008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</a:tr>
            </a:tbl>
          </a:graphicData>
        </a:graphic>
      </p:graphicFrame>
      <p:pic>
        <p:nvPicPr>
          <p:cNvPr id="1536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4437063"/>
            <a:ext cx="1411288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48663" y="2416497"/>
            <a:ext cx="4383777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uk-UA" sz="3200" b="1" dirty="0" smtClean="0">
                <a:solidFill>
                  <a:srgbClr val="C00000"/>
                </a:solidFill>
              </a:rPr>
              <a:t>Б</a:t>
            </a:r>
            <a:r>
              <a:rPr lang="ru-RU" sz="2800" b="1" dirty="0" smtClean="0">
                <a:solidFill>
                  <a:srgbClr val="C00000"/>
                </a:solidFill>
              </a:rPr>
              <a:t>  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k-UA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(36 – 29) = 36</a:t>
            </a:r>
            <a:r>
              <a:rPr lang="en-US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uk-UA" sz="32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endParaRPr lang="ru-RU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3734"/>
            <a:ext cx="8064896" cy="18774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Домашнє завдання: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cap="all" dirty="0">
                <a:ln w="28575">
                  <a:solidFill>
                    <a:srgbClr val="C000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§ 10, №492, № 489</a:t>
            </a:r>
            <a:endParaRPr lang="ru-RU" sz="4400" b="1" cap="all" dirty="0">
              <a:ln w="28575">
                <a:solidFill>
                  <a:srgbClr val="C00000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</a:endParaRPr>
          </a:p>
        </p:txBody>
      </p:sp>
      <p:pic>
        <p:nvPicPr>
          <p:cNvPr id="16387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4508500"/>
            <a:ext cx="18161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4213" y="188640"/>
            <a:ext cx="7736925" cy="258532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Молодці!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Ви добре працювали!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itchFamily="66" charset="0"/>
              </a:rPr>
              <a:t>УСПІХІВ ВАМ!</a:t>
            </a:r>
            <a:endParaRPr lang="ru-RU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807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808" y="3005742"/>
            <a:ext cx="3040412" cy="3024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07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079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07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07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2127" y="1124744"/>
            <a:ext cx="8064896" cy="341632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i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Девіз уроку</a:t>
            </a:r>
            <a:r>
              <a:rPr lang="uk-UA" sz="3600" b="1" i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</a:t>
            </a:r>
            <a:r>
              <a:rPr lang="uk-UA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недостатньо мати тільки добрий розум, головне раціонально його використовувати.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		                                                                                                             </a:t>
            </a:r>
            <a:r>
              <a:rPr lang="uk-UA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    </a:t>
            </a:r>
            <a:r>
              <a:rPr lang="uk-UA" sz="36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Р.Декарт</a:t>
            </a:r>
            <a:endParaRPr lang="ru-RU" sz="36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9492"/>
            <a:ext cx="6696746" cy="132343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cap="all" dirty="0">
                <a:ln w="0">
                  <a:solidFill>
                    <a:schemeClr val="accent1">
                      <a:lumMod val="50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Конкурс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000" b="1" cap="all" dirty="0">
                <a:ln w="0">
                  <a:solidFill>
                    <a:schemeClr val="accent1">
                      <a:lumMod val="50000"/>
                    </a:schemeClr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 «Математичний футбол»</a:t>
            </a:r>
            <a:endParaRPr lang="ru-RU" sz="4000" b="1" cap="all" dirty="0">
              <a:ln w="0">
                <a:solidFill>
                  <a:schemeClr val="accent1">
                    <a:lumMod val="50000"/>
                  </a:schemeClr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228184" cy="4671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46528"/>
            <a:ext cx="4896544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800" b="1" cap="all" dirty="0">
                <a:ln w="0">
                  <a:solidFill>
                    <a:srgbClr val="0066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Властивості множення</a:t>
            </a:r>
            <a:endParaRPr lang="ru-RU" sz="2800" b="1" cap="all" dirty="0">
              <a:ln w="0">
                <a:solidFill>
                  <a:srgbClr val="006600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65138" y="585788"/>
            <a:ext cx="79390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>
                <a:solidFill>
                  <a:srgbClr val="080CC4"/>
                </a:solidFill>
              </a:rPr>
              <a:t>1.Переставна властивість</a:t>
            </a:r>
          </a:p>
          <a:p>
            <a:r>
              <a:rPr lang="en-US" sz="2800" b="1" i="1">
                <a:solidFill>
                  <a:srgbClr val="C00000"/>
                </a:solidFill>
              </a:rPr>
              <a:t>a</a:t>
            </a:r>
            <a:r>
              <a:rPr lang="uk-UA" sz="2800" b="1" i="1">
                <a:solidFill>
                  <a:srgbClr val="C00000"/>
                </a:solidFill>
              </a:rPr>
              <a:t>∙</a:t>
            </a:r>
            <a:r>
              <a:rPr lang="en-US" sz="2800" b="1" i="1">
                <a:solidFill>
                  <a:srgbClr val="C00000"/>
                </a:solidFill>
              </a:rPr>
              <a:t>b= b</a:t>
            </a:r>
            <a:r>
              <a:rPr lang="uk-UA" sz="2800" b="1" i="1">
                <a:solidFill>
                  <a:srgbClr val="C00000"/>
                </a:solidFill>
              </a:rPr>
              <a:t>∙</a:t>
            </a:r>
            <a:r>
              <a:rPr lang="en-US" sz="2800" b="1" i="1">
                <a:solidFill>
                  <a:srgbClr val="C00000"/>
                </a:solidFill>
              </a:rPr>
              <a:t>a</a:t>
            </a:r>
            <a:endParaRPr lang="ru-RU" sz="2800" b="1" i="1">
              <a:solidFill>
                <a:srgbClr val="C00000"/>
              </a:solidFill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195513" y="1338263"/>
            <a:ext cx="8012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b="1">
                <a:solidFill>
                  <a:srgbClr val="080CC4"/>
                </a:solidFill>
              </a:rPr>
              <a:t>2</a:t>
            </a:r>
            <a:r>
              <a:rPr lang="uk-UA" sz="2400" b="1">
                <a:solidFill>
                  <a:srgbClr val="080CC4"/>
                </a:solidFill>
              </a:rPr>
              <a:t>.Сполучна властивість</a:t>
            </a:r>
          </a:p>
          <a:p>
            <a:r>
              <a:rPr lang="uk-UA" sz="2400" b="1">
                <a:solidFill>
                  <a:srgbClr val="C00000"/>
                </a:solidFill>
              </a:rPr>
              <a:t>(</a:t>
            </a:r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</a:t>
            </a:r>
            <a:r>
              <a:rPr lang="en-US" sz="2400" b="1" i="1">
                <a:solidFill>
                  <a:srgbClr val="C00000"/>
                </a:solidFill>
              </a:rPr>
              <a:t>b</a:t>
            </a:r>
            <a:r>
              <a:rPr lang="uk-UA" sz="2400" b="1" i="1">
                <a:solidFill>
                  <a:srgbClr val="C00000"/>
                </a:solidFill>
              </a:rPr>
              <a:t>) ∙с = </a:t>
            </a:r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∙(</a:t>
            </a:r>
            <a:r>
              <a:rPr lang="en-US" sz="2400" b="1" i="1">
                <a:solidFill>
                  <a:srgbClr val="C00000"/>
                </a:solidFill>
              </a:rPr>
              <a:t>b</a:t>
            </a:r>
            <a:r>
              <a:rPr lang="uk-UA" sz="2400" b="1" i="1">
                <a:solidFill>
                  <a:srgbClr val="C00000"/>
                </a:solidFill>
              </a:rPr>
              <a:t>∙с)</a:t>
            </a:r>
            <a:endParaRPr lang="ru-RU" sz="2400" b="1">
              <a:solidFill>
                <a:srgbClr val="C00000"/>
              </a:solidFill>
            </a:endParaRP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428625" y="2174875"/>
            <a:ext cx="80105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>
                <a:solidFill>
                  <a:srgbClr val="080CC4"/>
                </a:solidFill>
              </a:rPr>
              <a:t>3. Розподільна властивість</a:t>
            </a:r>
          </a:p>
          <a:p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∙(</a:t>
            </a:r>
            <a:r>
              <a:rPr lang="en-US" sz="2400" b="1" i="1">
                <a:solidFill>
                  <a:srgbClr val="C00000"/>
                </a:solidFill>
              </a:rPr>
              <a:t>b</a:t>
            </a:r>
            <a:r>
              <a:rPr lang="uk-UA" sz="2400" b="1" i="1">
                <a:solidFill>
                  <a:srgbClr val="C00000"/>
                </a:solidFill>
              </a:rPr>
              <a:t>+с)= </a:t>
            </a:r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</a:t>
            </a:r>
            <a:r>
              <a:rPr lang="en-US" sz="2400" b="1" i="1">
                <a:solidFill>
                  <a:srgbClr val="C00000"/>
                </a:solidFill>
              </a:rPr>
              <a:t>b</a:t>
            </a:r>
            <a:r>
              <a:rPr lang="uk-UA" sz="2400" b="1" i="1">
                <a:solidFill>
                  <a:srgbClr val="C00000"/>
                </a:solidFill>
              </a:rPr>
              <a:t> + </a:t>
            </a:r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∙с</a:t>
            </a:r>
          </a:p>
          <a:p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∙(</a:t>
            </a:r>
            <a:r>
              <a:rPr lang="en-US" sz="2400" b="1" i="1">
                <a:solidFill>
                  <a:srgbClr val="C00000"/>
                </a:solidFill>
              </a:rPr>
              <a:t>b</a:t>
            </a:r>
            <a:r>
              <a:rPr lang="uk-UA" sz="2400" b="1" i="1">
                <a:solidFill>
                  <a:srgbClr val="C00000"/>
                </a:solidFill>
              </a:rPr>
              <a:t>-с)= </a:t>
            </a:r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</a:t>
            </a:r>
            <a:r>
              <a:rPr lang="en-US" sz="2400" b="1" i="1">
                <a:solidFill>
                  <a:srgbClr val="C00000"/>
                </a:solidFill>
              </a:rPr>
              <a:t>b</a:t>
            </a:r>
            <a:r>
              <a:rPr lang="uk-UA" sz="2400" b="1" i="1">
                <a:solidFill>
                  <a:srgbClr val="C00000"/>
                </a:solidFill>
              </a:rPr>
              <a:t> - </a:t>
            </a:r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∙с</a:t>
            </a:r>
          </a:p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619672" y="3327375"/>
            <a:ext cx="8208912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400" b="1" cap="all" dirty="0">
                <a:ln w="0">
                  <a:solidFill>
                    <a:srgbClr val="006600"/>
                  </a:solidFill>
                </a:ln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</a:rPr>
              <a:t>Додаткові властивості множення </a:t>
            </a:r>
            <a:endParaRPr lang="ru-RU" sz="2400" b="1" cap="all" dirty="0">
              <a:ln w="0">
                <a:solidFill>
                  <a:srgbClr val="006600"/>
                </a:solidFill>
              </a:ln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n-lt"/>
            </a:endParaRPr>
          </a:p>
        </p:txBody>
      </p:sp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468313" y="3789363"/>
            <a:ext cx="8207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>
                <a:solidFill>
                  <a:srgbClr val="7030A0"/>
                </a:solidFill>
              </a:rPr>
              <a:t>4. Якщо один із двох множників дорівнює 1, то добуток дорівнює іншому множнику: </a:t>
            </a:r>
            <a:r>
              <a:rPr lang="en-US" sz="2400" b="1" i="1">
                <a:solidFill>
                  <a:srgbClr val="C00000"/>
                </a:solidFill>
              </a:rPr>
              <a:t>a</a:t>
            </a:r>
            <a:r>
              <a:rPr lang="uk-UA" sz="2400" b="1" i="1">
                <a:solidFill>
                  <a:srgbClr val="C00000"/>
                </a:solidFill>
              </a:rPr>
              <a:t>∙1=1∙</a:t>
            </a:r>
            <a:r>
              <a:rPr lang="en-US" sz="2400" b="1" i="1">
                <a:solidFill>
                  <a:srgbClr val="C00000"/>
                </a:solidFill>
              </a:rPr>
              <a:t> a</a:t>
            </a:r>
            <a:r>
              <a:rPr lang="uk-UA" sz="2400" b="1" i="1">
                <a:solidFill>
                  <a:srgbClr val="C00000"/>
                </a:solidFill>
              </a:rPr>
              <a:t>= </a:t>
            </a:r>
            <a:r>
              <a:rPr lang="en-US" sz="2400" b="1" i="1">
                <a:solidFill>
                  <a:srgbClr val="C00000"/>
                </a:solidFill>
              </a:rPr>
              <a:t>a</a:t>
            </a:r>
            <a:endParaRPr lang="ru-RU" sz="2400" b="1">
              <a:solidFill>
                <a:srgbClr val="C00000"/>
              </a:solidFill>
            </a:endParaRPr>
          </a:p>
        </p:txBody>
      </p:sp>
      <p:sp>
        <p:nvSpPr>
          <p:cNvPr id="5128" name="TextBox 7"/>
          <p:cNvSpPr txBox="1">
            <a:spLocks noChangeArrowheads="1"/>
          </p:cNvSpPr>
          <p:nvPr/>
        </p:nvSpPr>
        <p:spPr bwMode="auto">
          <a:xfrm>
            <a:off x="-7938" y="4619625"/>
            <a:ext cx="9151938" cy="2462213"/>
          </a:xfrm>
          <a:prstGeom prst="rect">
            <a:avLst/>
          </a:prstGeom>
          <a:gradFill rotWithShape="0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>
                <a:solidFill>
                  <a:srgbClr val="0070C0"/>
                </a:solidFill>
              </a:rPr>
              <a:t>5. </a:t>
            </a:r>
            <a:r>
              <a:rPr lang="uk-UA" sz="2400" b="1">
                <a:solidFill>
                  <a:srgbClr val="FFFF00"/>
                </a:solidFill>
              </a:rPr>
              <a:t>Якщо один із множників дорівнює нулю, то добуток дорівнює нулю: </a:t>
            </a:r>
            <a:r>
              <a:rPr lang="en-US" sz="3200" b="1" i="1">
                <a:solidFill>
                  <a:srgbClr val="C00000"/>
                </a:solidFill>
              </a:rPr>
              <a:t>a</a:t>
            </a:r>
            <a:r>
              <a:rPr lang="uk-UA" sz="3200" b="1" i="1">
                <a:solidFill>
                  <a:srgbClr val="C00000"/>
                </a:solidFill>
              </a:rPr>
              <a:t>∙0=0∙</a:t>
            </a:r>
            <a:r>
              <a:rPr lang="en-US" sz="3200" b="1" i="1">
                <a:solidFill>
                  <a:srgbClr val="C00000"/>
                </a:solidFill>
              </a:rPr>
              <a:t>a</a:t>
            </a:r>
            <a:r>
              <a:rPr lang="uk-UA" sz="3200" b="1" i="1">
                <a:solidFill>
                  <a:srgbClr val="C00000"/>
                </a:solidFill>
              </a:rPr>
              <a:t>= 0 </a:t>
            </a:r>
          </a:p>
          <a:p>
            <a:endParaRPr lang="uk-UA" sz="3200" b="1" i="1">
              <a:solidFill>
                <a:srgbClr val="C00000"/>
              </a:solidFill>
            </a:endParaRPr>
          </a:p>
          <a:p>
            <a:r>
              <a:rPr lang="uk-UA" sz="2400" b="1">
                <a:solidFill>
                  <a:srgbClr val="080CC4"/>
                </a:solidFill>
              </a:rPr>
              <a:t>Якщо добуток дорівнює нулю,то хоча б один із множників дорівнює нулю </a:t>
            </a:r>
            <a:endParaRPr lang="ru-RU" sz="2400" b="1">
              <a:solidFill>
                <a:srgbClr val="080CC4"/>
              </a:solidFill>
            </a:endParaRP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1179513" y="160338"/>
            <a:ext cx="3313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u="sng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І команда</a:t>
            </a:r>
            <a:endParaRPr lang="ru-RU" sz="2800" b="1" u="sng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312738" y="709613"/>
            <a:ext cx="76342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 dirty="0">
                <a:solidFill>
                  <a:srgbClr val="080CC4"/>
                </a:solidFill>
              </a:rPr>
              <a:t>Обчислити зручним способом:</a:t>
            </a:r>
          </a:p>
          <a:p>
            <a:r>
              <a:rPr lang="uk-UA" sz="2400" b="1" dirty="0">
                <a:solidFill>
                  <a:srgbClr val="080CC4"/>
                </a:solidFill>
              </a:rPr>
              <a:t> 1) 4</a:t>
            </a:r>
            <a:r>
              <a:rPr lang="uk-UA" sz="2400" b="1" i="1" dirty="0">
                <a:solidFill>
                  <a:srgbClr val="080CC4"/>
                </a:solidFill>
              </a:rPr>
              <a:t>∙13∙25</a:t>
            </a:r>
            <a:endParaRPr lang="ru-RU" sz="2400" b="1" dirty="0">
              <a:solidFill>
                <a:srgbClr val="080CC4"/>
              </a:solidFill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312738" y="1539875"/>
            <a:ext cx="8137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000" b="1" i="1" dirty="0"/>
              <a:t>Застосуємо переставну,а потім сполучну властивості множення.</a:t>
            </a:r>
          </a:p>
          <a:p>
            <a:r>
              <a:rPr lang="uk-UA" sz="2000" b="1" i="1" dirty="0"/>
              <a:t>4∙13∙25 = 4∙25∙13 = 100∙13 = 1300</a:t>
            </a:r>
            <a:endParaRPr lang="ru-RU" sz="2000" b="1" i="1" dirty="0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315913" y="2325688"/>
            <a:ext cx="5041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 dirty="0">
                <a:solidFill>
                  <a:srgbClr val="080CC4"/>
                </a:solidFill>
              </a:rPr>
              <a:t>2) 406 </a:t>
            </a:r>
            <a:r>
              <a:rPr lang="uk-UA" sz="2400" b="1" i="1" dirty="0">
                <a:solidFill>
                  <a:srgbClr val="080CC4"/>
                </a:solidFill>
              </a:rPr>
              <a:t>∙82 + 406 ∙18</a:t>
            </a:r>
            <a:endParaRPr lang="ru-RU" sz="2400" b="1" dirty="0">
              <a:solidFill>
                <a:srgbClr val="080CC4"/>
              </a:solidFill>
            </a:endParaRP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423863" y="2936875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000" b="1" i="1" dirty="0"/>
              <a:t>Застосовуємо розподільну властивість множення:</a:t>
            </a:r>
          </a:p>
          <a:p>
            <a:r>
              <a:rPr lang="uk-UA" sz="2000" b="1" i="1" dirty="0"/>
              <a:t>406 ∙82 + 406 ∙18= 406∙ (82 + 18) = 406 ∙100 =40600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971550" y="3860800"/>
            <a:ext cx="417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 dirty="0">
                <a:solidFill>
                  <a:srgbClr val="080CC4"/>
                </a:solidFill>
              </a:rPr>
              <a:t>3) 23</a:t>
            </a:r>
            <a:r>
              <a:rPr lang="uk-UA" sz="2400" b="1" i="1" dirty="0">
                <a:solidFill>
                  <a:srgbClr val="080CC4"/>
                </a:solidFill>
              </a:rPr>
              <a:t>∙ 48 – 35 ∙ 23 + 87 ∙ 23</a:t>
            </a:r>
            <a:endParaRPr lang="ru-RU" sz="2400" b="1" dirty="0">
              <a:solidFill>
                <a:srgbClr val="080CC4"/>
              </a:solidFill>
            </a:endParaRPr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1547813" y="4437063"/>
            <a:ext cx="547211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000" b="1" dirty="0"/>
              <a:t>Застосуємо розподільну властивість множення:</a:t>
            </a:r>
          </a:p>
          <a:p>
            <a:pPr algn="ctr"/>
            <a:r>
              <a:rPr lang="uk-UA" sz="2000" b="1" dirty="0"/>
              <a:t>23</a:t>
            </a:r>
            <a:r>
              <a:rPr lang="uk-UA" sz="2000" b="1" i="1" dirty="0"/>
              <a:t>∙ 48 – 35 ∙ 23 + 87 ∙ 23 = 23 ∙ (48 – 35 + 87) = </a:t>
            </a:r>
          </a:p>
          <a:p>
            <a:pPr algn="ctr"/>
            <a:r>
              <a:rPr lang="uk-UA" sz="2000" b="1" i="1" dirty="0"/>
              <a:t>=23∙ 100 = 2300</a:t>
            </a:r>
            <a:endParaRPr lang="ru-RU" sz="2000" b="1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1619250" y="312738"/>
            <a:ext cx="201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u="sng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ІІ команда</a:t>
            </a:r>
            <a:endParaRPr lang="ru-RU" sz="2800" b="1" u="sng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68313" y="836613"/>
            <a:ext cx="3527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 dirty="0">
                <a:solidFill>
                  <a:srgbClr val="080CC4"/>
                </a:solidFill>
              </a:rPr>
              <a:t>Спростіть вирази:</a:t>
            </a:r>
          </a:p>
          <a:p>
            <a:r>
              <a:rPr lang="uk-UA" sz="2400" b="1" dirty="0">
                <a:solidFill>
                  <a:srgbClr val="080CC4"/>
                </a:solidFill>
              </a:rPr>
              <a:t>1) 23с </a:t>
            </a:r>
            <a:r>
              <a:rPr lang="uk-UA" sz="2400" b="1" i="1" dirty="0">
                <a:solidFill>
                  <a:srgbClr val="080CC4"/>
                </a:solidFill>
              </a:rPr>
              <a:t>∙4</a:t>
            </a:r>
            <a:r>
              <a:rPr lang="uk-UA" sz="2400" b="1" i="1" dirty="0"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b="1" i="1" dirty="0">
                <a:solidFill>
                  <a:srgbClr val="080CC4"/>
                </a:solidFill>
              </a:rPr>
              <a:t> </a:t>
            </a:r>
            <a:endParaRPr lang="ru-RU" sz="2400" b="1" dirty="0">
              <a:solidFill>
                <a:srgbClr val="080CC4"/>
              </a:solidFill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68313" y="1689100"/>
            <a:ext cx="8135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000" b="1" dirty="0"/>
              <a:t>Застосуємо переставну і сполучну властивості множення:</a:t>
            </a:r>
          </a:p>
          <a:p>
            <a:r>
              <a:rPr lang="uk-UA" sz="2000" b="1" dirty="0"/>
              <a:t>23с </a:t>
            </a:r>
            <a:r>
              <a:rPr lang="uk-UA" sz="2000" b="1" i="1" dirty="0"/>
              <a:t>∙4</a:t>
            </a:r>
            <a:r>
              <a:rPr lang="uk-UA" sz="2000" b="1" i="1" dirty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uk-UA" sz="2000" b="1" i="1" dirty="0"/>
              <a:t>= 23∙4∙ с∙ </a:t>
            </a:r>
            <a:r>
              <a:rPr lang="uk-UA" sz="2000" b="1" i="1" dirty="0">
                <a:latin typeface="Times New Roman" pitchFamily="18" charset="0"/>
                <a:cs typeface="Times New Roman" pitchFamily="18" charset="0"/>
              </a:rPr>
              <a:t>а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476250" y="2679700"/>
            <a:ext cx="467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 dirty="0">
                <a:solidFill>
                  <a:srgbClr val="080CC4"/>
                </a:solidFill>
              </a:rPr>
              <a:t>2) 19с – 10с</a:t>
            </a:r>
            <a:endParaRPr lang="ru-RU" sz="2400" b="1" dirty="0">
              <a:solidFill>
                <a:srgbClr val="080CC4"/>
              </a:solidFill>
            </a:endParaRP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468313" y="3141663"/>
            <a:ext cx="81359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000" b="1" dirty="0"/>
              <a:t>Застосуємо розподільну властивість множення:</a:t>
            </a:r>
          </a:p>
          <a:p>
            <a:r>
              <a:rPr lang="uk-UA" sz="2000" b="1" dirty="0"/>
              <a:t>19с – 10с = (19 – 10 ) </a:t>
            </a:r>
            <a:r>
              <a:rPr lang="uk-UA" sz="2000" b="1" i="1" dirty="0"/>
              <a:t>∙ с= 9∙с = 9с</a:t>
            </a:r>
            <a:endParaRPr lang="ru-RU" sz="2000" b="1" dirty="0"/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622300" y="4076700"/>
            <a:ext cx="7991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 dirty="0">
                <a:solidFill>
                  <a:srgbClr val="080CC4"/>
                </a:solidFill>
              </a:rPr>
              <a:t>3) Запишіть вираз 10</a:t>
            </a:r>
            <a:r>
              <a:rPr lang="uk-UA" sz="2400" b="1" i="1" dirty="0">
                <a:solidFill>
                  <a:srgbClr val="080CC4"/>
                </a:solidFill>
              </a:rPr>
              <a:t>∙ (2</a:t>
            </a:r>
            <a:r>
              <a:rPr lang="uk-UA" sz="2400" b="1" i="1" dirty="0"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b="1" i="1" dirty="0">
                <a:solidFill>
                  <a:srgbClr val="080CC4"/>
                </a:solidFill>
              </a:rPr>
              <a:t> + 4) </a:t>
            </a:r>
            <a:r>
              <a:rPr lang="uk-UA" sz="2400" b="1" dirty="0">
                <a:solidFill>
                  <a:srgbClr val="080CC4"/>
                </a:solidFill>
              </a:rPr>
              <a:t>так, щоб він не містив дужок</a:t>
            </a:r>
            <a:endParaRPr lang="ru-RU" sz="2400" b="1" dirty="0">
              <a:solidFill>
                <a:srgbClr val="080CC4"/>
              </a:solidFill>
            </a:endParaRP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1798638" y="4724400"/>
            <a:ext cx="4860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000" b="1" dirty="0"/>
              <a:t>За розподільною властивістю маємо:</a:t>
            </a:r>
          </a:p>
          <a:p>
            <a:r>
              <a:rPr lang="uk-UA" sz="2000" b="1" dirty="0"/>
              <a:t>10</a:t>
            </a:r>
            <a:r>
              <a:rPr lang="uk-UA" sz="2000" b="1" i="1" dirty="0"/>
              <a:t>∙ (2</a:t>
            </a:r>
            <a:r>
              <a:rPr lang="uk-UA" sz="2000" b="1" i="1" dirty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uk-UA" sz="2000" b="1" i="1" dirty="0"/>
              <a:t>+ 4) = 10 ∙ </a:t>
            </a:r>
            <a:r>
              <a:rPr lang="uk-UA" sz="2000" b="1" i="1" dirty="0" err="1"/>
              <a:t>2</a:t>
            </a:r>
            <a:r>
              <a:rPr lang="uk-UA" sz="2000" b="1" i="1" dirty="0" err="1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i="1" dirty="0"/>
              <a:t>+ 10 ∙ 4 = 20</a:t>
            </a:r>
            <a:r>
              <a:rPr lang="uk-UA" sz="2000" b="1" i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000" b="1" i="1" dirty="0"/>
              <a:t> + 40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468313" y="333375"/>
            <a:ext cx="23034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800" b="1" u="sng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ІІІ команда</a:t>
            </a:r>
            <a:endParaRPr lang="ru-RU" sz="2800" b="1" u="sng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468313" y="836613"/>
            <a:ext cx="8135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 dirty="0">
                <a:solidFill>
                  <a:srgbClr val="080CC4"/>
                </a:solidFill>
              </a:rPr>
              <a:t>Виконайте множення :</a:t>
            </a:r>
          </a:p>
          <a:p>
            <a:r>
              <a:rPr lang="uk-UA" sz="2400" b="1" dirty="0">
                <a:solidFill>
                  <a:srgbClr val="080CC4"/>
                </a:solidFill>
              </a:rPr>
              <a:t>1) 5м 8см </a:t>
            </a:r>
            <a:r>
              <a:rPr lang="uk-UA" sz="2400" b="1" i="1" dirty="0">
                <a:solidFill>
                  <a:srgbClr val="080CC4"/>
                </a:solidFill>
              </a:rPr>
              <a:t>∙ 4</a:t>
            </a:r>
            <a:endParaRPr lang="ru-RU" sz="2400" b="1" dirty="0">
              <a:solidFill>
                <a:srgbClr val="080CC4"/>
              </a:solidFill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38150" y="1916113"/>
            <a:ext cx="8135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000" b="1" dirty="0"/>
              <a:t>Застосуємо розподільну властивість множення:</a:t>
            </a:r>
          </a:p>
          <a:p>
            <a:r>
              <a:rPr lang="uk-UA" sz="2000" b="1" dirty="0"/>
              <a:t>5м 8см </a:t>
            </a:r>
            <a:r>
              <a:rPr lang="uk-UA" sz="2000" b="1" i="1" dirty="0"/>
              <a:t>∙ 4 = (5м + 8см) ∙ 4 = 5м ∙4 + 8см ∙4 = 20м + 32см = 20м 32см</a:t>
            </a:r>
            <a:endParaRPr lang="ru-RU" sz="2000" b="1" dirty="0"/>
          </a:p>
          <a:p>
            <a:endParaRPr lang="ru-RU" sz="2000" b="1" dirty="0"/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468313" y="2852738"/>
            <a:ext cx="5975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400" b="1" dirty="0">
                <a:solidFill>
                  <a:srgbClr val="080CC4"/>
                </a:solidFill>
              </a:rPr>
              <a:t>2) 3год42хв </a:t>
            </a:r>
            <a:r>
              <a:rPr lang="uk-UA" sz="2400" b="1" i="1" dirty="0">
                <a:solidFill>
                  <a:srgbClr val="080CC4"/>
                </a:solidFill>
              </a:rPr>
              <a:t>∙6 </a:t>
            </a:r>
            <a:endParaRPr lang="ru-RU" sz="2400" b="1" dirty="0">
              <a:solidFill>
                <a:srgbClr val="080CC4"/>
              </a:solidFill>
            </a:endParaRP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611188" y="3314700"/>
            <a:ext cx="79629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2000" b="1" dirty="0"/>
              <a:t>Застосуємо розподільну властивість множення і те, що 1год = 60хв</a:t>
            </a:r>
          </a:p>
          <a:p>
            <a:r>
              <a:rPr lang="uk-UA" sz="2400" b="1" dirty="0"/>
              <a:t>3год42хв </a:t>
            </a:r>
            <a:r>
              <a:rPr lang="uk-UA" sz="2400" b="1" i="1" dirty="0"/>
              <a:t>∙6 = (3год + 42хв) ∙ 6 = 3год ∙6 + 42хв ∙6 =</a:t>
            </a:r>
          </a:p>
          <a:p>
            <a:endParaRPr lang="uk-UA" sz="2400" b="1" i="1" dirty="0"/>
          </a:p>
          <a:p>
            <a:r>
              <a:rPr lang="uk-UA" sz="2400" b="1" i="1" dirty="0"/>
              <a:t>              =18год + 252хв = 18год + 4год+ 12хв =</a:t>
            </a:r>
          </a:p>
          <a:p>
            <a:r>
              <a:rPr lang="uk-UA" sz="2400" b="1" i="1" dirty="0"/>
              <a:t>                               </a:t>
            </a:r>
          </a:p>
          <a:p>
            <a:r>
              <a:rPr lang="uk-UA" sz="2400" b="1" i="1" dirty="0"/>
              <a:t>                                         = 22год 12хв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6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704856" cy="403187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3200" b="1" dirty="0">
              <a:ln/>
              <a:solidFill>
                <a:srgbClr val="C0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ln/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12002002 </a:t>
            </a:r>
            <a:r>
              <a:rPr lang="uk-UA" sz="3200" b="1" i="1" dirty="0">
                <a:ln/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∙ 0 = 12002002;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3200" b="1" i="1" dirty="0">
              <a:ln/>
              <a:solidFill>
                <a:srgbClr val="080CC4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i="1" dirty="0">
                <a:ln/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799∙100 = 799000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3200" b="1" i="1" dirty="0">
              <a:ln/>
              <a:solidFill>
                <a:srgbClr val="080CC4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i="1" dirty="0">
                <a:ln/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(9009 + 1 )</a:t>
            </a:r>
            <a:r>
              <a:rPr lang="uk-UA" sz="3200" b="1" i="1" dirty="0">
                <a:ln/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200" b="1" i="1" dirty="0">
                <a:ln/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∙ 0 = 9010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 sz="3200" b="1" i="1" dirty="0">
              <a:ln/>
              <a:solidFill>
                <a:srgbClr val="080CC4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i="1" dirty="0">
                <a:ln/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10 000 000 ∙ 1 = 10 000 001</a:t>
            </a:r>
            <a:endParaRPr lang="ru-RU" sz="3200" b="1" dirty="0">
              <a:ln/>
              <a:solidFill>
                <a:srgbClr val="080CC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395288" y="117475"/>
            <a:ext cx="33845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3200" b="1">
                <a:solidFill>
                  <a:srgbClr val="C00000"/>
                </a:solidFill>
              </a:rPr>
              <a:t>Аварійна зупинка</a:t>
            </a:r>
          </a:p>
          <a:p>
            <a:endParaRPr lang="ru-RU"/>
          </a:p>
        </p:txBody>
      </p:sp>
      <p:pic>
        <p:nvPicPr>
          <p:cNvPr id="9220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1628775"/>
            <a:ext cx="26416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539750" y="404813"/>
            <a:ext cx="813593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uk-UA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Задача</a:t>
            </a:r>
          </a:p>
          <a:p>
            <a:r>
              <a:rPr lang="uk-UA" sz="3200" b="1">
                <a:solidFill>
                  <a:srgbClr val="080CC4"/>
                </a:solidFill>
                <a:latin typeface="Times New Roman" pitchFamily="18" charset="0"/>
                <a:cs typeface="Times New Roman" pitchFamily="18" charset="0"/>
              </a:rPr>
              <a:t>З одного пункту в одному напрямі вирушили одночасно два автомобіля. Один з них їхав зі швидкістю 67 км/год, а другий – 62 км/год. Яка відстань буде між ними через 6годин після початку руху?</a:t>
            </a:r>
            <a:endParaRPr lang="ru-RU" sz="3200" b="1">
              <a:solidFill>
                <a:srgbClr val="080CC4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/>
          </a:p>
        </p:txBody>
      </p:sp>
      <p:pic>
        <p:nvPicPr>
          <p:cNvPr id="1024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30613"/>
            <a:ext cx="1978025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4005263"/>
            <a:ext cx="237648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Фокина Л. П. Шаблон 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Фокина Л. П. Шаблон 6</Template>
  <TotalTime>289</TotalTime>
  <Words>935</Words>
  <Application>Microsoft Office PowerPoint</Application>
  <PresentationFormat>Экран (4:3)</PresentationFormat>
  <Paragraphs>176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Arial</vt:lpstr>
      <vt:lpstr>Times New Roman</vt:lpstr>
      <vt:lpstr>Фокина Л. П. Шаблон 6</vt:lpstr>
      <vt:lpstr>Сполучна і розподільна властивості множення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СШ№6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Сполучна і розподільна властивості множення</dc:title>
  <dc:creator> Acer</dc:creator>
  <cp:lastModifiedBy> Acer</cp:lastModifiedBy>
  <cp:revision>28</cp:revision>
  <dcterms:created xsi:type="dcterms:W3CDTF">2012-10-11T12:38:48Z</dcterms:created>
  <dcterms:modified xsi:type="dcterms:W3CDTF">2012-10-15T12:38:26Z</dcterms:modified>
</cp:coreProperties>
</file>