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7D5F1"/>
    <a:srgbClr val="33CC33"/>
    <a:srgbClr val="224212"/>
    <a:srgbClr val="EB9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17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5AC4-1953-400A-8B75-27031039306D}" type="datetimeFigureOut">
              <a:rPr lang="uk-UA" smtClean="0"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A01-1F60-491B-AAB8-2412D744A2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72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5AC4-1953-400A-8B75-27031039306D}" type="datetimeFigureOut">
              <a:rPr lang="uk-UA" smtClean="0"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A01-1F60-491B-AAB8-2412D744A2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676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5AC4-1953-400A-8B75-27031039306D}" type="datetimeFigureOut">
              <a:rPr lang="uk-UA" smtClean="0"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A01-1F60-491B-AAB8-2412D744A2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470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5AC4-1953-400A-8B75-27031039306D}" type="datetimeFigureOut">
              <a:rPr lang="uk-UA" smtClean="0"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A01-1F60-491B-AAB8-2412D744A2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676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5AC4-1953-400A-8B75-27031039306D}" type="datetimeFigureOut">
              <a:rPr lang="uk-UA" smtClean="0"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A01-1F60-491B-AAB8-2412D744A2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21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5AC4-1953-400A-8B75-27031039306D}" type="datetimeFigureOut">
              <a:rPr lang="uk-UA" smtClean="0"/>
              <a:t>16.10.2020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A01-1F60-491B-AAB8-2412D744A2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72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5AC4-1953-400A-8B75-27031039306D}" type="datetimeFigureOut">
              <a:rPr lang="uk-UA" smtClean="0"/>
              <a:t>16.10.2020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A01-1F60-491B-AAB8-2412D744A2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56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5AC4-1953-400A-8B75-27031039306D}" type="datetimeFigureOut">
              <a:rPr lang="uk-UA" smtClean="0"/>
              <a:t>16.10.2020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A01-1F60-491B-AAB8-2412D744A2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67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5AC4-1953-400A-8B75-27031039306D}" type="datetimeFigureOut">
              <a:rPr lang="uk-UA" smtClean="0"/>
              <a:t>16.10.2020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A01-1F60-491B-AAB8-2412D744A2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796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5AC4-1953-400A-8B75-27031039306D}" type="datetimeFigureOut">
              <a:rPr lang="uk-UA" smtClean="0"/>
              <a:t>16.10.2020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A01-1F60-491B-AAB8-2412D744A2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644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5AC4-1953-400A-8B75-27031039306D}" type="datetimeFigureOut">
              <a:rPr lang="uk-UA" smtClean="0"/>
              <a:t>16.10.2020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AA01-1F60-491B-AAB8-2412D744A2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798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A5AC4-1953-400A-8B75-27031039306D}" type="datetimeFigureOut">
              <a:rPr lang="uk-UA" smtClean="0"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AA01-1F60-491B-AAB8-2412D744A2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041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3768" y="1268760"/>
            <a:ext cx="5398368" cy="2448272"/>
          </a:xfrm>
        </p:spPr>
        <p:txBody>
          <a:bodyPr>
            <a:noAutofit/>
          </a:bodyPr>
          <a:lstStyle/>
          <a:p>
            <a:r>
              <a:rPr lang="uk-UA" sz="6600" b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  <a:t>Ділення </a:t>
            </a:r>
            <a:br>
              <a:rPr lang="uk-UA" sz="6600" b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</a:br>
            <a:r>
              <a:rPr lang="uk-UA" sz="6600" b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  <a:t>з остачею</a:t>
            </a:r>
            <a:endParaRPr lang="uk-UA" sz="6600" b="1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92080" y="4941168"/>
            <a:ext cx="2736304" cy="769640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Математика, 5  клас</a:t>
            </a:r>
            <a:endParaRPr lang="uk-UA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07504" y="116632"/>
            <a:ext cx="2949478" cy="720080"/>
          </a:xfrm>
          <a:prstGeom prst="roundRect">
            <a:avLst/>
          </a:prstGeom>
          <a:solidFill>
            <a:srgbClr val="F7D5F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Завдання</a:t>
            </a:r>
            <a:endParaRPr lang="uk-UA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256309"/>
            <a:ext cx="3493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Bookman Old Style" panose="02050604050505020204" pitchFamily="18" charset="0"/>
              </a:rPr>
              <a:t>(№322, ст.52 підручника)</a:t>
            </a:r>
            <a:endParaRPr lang="uk-UA" sz="20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4296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latin typeface="Bookman Old Style" panose="02050604050505020204" pitchFamily="18" charset="0"/>
              </a:rPr>
              <a:t>Заповнити таблицю:</a:t>
            </a:r>
            <a:endParaRPr lang="uk-UA" sz="28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4157"/>
              </p:ext>
            </p:extLst>
          </p:nvPr>
        </p:nvGraphicFramePr>
        <p:xfrm>
          <a:off x="467544" y="1988840"/>
          <a:ext cx="8208912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latin typeface="Bookman Old Style" panose="02050604050505020204" pitchFamily="18" charset="0"/>
                        </a:rPr>
                        <a:t>Ділене</a:t>
                      </a:r>
                      <a:endParaRPr lang="uk-UA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latin typeface="Bookman Old Style" panose="02050604050505020204" pitchFamily="18" charset="0"/>
                        </a:rPr>
                        <a:t>Дільник</a:t>
                      </a:r>
                      <a:endParaRPr lang="uk-UA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latin typeface="Bookman Old Style" panose="02050604050505020204" pitchFamily="18" charset="0"/>
                        </a:rPr>
                        <a:t>Неповна частка</a:t>
                      </a:r>
                      <a:endParaRPr lang="uk-UA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latin typeface="Bookman Old Style" panose="02050604050505020204" pitchFamily="18" charset="0"/>
                        </a:rPr>
                        <a:t>Остача</a:t>
                      </a:r>
                      <a:endParaRPr lang="uk-UA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 smtClean="0">
                          <a:latin typeface="Bookman Old Style" panose="02050604050505020204" pitchFamily="18" charset="0"/>
                        </a:rPr>
                        <a:t>472</a:t>
                      </a:r>
                      <a:endParaRPr lang="uk-UA" sz="4000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 smtClean="0">
                          <a:latin typeface="Bookman Old Style" panose="02050604050505020204" pitchFamily="18" charset="0"/>
                        </a:rPr>
                        <a:t>23</a:t>
                      </a:r>
                      <a:endParaRPr lang="uk-UA" sz="4000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4000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4000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endParaRPr lang="uk-UA" sz="4000" b="1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 smtClean="0">
                          <a:latin typeface="Bookman Old Style" panose="02050604050505020204" pitchFamily="18" charset="0"/>
                        </a:rPr>
                        <a:t>12</a:t>
                      </a:r>
                      <a:endParaRPr lang="uk-UA" sz="4000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 smtClean="0">
                          <a:latin typeface="Bookman Old Style" panose="02050604050505020204" pitchFamily="18" charset="0"/>
                        </a:rPr>
                        <a:t>31</a:t>
                      </a:r>
                      <a:endParaRPr lang="uk-UA" sz="4000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 smtClean="0">
                          <a:latin typeface="Bookman Old Style" panose="02050604050505020204" pitchFamily="18" charset="0"/>
                        </a:rPr>
                        <a:t>7</a:t>
                      </a:r>
                      <a:endParaRPr lang="uk-UA" sz="4000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 smtClean="0">
                          <a:latin typeface="Bookman Old Style" panose="02050604050505020204" pitchFamily="18" charset="0"/>
                        </a:rPr>
                        <a:t>571</a:t>
                      </a:r>
                      <a:endParaRPr lang="uk-UA" sz="4000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4000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 smtClean="0">
                          <a:latin typeface="Bookman Old Style" panose="02050604050505020204" pitchFamily="18" charset="0"/>
                        </a:rPr>
                        <a:t>10</a:t>
                      </a:r>
                      <a:endParaRPr lang="uk-UA" sz="4000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000" b="1" dirty="0" smtClean="0">
                          <a:latin typeface="Bookman Old Style" panose="02050604050505020204" pitchFamily="18" charset="0"/>
                        </a:rPr>
                        <a:t>11</a:t>
                      </a:r>
                      <a:endParaRPr lang="uk-UA" sz="4000" b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 descr="C:\Users\Sony\Desktop\РОБОЧИЙ СТІЛ\фони для презентацій 2020\62aaa4dad1b9eec5c8ac7d85a308f4e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1" b="7930"/>
          <a:stretch/>
        </p:blipFill>
        <p:spPr bwMode="auto">
          <a:xfrm>
            <a:off x="6967615" y="87878"/>
            <a:ext cx="1625410" cy="190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4784" y="4823574"/>
            <a:ext cx="48045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i="1" dirty="0" smtClean="0">
                <a:latin typeface="Bookman Old Style" panose="02050604050505020204" pitchFamily="18" charset="0"/>
              </a:rPr>
              <a:t>1) 472:23=</a:t>
            </a:r>
            <a:r>
              <a:rPr lang="uk-UA" sz="2800" b="1" i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  <a:t>20</a:t>
            </a:r>
            <a:r>
              <a:rPr lang="uk-UA" sz="2800" i="1" dirty="0" smtClean="0">
                <a:latin typeface="Bookman Old Style" panose="02050604050505020204" pitchFamily="18" charset="0"/>
              </a:rPr>
              <a:t>(ост.</a:t>
            </a:r>
            <a:r>
              <a:rPr lang="uk-UA" sz="2800" b="1" i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12</a:t>
            </a:r>
            <a:r>
              <a:rPr lang="uk-UA" sz="2800" i="1" dirty="0" smtClean="0">
                <a:latin typeface="Bookman Old Style" panose="02050604050505020204" pitchFamily="18" charset="0"/>
              </a:rPr>
              <a:t>);</a:t>
            </a:r>
          </a:p>
          <a:p>
            <a:r>
              <a:rPr lang="uk-UA" sz="2800" i="1" dirty="0" smtClean="0">
                <a:latin typeface="Bookman Old Style" panose="02050604050505020204" pitchFamily="18" charset="0"/>
              </a:rPr>
              <a:t>2) 12·31+7=372+7=</a:t>
            </a:r>
            <a:r>
              <a:rPr lang="uk-UA" sz="2800" b="1" i="1" dirty="0" smtClean="0">
                <a:solidFill>
                  <a:srgbClr val="33CC33"/>
                </a:solidFill>
                <a:latin typeface="Bookman Old Style" panose="02050604050505020204" pitchFamily="18" charset="0"/>
              </a:rPr>
              <a:t>379</a:t>
            </a:r>
            <a:r>
              <a:rPr lang="uk-UA" sz="2800" i="1" dirty="0" smtClean="0">
                <a:latin typeface="Bookman Old Style" panose="02050604050505020204" pitchFamily="18" charset="0"/>
              </a:rPr>
              <a:t>;</a:t>
            </a:r>
          </a:p>
          <a:p>
            <a:r>
              <a:rPr lang="uk-UA" sz="2800" i="1" dirty="0" smtClean="0">
                <a:latin typeface="Bookman Old Style" panose="02050604050505020204" pitchFamily="18" charset="0"/>
              </a:rPr>
              <a:t>3) (571-11):10=560:10=</a:t>
            </a:r>
            <a:r>
              <a:rPr lang="uk-UA" sz="2800" b="1" i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56</a:t>
            </a:r>
            <a:r>
              <a:rPr lang="uk-UA" sz="2800" i="1" dirty="0" smtClean="0">
                <a:latin typeface="Bookman Old Style" panose="02050604050505020204" pitchFamily="18" charset="0"/>
              </a:rPr>
              <a:t>.</a:t>
            </a:r>
            <a:endParaRPr lang="uk-UA" sz="2800" i="1" dirty="0">
              <a:latin typeface="Bookman Old Style" panose="0205060405050502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20512" y="2669075"/>
            <a:ext cx="8611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uk-UA" sz="4000" b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  <a:t>20</a:t>
            </a:r>
            <a:endParaRPr lang="uk-UA" sz="4000" b="1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36732" y="2669075"/>
            <a:ext cx="8611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uk-UA" sz="40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12</a:t>
            </a:r>
            <a:endParaRPr lang="uk-UA" sz="4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99592" y="3376961"/>
            <a:ext cx="11993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uk-UA" sz="4000" b="1" dirty="0" smtClean="0">
                <a:solidFill>
                  <a:srgbClr val="33CC33"/>
                </a:solidFill>
                <a:latin typeface="Bookman Old Style" panose="02050604050505020204" pitchFamily="18" charset="0"/>
              </a:rPr>
              <a:t>379</a:t>
            </a:r>
            <a:endParaRPr lang="uk-UA" sz="4000" b="1" dirty="0">
              <a:solidFill>
                <a:srgbClr val="33CC33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191400" y="4084847"/>
            <a:ext cx="8611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uk-UA" sz="40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56</a:t>
            </a:r>
            <a:endParaRPr lang="uk-UA" sz="4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5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ony\Desktop\РОБОЧИЙ СТІЛ\фони для презентацій 2020\33776ad94ce31f63013f919e7a3bc64b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56792"/>
            <a:ext cx="3995936" cy="542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2473" y="2060848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uk-UA" sz="2400" dirty="0" smtClean="0">
                <a:latin typeface="Bookman Old Style" panose="02050604050505020204" pitchFamily="18" charset="0"/>
              </a:rPr>
              <a:t>Опрацювати теоретичний матеріал за підручником §9.</a:t>
            </a:r>
          </a:p>
          <a:p>
            <a:endParaRPr lang="uk-UA" sz="2400" dirty="0" smtClean="0">
              <a:latin typeface="Bookman Old Style" panose="02050604050505020204" pitchFamily="18" charset="0"/>
            </a:endParaRPr>
          </a:p>
          <a:p>
            <a:pPr marL="342900" indent="-342900">
              <a:buAutoNum type="arabicParenR"/>
            </a:pPr>
            <a:r>
              <a:rPr lang="uk-UA" sz="2400" dirty="0" smtClean="0">
                <a:latin typeface="Bookman Old Style" panose="02050604050505020204" pitchFamily="18" charset="0"/>
              </a:rPr>
              <a:t>Виконати завдання: №321, №323, №330.</a:t>
            </a:r>
            <a:endParaRPr lang="uk-UA" sz="2400" dirty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5" y="260648"/>
            <a:ext cx="8589211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uk-UA" sz="6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Домашнє завдання:</a:t>
            </a:r>
          </a:p>
        </p:txBody>
      </p:sp>
    </p:spTree>
    <p:extLst>
      <p:ext uri="{BB962C8B-B14F-4D97-AF65-F5344CB8AC3E}">
        <p14:creationId xmlns:p14="http://schemas.microsoft.com/office/powerpoint/2010/main" val="26225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21034575">
            <a:off x="2950680" y="874452"/>
            <a:ext cx="426781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7200" b="1" cap="all" spc="0" dirty="0" err="1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ookman Old Style" panose="02050604050505020204" pitchFamily="18" charset="0"/>
              </a:rPr>
              <a:t>Дякую</a:t>
            </a:r>
            <a:r>
              <a:rPr lang="ru-RU" sz="7200" b="1" cap="all" spc="0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ookman Old Style" panose="02050604050505020204" pitchFamily="18" charset="0"/>
              </a:rPr>
              <a:t> за </a:t>
            </a:r>
            <a:r>
              <a:rPr lang="ru-RU" sz="7200" b="1" cap="all" spc="0" dirty="0" err="1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ookman Old Style" panose="02050604050505020204" pitchFamily="18" charset="0"/>
              </a:rPr>
              <a:t>увагу</a:t>
            </a:r>
            <a:r>
              <a:rPr lang="ru-RU" sz="7200" b="1" cap="all" spc="0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ookman Old Style" panose="02050604050505020204" pitchFamily="18" charset="0"/>
              </a:rPr>
              <a:t>!</a:t>
            </a:r>
            <a:endParaRPr lang="ru-RU" sz="7200" b="1" cap="all" spc="0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11266" name="Picture 2" descr="C:\Users\Sony\Desktop\РОБОЧИЙ СТІЛ\фони для презентацій 2020\a112c49d4d845439085c1ad3568214a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000" y1="41556" x2="32000" y2="41556"/>
                        <a14:foregroundMark x1="30667" y1="39778" x2="30667" y2="39778"/>
                        <a14:foregroundMark x1="29333" y1="37778" x2="28000" y2="37778"/>
                        <a14:foregroundMark x1="26667" y1="39556" x2="26889" y2="45111"/>
                        <a14:foregroundMark x1="27556" y1="46667" x2="27333" y2="48000"/>
                        <a14:foregroundMark x1="26889" y1="48889" x2="26000" y2="49111"/>
                        <a14:foregroundMark x1="24444" y1="49556" x2="24222" y2="50444"/>
                        <a14:foregroundMark x1="23556" y1="52222" x2="23556" y2="54222"/>
                        <a14:foregroundMark x1="23556" y1="54667" x2="24889" y2="57111"/>
                        <a14:foregroundMark x1="25333" y1="57111" x2="27556" y2="57333"/>
                        <a14:foregroundMark x1="28667" y1="57333" x2="28667" y2="57333"/>
                        <a14:foregroundMark x1="29778" y1="57333" x2="30667" y2="57333"/>
                        <a14:foregroundMark x1="33111" y1="57111" x2="33111" y2="57111"/>
                        <a14:foregroundMark x1="33556" y1="56667" x2="34444" y2="54667"/>
                        <a14:foregroundMark x1="36000" y1="51111" x2="33778" y2="50444"/>
                        <a14:foregroundMark x1="32000" y1="48000" x2="32000" y2="48000"/>
                        <a14:foregroundMark x1="30000" y1="46444" x2="30000" y2="46444"/>
                        <a14:foregroundMark x1="62667" y1="60222" x2="62667" y2="60222"/>
                        <a14:foregroundMark x1="62667" y1="60222" x2="62667" y2="60222"/>
                        <a14:foregroundMark x1="57333" y1="59778" x2="57333" y2="59778"/>
                        <a14:foregroundMark x1="52000" y1="57111" x2="51111" y2="56444"/>
                        <a14:foregroundMark x1="48222" y1="53333" x2="48222" y2="53333"/>
                        <a14:foregroundMark x1="48000" y1="52889" x2="53111" y2="59778"/>
                        <a14:foregroundMark x1="54222" y1="60889" x2="54444" y2="64000"/>
                        <a14:foregroundMark x1="54444" y1="64222" x2="60222" y2="66000"/>
                        <a14:foregroundMark x1="61778" y1="66000" x2="61778" y2="66000"/>
                        <a14:foregroundMark x1="63111" y1="66667" x2="65778" y2="67111"/>
                        <a14:foregroundMark x1="66222" y1="67111" x2="66889" y2="69778"/>
                        <a14:foregroundMark x1="67556" y1="71556" x2="67556" y2="71556"/>
                        <a14:foregroundMark x1="53111" y1="22667" x2="53111" y2="22667"/>
                        <a14:foregroundMark x1="47333" y1="24444" x2="47333" y2="2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20760"/>
            <a:ext cx="4718298" cy="493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4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descubierto por 💖Mandy’s Hearts💖. Descubre (¡y guarda!) tus propias imágenes y videos en We Heart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97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4574850" y="620688"/>
            <a:ext cx="4320480" cy="720080"/>
          </a:xfrm>
          <a:prstGeom prst="roundRect">
            <a:avLst/>
          </a:prstGeom>
          <a:solidFill>
            <a:srgbClr val="F7D5F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Завдання</a:t>
            </a:r>
            <a:endParaRPr lang="uk-UA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075" name="Picture 3" descr="C:\Users\Sony\Desktop\РОБОЧИЙ СТІЛ\фони для презентацій 2020\952b07e6fd4557e2a8821517f03e38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80" y="2132856"/>
            <a:ext cx="4817820" cy="358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4850" y="3068960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latin typeface="Bookman Old Style" panose="02050604050505020204" pitchFamily="18" charset="0"/>
              </a:rPr>
              <a:t>14 яблук необхідно порівну поділити між п</a:t>
            </a:r>
            <a:r>
              <a:rPr lang="en-US" sz="3200" dirty="0" smtClean="0">
                <a:latin typeface="Bookman Old Style" panose="02050604050505020204" pitchFamily="18" charset="0"/>
              </a:rPr>
              <a:t>’</a:t>
            </a:r>
            <a:r>
              <a:rPr lang="uk-UA" sz="3200" dirty="0" err="1" smtClean="0">
                <a:latin typeface="Bookman Old Style" panose="02050604050505020204" pitchFamily="18" charset="0"/>
              </a:rPr>
              <a:t>ятьма</a:t>
            </a:r>
            <a:r>
              <a:rPr lang="uk-UA" sz="3200" dirty="0" smtClean="0">
                <a:latin typeface="Bookman Old Style" panose="02050604050505020204" pitchFamily="18" charset="0"/>
              </a:rPr>
              <a:t> дітьми.</a:t>
            </a:r>
            <a:endParaRPr lang="uk-UA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2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ckey and Minnie Mouse | Love couples Wiki | FANDOM powere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57" y="1505251"/>
            <a:ext cx="3823340" cy="359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345430"/>
            <a:ext cx="2206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54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14</a:t>
            </a:r>
            <a:r>
              <a:rPr lang="uk-UA" sz="5400" b="1" dirty="0" smtClean="0">
                <a:latin typeface="Bookman Old Style" panose="02050604050505020204" pitchFamily="18" charset="0"/>
              </a:rPr>
              <a:t>:</a:t>
            </a:r>
            <a:r>
              <a:rPr lang="uk-UA" sz="5400" b="1" dirty="0" smtClean="0">
                <a:solidFill>
                  <a:srgbClr val="33CC33"/>
                </a:solidFill>
                <a:latin typeface="Bookman Old Style" panose="02050604050505020204" pitchFamily="18" charset="0"/>
              </a:rPr>
              <a:t>5</a:t>
            </a:r>
            <a:r>
              <a:rPr lang="uk-UA" sz="5400" b="1" dirty="0" smtClean="0">
                <a:latin typeface="Bookman Old Style" panose="02050604050505020204" pitchFamily="18" charset="0"/>
              </a:rPr>
              <a:t>=</a:t>
            </a:r>
            <a:endParaRPr lang="uk-UA" sz="5400" b="1" dirty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3701" y="2249908"/>
            <a:ext cx="1098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14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9045" y="345829"/>
            <a:ext cx="3288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  <a:t>2</a:t>
            </a:r>
            <a:r>
              <a:rPr lang="uk-UA" sz="5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(ост.</a:t>
            </a:r>
            <a:r>
              <a:rPr lang="uk-UA" sz="54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4</a:t>
            </a:r>
            <a:r>
              <a:rPr lang="uk-UA" sz="5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uk-UA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54501" y="2455070"/>
            <a:ext cx="0" cy="1296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754501" y="2969988"/>
            <a:ext cx="10180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860647" y="2176903"/>
            <a:ext cx="6415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solidFill>
                  <a:srgbClr val="33CC33"/>
                </a:solidFill>
                <a:latin typeface="Bookman Old Style" panose="02050604050505020204" pitchFamily="18" charset="0"/>
              </a:rPr>
              <a:t>5</a:t>
            </a:r>
            <a:endParaRPr lang="uk-UA" dirty="0">
              <a:solidFill>
                <a:srgbClr val="33CC33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6492" y="2969988"/>
            <a:ext cx="1098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9926" y="2508323"/>
            <a:ext cx="4331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83058" y="3762076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54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4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70983" y="2967079"/>
            <a:ext cx="6415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  <a:t>2</a:t>
            </a:r>
            <a:endParaRPr lang="uk-UA" dirty="0">
              <a:solidFill>
                <a:srgbClr val="FF0066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714793" y="3792888"/>
            <a:ext cx="9224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227021" y="1268760"/>
            <a:ext cx="0" cy="90814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181408" y="1269159"/>
            <a:ext cx="0" cy="908143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Выгнутая вниз стрелка 2048"/>
          <p:cNvSpPr/>
          <p:nvPr/>
        </p:nvSpPr>
        <p:spPr>
          <a:xfrm rot="17344142">
            <a:off x="1883524" y="2045556"/>
            <a:ext cx="2721024" cy="819028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35" name="Выгнутая вниз стрелка 34"/>
          <p:cNvSpPr/>
          <p:nvPr/>
        </p:nvSpPr>
        <p:spPr>
          <a:xfrm rot="19276127">
            <a:off x="1310986" y="2630888"/>
            <a:ext cx="5161940" cy="957691"/>
          </a:xfrm>
          <a:prstGeom prst="curvedUpArrow">
            <a:avLst>
              <a:gd name="adj1" fmla="val 0"/>
              <a:gd name="adj2" fmla="val 32581"/>
              <a:gd name="adj3" fmla="val 16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051" name="Скругленный прямоугольник 2050"/>
          <p:cNvSpPr/>
          <p:nvPr/>
        </p:nvSpPr>
        <p:spPr>
          <a:xfrm>
            <a:off x="1169816" y="5098106"/>
            <a:ext cx="7839031" cy="11803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Під час ділення остача завжди має бути меншою від дільника</a:t>
            </a:r>
            <a:endParaRPr lang="uk-UA" sz="28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3" name="Прямоугольник 2052"/>
          <p:cNvSpPr/>
          <p:nvPr/>
        </p:nvSpPr>
        <p:spPr>
          <a:xfrm>
            <a:off x="-49296" y="3903957"/>
            <a:ext cx="1114409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20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anose="02050604050505020204" pitchFamily="18" charset="0"/>
              </a:rPr>
              <a:t>!</a:t>
            </a:r>
            <a:endParaRPr lang="uk-UA" sz="20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4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10" grpId="0"/>
      <p:bldP spid="11" grpId="0"/>
      <p:bldP spid="12" grpId="0"/>
      <p:bldP spid="13" grpId="0"/>
      <p:bldP spid="2049" grpId="0" animBg="1"/>
      <p:bldP spid="35" grpId="0" animBg="1"/>
      <p:bldP spid="2051" grpId="0" animBg="1"/>
      <p:bldP spid="20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innie Mouse Clip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9300" y1="31633" x2="59300" y2="31633"/>
                        <a14:foregroundMark x1="61694" y1="26361" x2="61694" y2="26361"/>
                        <a14:foregroundMark x1="62615" y1="31293" x2="62615" y2="31293"/>
                        <a14:foregroundMark x1="59853" y1="34864" x2="59853" y2="34864"/>
                        <a14:foregroundMark x1="58379" y1="29932" x2="58379" y2="29932"/>
                        <a14:foregroundMark x1="23941" y1="73299" x2="23941" y2="73299"/>
                        <a14:foregroundMark x1="22468" y1="67517" x2="22468" y2="67517"/>
                        <a14:foregroundMark x1="20442" y1="61395" x2="20442" y2="61395"/>
                        <a14:foregroundMark x1="17680" y1="59184" x2="17680" y2="59184"/>
                        <a14:foregroundMark x1="13812" y1="55102" x2="13812" y2="55102"/>
                        <a14:foregroundMark x1="10866" y1="53401" x2="10866" y2="53401"/>
                        <a14:foregroundMark x1="5157" y1="52041" x2="5157" y2="52041"/>
                        <a14:foregroundMark x1="36280" y1="83503" x2="36280" y2="83503"/>
                        <a14:foregroundMark x1="31492" y1="87415" x2="31492" y2="87415"/>
                        <a14:foregroundMark x1="31123" y1="90476" x2="31123" y2="90476"/>
                        <a14:foregroundMark x1="29098" y1="92347" x2="29098" y2="92347"/>
                        <a14:foregroundMark x1="28729" y1="92347" x2="28729" y2="92347"/>
                        <a14:foregroundMark x1="46409" y1="88265" x2="46409" y2="88265"/>
                        <a14:foregroundMark x1="46409" y1="88265" x2="46409" y2="88265"/>
                        <a14:foregroundMark x1="44936" y1="85204" x2="44936" y2="85204"/>
                        <a14:foregroundMark x1="41989" y1="80782" x2="41621" y2="79082"/>
                        <a14:foregroundMark x1="40700" y1="76871" x2="40700" y2="76871"/>
                        <a14:foregroundMark x1="40700" y1="76871" x2="38674" y2="77211"/>
                        <a14:foregroundMark x1="38306" y1="77721" x2="36832" y2="80782"/>
                        <a14:foregroundMark x1="36280" y1="82143" x2="34807" y2="85204"/>
                        <a14:foregroundMark x1="34438" y1="86054" x2="32044" y2="88265"/>
                        <a14:foregroundMark x1="28729" y1="88776" x2="24309" y2="90136"/>
                        <a14:foregroundMark x1="22468" y1="90136" x2="22468" y2="90136"/>
                        <a14:foregroundMark x1="22468" y1="90136" x2="22468" y2="90136"/>
                        <a14:foregroundMark x1="22468" y1="90136" x2="22468" y2="90136"/>
                        <a14:foregroundMark x1="39595" y1="89626" x2="39595" y2="89626"/>
                        <a14:foregroundMark x1="38306" y1="89626" x2="38306" y2="89626"/>
                        <a14:foregroundMark x1="36280" y1="89626" x2="34438" y2="89626"/>
                        <a14:foregroundMark x1="34438" y1="89626" x2="34438" y2="89626"/>
                        <a14:foregroundMark x1="33517" y1="89626" x2="33517" y2="89626"/>
                        <a14:foregroundMark x1="47882" y1="90476" x2="47882" y2="90476"/>
                        <a14:foregroundMark x1="47882" y1="90986" x2="47882" y2="90986"/>
                        <a14:foregroundMark x1="47882" y1="90986" x2="47882" y2="90986"/>
                        <a14:foregroundMark x1="23941" y1="93197" x2="23941" y2="93197"/>
                        <a14:foregroundMark x1="80847" y1="47109" x2="80847" y2="47109"/>
                        <a14:foregroundMark x1="74586" y1="48469" x2="74586" y2="48469"/>
                        <a14:foregroundMark x1="74586" y1="48469" x2="74586" y2="48469"/>
                        <a14:foregroundMark x1="72192" y1="48469" x2="72192" y2="48469"/>
                        <a14:foregroundMark x1="67956" y1="48469" x2="67956" y2="48469"/>
                        <a14:foregroundMark x1="67035" y1="48469" x2="62247" y2="50340"/>
                        <a14:foregroundMark x1="61694" y1="50340" x2="61694" y2="50340"/>
                        <a14:foregroundMark x1="61142" y1="46259" x2="61142" y2="46259"/>
                        <a14:foregroundMark x1="61142" y1="46259" x2="63168" y2="46259"/>
                        <a14:foregroundMark x1="66483" y1="46259" x2="66483" y2="46259"/>
                        <a14:foregroundMark x1="67403" y1="45408" x2="67403" y2="45408"/>
                        <a14:foregroundMark x1="71271" y1="45408" x2="71271" y2="45408"/>
                        <a14:foregroundMark x1="74586" y1="45408" x2="74586" y2="45408"/>
                        <a14:foregroundMark x1="75506" y1="44898" x2="75506" y2="44898"/>
                        <a14:foregroundMark x1="76611" y1="44558" x2="77901" y2="44558"/>
                        <a14:foregroundMark x1="77901" y1="46769" x2="77901" y2="50340"/>
                        <a14:foregroundMark x1="77532" y1="52041" x2="77532" y2="52041"/>
                        <a14:foregroundMark x1="72192" y1="52041" x2="72192" y2="52041"/>
                        <a14:foregroundMark x1="70350" y1="52551" x2="67035" y2="53741"/>
                        <a14:foregroundMark x1="66483" y1="53741" x2="66483" y2="53741"/>
                        <a14:foregroundMark x1="65930" y1="54252" x2="65930" y2="54252"/>
                        <a14:foregroundMark x1="64641" y1="54762" x2="62247" y2="54762"/>
                        <a14:foregroundMark x1="61142" y1="54762" x2="61142" y2="54762"/>
                        <a14:foregroundMark x1="60221" y1="55612" x2="55064" y2="55952"/>
                        <a14:foregroundMark x1="55064" y1="55952" x2="55064" y2="55952"/>
                        <a14:foregroundMark x1="53591" y1="55102" x2="53591" y2="55102"/>
                        <a14:foregroundMark x1="63536" y1="43197" x2="63536" y2="43197"/>
                        <a14:foregroundMark x1="63536" y1="43197" x2="63536" y2="43197"/>
                        <a14:foregroundMark x1="64641" y1="42687" x2="64641" y2="42687"/>
                        <a14:foregroundMark x1="67403" y1="42687" x2="67403" y2="42687"/>
                        <a14:foregroundMark x1="67956" y1="42687" x2="68324" y2="44048"/>
                        <a14:foregroundMark x1="66483" y1="51531" x2="66483" y2="51531"/>
                        <a14:foregroundMark x1="65930" y1="54762" x2="65930" y2="54762"/>
                        <a14:foregroundMark x1="64088" y1="54252" x2="64088" y2="54252"/>
                        <a14:foregroundMark x1="63536" y1="53741" x2="63536" y2="53741"/>
                        <a14:foregroundMark x1="60773" y1="55952" x2="58379" y2="57823"/>
                        <a14:foregroundMark x1="56906" y1="59184" x2="55064" y2="60884"/>
                        <a14:foregroundMark x1="54512" y1="61395" x2="54512" y2="61395"/>
                        <a14:foregroundMark x1="54512" y1="63095" x2="54512" y2="65816"/>
                        <a14:foregroundMark x1="55064" y1="70238" x2="55985" y2="71429"/>
                        <a14:foregroundMark x1="58379" y1="74150" x2="60773" y2="76361"/>
                        <a14:foregroundMark x1="58748" y1="79082" x2="56354" y2="79422"/>
                        <a14:foregroundMark x1="44015" y1="82483" x2="44015" y2="82483"/>
                        <a14:foregroundMark x1="38674" y1="75000" x2="38674" y2="75000"/>
                        <a14:foregroundMark x1="43462" y1="90136" x2="43462" y2="90136"/>
                        <a14:foregroundMark x1="16759" y1="56463" x2="16759" y2="56463"/>
                        <a14:foregroundMark x1="22836" y1="64456" x2="22836" y2="64456"/>
                        <a14:foregroundMark x1="22468" y1="70578" x2="22468" y2="70578"/>
                        <a14:foregroundMark x1="8103" y1="52551" x2="8103" y2="52551"/>
                        <a14:foregroundMark x1="2394" y1="52041" x2="2394" y2="52041"/>
                        <a14:foregroundMark x1="2394" y1="52041" x2="2394" y2="52041"/>
                        <a14:foregroundMark x1="6630" y1="52891" x2="6630" y2="52891"/>
                        <a14:foregroundMark x1="7551" y1="52891" x2="7551" y2="52891"/>
                        <a14:foregroundMark x1="12891" y1="52891" x2="12891" y2="52891"/>
                        <a14:foregroundMark x1="12891" y1="52891" x2="12891" y2="52891"/>
                        <a14:foregroundMark x1="15285" y1="56973" x2="15285" y2="56973"/>
                        <a14:foregroundMark x1="15285" y1="56973" x2="15285" y2="56973"/>
                        <a14:foregroundMark x1="18048" y1="59524" x2="18048" y2="59524"/>
                        <a14:foregroundMark x1="18600" y1="60034" x2="18600" y2="60034"/>
                        <a14:foregroundMark x1="20442" y1="62585" x2="20442" y2="62585"/>
                        <a14:foregroundMark x1="20442" y1="62585" x2="20442" y2="62585"/>
                        <a14:foregroundMark x1="21547" y1="63946" x2="21547" y2="63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53"/>
          <a:stretch/>
        </p:blipFill>
        <p:spPr bwMode="auto">
          <a:xfrm>
            <a:off x="-508" y="4325239"/>
            <a:ext cx="1944216" cy="255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2003356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Bookman Old Style" panose="02050604050505020204" pitchFamily="18" charset="0"/>
              </a:rPr>
              <a:t>Щоб знайти ділене під час ділення з остачею, треба помножити неповну частку на дільник і до отриманого добутку додати остачу.</a:t>
            </a:r>
            <a:endParaRPr lang="uk-UA" sz="24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773" y="3573016"/>
            <a:ext cx="5671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Bookman Old Style" panose="02050604050505020204" pitchFamily="18" charset="0"/>
              </a:rPr>
              <a:t>Тобто якщо в результаті ділення числа </a:t>
            </a:r>
            <a:r>
              <a:rPr lang="en-US" sz="2400" b="1" i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  <a:t>a</a:t>
            </a:r>
            <a:r>
              <a:rPr lang="uk-UA" sz="2400" dirty="0" smtClean="0">
                <a:latin typeface="Bookman Old Style" panose="02050604050505020204" pitchFamily="18" charset="0"/>
              </a:rPr>
              <a:t> на число </a:t>
            </a:r>
            <a:r>
              <a:rPr lang="en-US" sz="2400" b="1" i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  <a:t>b</a:t>
            </a:r>
            <a:r>
              <a:rPr lang="uk-UA" sz="2400" dirty="0" smtClean="0">
                <a:latin typeface="Bookman Old Style" panose="02050604050505020204" pitchFamily="18" charset="0"/>
              </a:rPr>
              <a:t> отримали неповну частку </a:t>
            </a:r>
            <a:r>
              <a:rPr lang="en-US" sz="2400" b="1" i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  <a:t>q</a:t>
            </a:r>
            <a:r>
              <a:rPr lang="uk-UA" sz="2400" dirty="0" smtClean="0">
                <a:latin typeface="Bookman Old Style" panose="02050604050505020204" pitchFamily="18" charset="0"/>
              </a:rPr>
              <a:t> і остачу </a:t>
            </a:r>
            <a:r>
              <a:rPr lang="en-US" sz="2400" b="1" i="1" dirty="0" smtClean="0">
                <a:solidFill>
                  <a:srgbClr val="FF0066"/>
                </a:solidFill>
                <a:latin typeface="Bookman Old Style" panose="02050604050505020204" pitchFamily="18" charset="0"/>
              </a:rPr>
              <a:t>r</a:t>
            </a:r>
            <a:r>
              <a:rPr lang="uk-UA" sz="2400" dirty="0" smtClean="0">
                <a:latin typeface="Bookman Old Style" panose="02050604050505020204" pitchFamily="18" charset="0"/>
              </a:rPr>
              <a:t>, то </a:t>
            </a:r>
            <a:endParaRPr lang="uk-UA" sz="2400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18917" y="5086629"/>
                <a:ext cx="534743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66"/>
                        </a:solidFill>
                        <a:latin typeface="Cambria Math"/>
                      </a:rPr>
                      <m:t>𝒂</m:t>
                    </m:r>
                    <m:r>
                      <a:rPr lang="en-US" sz="4000" b="1" i="1" smtClean="0">
                        <a:solidFill>
                          <a:srgbClr val="FF0066"/>
                        </a:solidFill>
                        <a:latin typeface="Cambria Math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FF0066"/>
                        </a:solidFill>
                        <a:latin typeface="Cambria Math"/>
                      </a:rPr>
                      <m:t>𝒃</m:t>
                    </m:r>
                    <m:r>
                      <a:rPr lang="en-US" sz="4000" b="1" i="1" smtClean="0">
                        <a:solidFill>
                          <a:srgbClr val="FF0066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4000" b="1" i="1" smtClean="0">
                        <a:solidFill>
                          <a:srgbClr val="FF0066"/>
                        </a:solidFill>
                        <a:latin typeface="Cambria Math"/>
                        <a:ea typeface="Cambria Math"/>
                      </a:rPr>
                      <m:t>𝒒</m:t>
                    </m:r>
                    <m:r>
                      <a:rPr lang="en-US" sz="4000" b="1" i="1" smtClean="0">
                        <a:solidFill>
                          <a:srgbClr val="FF0066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4000" b="1" i="1" smtClean="0">
                        <a:solidFill>
                          <a:srgbClr val="FF0066"/>
                        </a:solidFill>
                        <a:latin typeface="Cambria Math"/>
                        <a:ea typeface="Cambria Math"/>
                      </a:rPr>
                      <m:t>𝒓</m:t>
                    </m:r>
                  </m:oMath>
                </a14:m>
                <a:r>
                  <a:rPr lang="en-US" sz="4000" b="1" dirty="0" smtClean="0">
                    <a:solidFill>
                      <a:srgbClr val="FF0066"/>
                    </a:solidFill>
                    <a:latin typeface="Bookman Old Style" panose="02050604050505020204" pitchFamily="18" charset="0"/>
                  </a:rPr>
                  <a:t>, </a:t>
                </a:r>
                <a:r>
                  <a:rPr lang="uk-UA" sz="4000" dirty="0" smtClean="0">
                    <a:solidFill>
                      <a:srgbClr val="FF0066"/>
                    </a:solidFill>
                    <a:latin typeface="Bookman Old Style" panose="02050604050505020204" pitchFamily="18" charset="0"/>
                  </a:rPr>
                  <a:t>де</a:t>
                </a:r>
                <a:r>
                  <a:rPr lang="uk-UA" sz="4000" b="1" dirty="0" smtClean="0">
                    <a:solidFill>
                      <a:srgbClr val="FF0066"/>
                    </a:solidFill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66"/>
                        </a:solidFill>
                        <a:latin typeface="Cambria Math"/>
                      </a:rPr>
                      <m:t>𝒓</m:t>
                    </m:r>
                    <m:r>
                      <a:rPr lang="en-US" sz="4000" b="1" i="1" smtClean="0">
                        <a:solidFill>
                          <a:srgbClr val="FF0066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4000" b="1" i="1" smtClean="0">
                        <a:solidFill>
                          <a:srgbClr val="FF0066"/>
                        </a:solidFill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endParaRPr lang="uk-UA" sz="4000" b="1" dirty="0">
                  <a:solidFill>
                    <a:srgbClr val="FF0066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17" y="5086629"/>
                <a:ext cx="5347439" cy="707886"/>
              </a:xfrm>
              <a:prstGeom prst="rect">
                <a:avLst/>
              </a:prstGeom>
              <a:blipFill rotWithShape="1">
                <a:blip r:embed="rId5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85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54370" y="259313"/>
            <a:ext cx="3165502" cy="720080"/>
          </a:xfrm>
          <a:prstGeom prst="roundRect">
            <a:avLst/>
          </a:prstGeom>
          <a:solidFill>
            <a:srgbClr val="F7D5F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Завдання</a:t>
            </a:r>
            <a:endParaRPr lang="uk-UA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098" name="Picture 2" descr="C:\Users\Sony\Desktop\РОБОЧИЙ СТІЛ\фони для презентацій 2020\6897f074fc585964470cf4a1e32fbec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96" y1="58073" x2="5496" y2="58073"/>
                        <a14:foregroundMark x1="3191" y1="73958" x2="3191" y2="73958"/>
                        <a14:foregroundMark x1="6915" y1="48177" x2="6915" y2="48177"/>
                        <a14:foregroundMark x1="10638" y1="80469" x2="10638" y2="80469"/>
                        <a14:foregroundMark x1="52128" y1="95313" x2="52128" y2="95313"/>
                        <a14:foregroundMark x1="73227" y1="91927" x2="73227" y2="91927"/>
                        <a14:foregroundMark x1="68085" y1="91406" x2="68085" y2="91406"/>
                        <a14:foregroundMark x1="67199" y1="89844" x2="67199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0"/>
            <a:ext cx="6156176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66182" y="1132002"/>
            <a:ext cx="457048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Виконай ділення з остачею:</a:t>
            </a:r>
          </a:p>
          <a:p>
            <a:pPr algn="ctr"/>
            <a:r>
              <a:rPr lang="uk-UA" sz="4400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2316:23</a:t>
            </a:r>
            <a:endParaRPr lang="uk-UA" sz="44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099" name="Picture 3" descr="C:\Users\Sony\Desktop\РОБОЧИЙ СТІЛ\фони для презентацій 2020\bc1d84e5bd4565fbceeb50f6c48adb7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09392"/>
            <a:ext cx="3347864" cy="29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35882" y="3127857"/>
            <a:ext cx="20120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latin typeface="Bookman Old Style" panose="02050604050505020204" pitchFamily="18" charset="0"/>
              </a:rPr>
              <a:t>2316</a:t>
            </a:r>
            <a:endParaRPr lang="uk-UA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781635" y="3406024"/>
            <a:ext cx="0" cy="1296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781635" y="3920942"/>
            <a:ext cx="10180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2887781" y="3127857"/>
            <a:ext cx="1098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latin typeface="Bookman Old Style" panose="02050604050505020204" pitchFamily="18" charset="0"/>
              </a:rPr>
              <a:t>23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1814" y="3788048"/>
            <a:ext cx="1098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23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02750" y="3459277"/>
            <a:ext cx="4331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311395" y="4584461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5400" b="1" dirty="0" smtClean="0">
                <a:latin typeface="Bookman Old Style" panose="02050604050505020204" pitchFamily="18" charset="0"/>
              </a:rPr>
              <a:t>1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798117" y="3918033"/>
            <a:ext cx="6415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latin typeface="Bookman Old Style" panose="02050604050505020204" pitchFamily="18" charset="0"/>
              </a:rPr>
              <a:t>1</a:t>
            </a:r>
            <a:endParaRPr lang="uk-UA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827479" y="4593247"/>
            <a:ext cx="9224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957607" y="3918033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5400" b="1" dirty="0" smtClean="0">
                <a:latin typeface="Bookman Old Style" panose="02050604050505020204" pitchFamily="18" charset="0"/>
              </a:rPr>
              <a:t>0</a:t>
            </a:r>
            <a:endParaRPr lang="uk-UA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804950" y="4584461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5400" b="1" dirty="0" smtClean="0">
                <a:latin typeface="Bookman Old Style" panose="02050604050505020204" pitchFamily="18" charset="0"/>
              </a:rPr>
              <a:t>6</a:t>
            </a:r>
            <a:endParaRPr lang="uk-UA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396188" y="3918033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5400" b="1" dirty="0" smtClean="0">
                <a:latin typeface="Bookman Old Style" panose="02050604050505020204" pitchFamily="18" charset="0"/>
              </a:rPr>
              <a:t>0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286062" y="5546849"/>
            <a:ext cx="8050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5400" b="1" dirty="0" smtClean="0">
                <a:latin typeface="Bookman Old Style" panose="02050604050505020204" pitchFamily="18" charset="0"/>
              </a:rPr>
              <a:t>2316:23=100 (ост.16)</a:t>
            </a:r>
            <a:endParaRPr lang="uk-UA" sz="5400" b="1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18838" y="4807625"/>
            <a:ext cx="1343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32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(ост</a:t>
            </a:r>
            <a:r>
              <a:rPr lang="uk-UA" sz="3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.)</a:t>
            </a:r>
            <a:endParaRPr lang="uk-UA" sz="3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0281" y="2270775"/>
            <a:ext cx="335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40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Розв</a:t>
            </a:r>
            <a:r>
              <a:rPr lang="en-US" sz="40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’</a:t>
            </a:r>
            <a:r>
              <a:rPr lang="uk-UA" sz="40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язання</a:t>
            </a:r>
            <a:r>
              <a:rPr lang="uk-UA" sz="40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:</a:t>
            </a:r>
            <a:endParaRPr lang="uk-UA" sz="4000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1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ny\Desktop\РОБОЧИЙ СТІЛ\фони для презентацій 2020\fa2e2e8c111e1b6804e7650099af542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36" y="2967982"/>
            <a:ext cx="3933998" cy="299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254370" y="259313"/>
            <a:ext cx="3165502" cy="720080"/>
          </a:xfrm>
          <a:prstGeom prst="roundRect">
            <a:avLst/>
          </a:prstGeom>
          <a:solidFill>
            <a:srgbClr val="F7D5F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Завдання</a:t>
            </a:r>
            <a:endParaRPr lang="uk-UA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098" name="Picture 2" descr="C:\Users\Sony\Desktop\РОБОЧИЙ СТІЛ\фони для презентацій 2020\6897f074fc585964470cf4a1e32fbecc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496" y1="58073" x2="5496" y2="58073"/>
                        <a14:foregroundMark x1="3191" y1="73958" x2="3191" y2="73958"/>
                        <a14:foregroundMark x1="6915" y1="48177" x2="6915" y2="48177"/>
                        <a14:foregroundMark x1="10638" y1="80469" x2="10638" y2="80469"/>
                        <a14:foregroundMark x1="52128" y1="95313" x2="52128" y2="95313"/>
                        <a14:foregroundMark x1="73227" y1="91927" x2="73227" y2="91927"/>
                        <a14:foregroundMark x1="68085" y1="91406" x2="68085" y2="91406"/>
                        <a14:foregroundMark x1="67199" y1="89844" x2="67199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0"/>
            <a:ext cx="6156176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66182" y="1132002"/>
            <a:ext cx="457048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Виконай ділення з остачею:</a:t>
            </a:r>
          </a:p>
          <a:p>
            <a:pPr algn="ctr"/>
            <a:r>
              <a:rPr lang="uk-UA" sz="4400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13 123 : 127</a:t>
            </a:r>
            <a:endParaRPr lang="uk-UA" sz="44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1323" y="2643152"/>
            <a:ext cx="1370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Bookman Old Style" panose="02050604050505020204" pitchFamily="18" charset="0"/>
              </a:rPr>
              <a:t>13123</a:t>
            </a:r>
            <a:endParaRPr lang="uk-UA" sz="28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1780826" y="2781976"/>
            <a:ext cx="7884" cy="830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1788710" y="3166372"/>
            <a:ext cx="1199114" cy="27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968741" y="2680543"/>
            <a:ext cx="896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Bookman Old Style" panose="02050604050505020204" pitchFamily="18" charset="0"/>
              </a:rPr>
              <a:t>127</a:t>
            </a:r>
            <a:endParaRPr lang="uk-UA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57395" y="3093493"/>
            <a:ext cx="896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127</a:t>
            </a:r>
            <a:endParaRPr lang="uk-UA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4757" y="2831883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uk-UA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67418" y="355490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2800" b="1" dirty="0" smtClean="0">
                <a:latin typeface="Bookman Old Style" panose="02050604050505020204" pitchFamily="18" charset="0"/>
              </a:rPr>
              <a:t>2</a:t>
            </a:r>
            <a:endParaRPr lang="uk-UA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41859" y="3166372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Bookman Old Style" panose="02050604050505020204" pitchFamily="18" charset="0"/>
              </a:rPr>
              <a:t>1</a:t>
            </a:r>
            <a:endParaRPr lang="uk-UA" sz="28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18418" y="3607927"/>
            <a:ext cx="746693" cy="8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968741" y="315804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2800" b="1" dirty="0" smtClean="0">
                <a:latin typeface="Bookman Old Style" panose="02050604050505020204" pitchFamily="18" charset="0"/>
              </a:rPr>
              <a:t>0</a:t>
            </a:r>
            <a:endParaRPr lang="uk-UA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02543" y="355490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2800" b="1" dirty="0" smtClean="0">
                <a:latin typeface="Bookman Old Style" panose="02050604050505020204" pitchFamily="18" charset="0"/>
              </a:rPr>
              <a:t>4</a:t>
            </a:r>
            <a:endParaRPr lang="uk-UA" sz="2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240610" y="315618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2800" b="1" dirty="0" smtClean="0">
                <a:latin typeface="Bookman Old Style" panose="02050604050505020204" pitchFamily="18" charset="0"/>
              </a:rPr>
              <a:t>3</a:t>
            </a:r>
            <a:endParaRPr lang="uk-UA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54370" y="5254461"/>
            <a:ext cx="5391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latin typeface="Bookman Old Style" panose="02050604050505020204" pitchFamily="18" charset="0"/>
              </a:rPr>
              <a:t>13123:127=103 (ост.42)</a:t>
            </a:r>
            <a:endParaRPr lang="uk-UA" sz="3200" b="1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11157" y="4466835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28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(ост</a:t>
            </a:r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.)</a:t>
            </a:r>
            <a:endParaRPr lang="uk-UA" sz="28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7122" y="1916832"/>
            <a:ext cx="335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40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Розв</a:t>
            </a:r>
            <a:r>
              <a:rPr lang="en-US" sz="40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’</a:t>
            </a:r>
            <a:r>
              <a:rPr lang="uk-UA" sz="40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язання</a:t>
            </a:r>
            <a:r>
              <a:rPr lang="uk-UA" sz="40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:</a:t>
            </a:r>
            <a:endParaRPr lang="uk-UA" sz="4000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79882" y="355490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2800" b="1" dirty="0" smtClean="0">
                <a:latin typeface="Bookman Old Style" panose="02050604050505020204" pitchFamily="18" charset="0"/>
              </a:rPr>
              <a:t>3</a:t>
            </a:r>
            <a:endParaRPr lang="uk-UA" sz="28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86674" y="3933056"/>
            <a:ext cx="896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381</a:t>
            </a:r>
            <a:endParaRPr lang="uk-UA" sz="280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842963" y="4456276"/>
            <a:ext cx="7104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545288" y="3814205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uk-UA" sz="28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967418" y="4474071"/>
            <a:ext cx="659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42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2507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4" grpId="0"/>
      <p:bldP spid="5" grpId="0"/>
      <p:bldP spid="24" grpId="0"/>
      <p:bldP spid="25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54370" y="259313"/>
            <a:ext cx="3165502" cy="720080"/>
          </a:xfrm>
          <a:prstGeom prst="roundRect">
            <a:avLst/>
          </a:prstGeom>
          <a:solidFill>
            <a:srgbClr val="F7D5F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Завдання</a:t>
            </a:r>
            <a:endParaRPr lang="uk-UA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098" name="Picture 2" descr="C:\Users\Sony\Desktop\РОБОЧИЙ СТІЛ\фони для презентацій 2020\6897f074fc585964470cf4a1e32fbec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96" y1="58073" x2="5496" y2="58073"/>
                        <a14:foregroundMark x1="3191" y1="73958" x2="3191" y2="73958"/>
                        <a14:foregroundMark x1="6915" y1="48177" x2="6915" y2="48177"/>
                        <a14:foregroundMark x1="10638" y1="80469" x2="10638" y2="80469"/>
                        <a14:foregroundMark x1="52128" y1="95313" x2="52128" y2="95313"/>
                        <a14:foregroundMark x1="73227" y1="91927" x2="73227" y2="91927"/>
                        <a14:foregroundMark x1="68085" y1="91406" x2="68085" y2="91406"/>
                        <a14:foregroundMark x1="67199" y1="89844" x2="67199" y2="8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0"/>
            <a:ext cx="6156176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93629" y="671181"/>
            <a:ext cx="4812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М</a:t>
            </a:r>
            <a:r>
              <a:rPr lang="en-US" sz="2000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’</a:t>
            </a:r>
            <a:r>
              <a:rPr lang="uk-UA" sz="2000" b="1" i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яч</a:t>
            </a:r>
            <a:r>
              <a:rPr lang="uk-UA" sz="2000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коштує 83 грн.</a:t>
            </a:r>
          </a:p>
          <a:p>
            <a:pPr algn="ctr"/>
            <a:r>
              <a:rPr lang="uk-UA" sz="2000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Скільки м</a:t>
            </a:r>
            <a:r>
              <a:rPr lang="en-US" sz="2000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’</a:t>
            </a:r>
            <a:r>
              <a:rPr lang="uk-UA" sz="2000" b="1" i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ячів</a:t>
            </a:r>
            <a:r>
              <a:rPr lang="uk-UA" sz="2000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можна придбати, маючи 381 грн? </a:t>
            </a:r>
          </a:p>
          <a:p>
            <a:pPr algn="ctr"/>
            <a:r>
              <a:rPr lang="uk-UA" sz="2000" b="1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Скільки грошей ще залишиться?</a:t>
            </a:r>
            <a:endParaRPr lang="uk-UA" sz="2000" b="1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1323" y="2643152"/>
            <a:ext cx="11993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latin typeface="Bookman Old Style" panose="02050604050505020204" pitchFamily="18" charset="0"/>
              </a:rPr>
              <a:t>381</a:t>
            </a:r>
            <a:endParaRPr lang="uk-UA" sz="40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623590" y="2781976"/>
            <a:ext cx="0" cy="1019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1619648" y="3232862"/>
            <a:ext cx="1199114" cy="27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623590" y="2695378"/>
            <a:ext cx="8611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latin typeface="Bookman Old Style" panose="02050604050505020204" pitchFamily="18" charset="0"/>
              </a:rPr>
              <a:t>83</a:t>
            </a:r>
            <a:endParaRPr lang="uk-UA" sz="4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57395" y="3093493"/>
            <a:ext cx="11993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332</a:t>
            </a:r>
            <a:endParaRPr lang="uk-UA" sz="4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4757" y="2831883"/>
            <a:ext cx="3690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uk-UA" sz="4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67418" y="3554900"/>
            <a:ext cx="359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uk-UA" sz="4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96305" y="3166372"/>
            <a:ext cx="522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latin typeface="Bookman Old Style" panose="02050604050505020204" pitchFamily="18" charset="0"/>
              </a:rPr>
              <a:t>4</a:t>
            </a:r>
            <a:endParaRPr lang="uk-UA" sz="40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00422" y="3801379"/>
            <a:ext cx="1053857" cy="8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418418" y="3755636"/>
            <a:ext cx="10358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4000" b="1" dirty="0" smtClean="0">
                <a:latin typeface="Bookman Old Style" panose="02050604050505020204" pitchFamily="18" charset="0"/>
              </a:rPr>
              <a:t>49</a:t>
            </a:r>
            <a:endParaRPr lang="uk-UA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3152" y="4482869"/>
            <a:ext cx="4036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latin typeface="Bookman Old Style" panose="02050604050505020204" pitchFamily="18" charset="0"/>
              </a:rPr>
              <a:t>381:83=4 (ост.49)</a:t>
            </a:r>
            <a:endParaRPr lang="uk-UA" sz="3200" b="1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58873" y="3782020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28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(ост</a:t>
            </a:r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.)</a:t>
            </a:r>
            <a:endParaRPr lang="uk-UA" sz="28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7122" y="1916832"/>
            <a:ext cx="335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40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Розв</a:t>
            </a:r>
            <a:r>
              <a:rPr lang="en-US" sz="40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’</a:t>
            </a:r>
            <a:r>
              <a:rPr lang="uk-UA" sz="40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язання</a:t>
            </a:r>
            <a:r>
              <a:rPr lang="uk-UA" sz="40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:</a:t>
            </a:r>
            <a:endParaRPr lang="uk-UA" sz="4000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54757" y="6035968"/>
            <a:ext cx="8673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uk-UA" sz="32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Відповідь: 4 м</a:t>
            </a:r>
            <a:r>
              <a:rPr lang="en-US" sz="32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’</a:t>
            </a:r>
            <a:r>
              <a:rPr lang="uk-UA" sz="32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ячі</a:t>
            </a:r>
            <a:r>
              <a:rPr lang="uk-UA" sz="32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; 49 грн решти. </a:t>
            </a:r>
            <a:endParaRPr lang="uk-UA" sz="3200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146" name="Picture 2" descr="C:\Users\Sony\Desktop\РОБОЧИЙ СТІЛ\фони для презентацій 2020\d953b63ddfb245161c2ed5c0f7e442c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172" r="100000">
                        <a14:foregroundMark x1="38477" y1="28753" x2="38477" y2="28753"/>
                        <a14:foregroundMark x1="48633" y1="26533" x2="48633" y2="26533"/>
                        <a14:foregroundMark x1="55273" y1="65328" x2="55273" y2="65328"/>
                        <a14:foregroundMark x1="45313" y1="64482" x2="45313" y2="64482"/>
                        <a14:foregroundMark x1="44336" y1="64482" x2="44336" y2="64482"/>
                        <a14:foregroundMark x1="46094" y1="65328" x2="46094" y2="65328"/>
                        <a14:foregroundMark x1="54492" y1="69979" x2="54492" y2="69979"/>
                        <a14:foregroundMark x1="65430" y1="67230" x2="65430" y2="67230"/>
                        <a14:foregroundMark x1="71484" y1="63108" x2="71484" y2="63108"/>
                        <a14:foregroundMark x1="70508" y1="61205" x2="70508" y2="61205"/>
                        <a14:foregroundMark x1="70508" y1="60782" x2="70508" y2="60782"/>
                        <a14:foregroundMark x1="70508" y1="60359" x2="67188" y2="59831"/>
                        <a14:foregroundMark x1="61328" y1="57188" x2="61328" y2="57188"/>
                        <a14:foregroundMark x1="57813" y1="57188" x2="57813" y2="57188"/>
                        <a14:foregroundMark x1="57031" y1="57188" x2="57031" y2="57188"/>
                        <a14:foregroundMark x1="55273" y1="56660" x2="55273" y2="56660"/>
                        <a14:foregroundMark x1="53711" y1="56237" x2="53711" y2="56237"/>
                        <a14:foregroundMark x1="50195" y1="57188" x2="42773" y2="60359"/>
                        <a14:foregroundMark x1="41797" y1="60359" x2="41797" y2="60359"/>
                        <a14:foregroundMark x1="40234" y1="60782" x2="40234" y2="60782"/>
                        <a14:foregroundMark x1="40234" y1="60782" x2="40234" y2="60782"/>
                        <a14:foregroundMark x1="43555" y1="62579" x2="43555" y2="62579"/>
                        <a14:foregroundMark x1="44336" y1="62579" x2="47656" y2="63531"/>
                        <a14:foregroundMark x1="50195" y1="63531" x2="50195" y2="63531"/>
                        <a14:foregroundMark x1="50195" y1="63531" x2="50195" y2="63531"/>
                        <a14:foregroundMark x1="53711" y1="63531" x2="53711" y2="63531"/>
                        <a14:foregroundMark x1="57813" y1="64482" x2="57813" y2="64482"/>
                        <a14:foregroundMark x1="64648" y1="64905" x2="64648" y2="64905"/>
                        <a14:foregroundMark x1="65430" y1="64482" x2="65430" y2="64482"/>
                        <a14:foregroundMark x1="65430" y1="63531" x2="65430" y2="63531"/>
                        <a14:foregroundMark x1="76563" y1="58457" x2="76563" y2="58457"/>
                        <a14:foregroundMark x1="76563" y1="58457" x2="76563" y2="58457"/>
                        <a14:foregroundMark x1="76563" y1="58457" x2="76563" y2="58457"/>
                        <a14:foregroundMark x1="74805" y1="56660" x2="74805" y2="56660"/>
                        <a14:foregroundMark x1="68945" y1="55814" x2="58789" y2="55814"/>
                        <a14:foregroundMark x1="54492" y1="57611" x2="49414" y2="59408"/>
                        <a14:foregroundMark x1="45313" y1="67230" x2="45313" y2="67230"/>
                        <a14:foregroundMark x1="45313" y1="67653" x2="45313" y2="67653"/>
                        <a14:foregroundMark x1="45313" y1="67653" x2="45313" y2="67653"/>
                        <a14:foregroundMark x1="45313" y1="69027" x2="50195" y2="69450"/>
                        <a14:foregroundMark x1="53711" y1="69450" x2="53711" y2="69450"/>
                        <a14:foregroundMark x1="55273" y1="69450" x2="60352" y2="69450"/>
                        <a14:foregroundMark x1="61328" y1="69027" x2="61328" y2="69027"/>
                        <a14:foregroundMark x1="61328" y1="69027" x2="61328" y2="69027"/>
                        <a14:foregroundMark x1="62891" y1="69027" x2="62891" y2="69027"/>
                        <a14:foregroundMark x1="65430" y1="68076" x2="65430" y2="68076"/>
                        <a14:foregroundMark x1="66406" y1="66279" x2="67188" y2="64905"/>
                        <a14:foregroundMark x1="67188" y1="64905" x2="67188" y2="64905"/>
                        <a14:foregroundMark x1="68945" y1="63953" x2="68945" y2="63953"/>
                        <a14:foregroundMark x1="68945" y1="62579" x2="68945" y2="62579"/>
                        <a14:foregroundMark x1="62891" y1="61734" x2="62891" y2="61734"/>
                        <a14:foregroundMark x1="61328" y1="61734" x2="61328" y2="61734"/>
                        <a14:foregroundMark x1="59570" y1="60359" x2="46875" y2="69979"/>
                        <a14:foregroundMark x1="55273" y1="74101" x2="55273" y2="74101"/>
                        <a14:foregroundMark x1="55273" y1="74101" x2="55273" y2="74101"/>
                        <a14:foregroundMark x1="57031" y1="72199" x2="57031" y2="72199"/>
                        <a14:foregroundMark x1="60352" y1="71353" x2="60352" y2="71353"/>
                        <a14:foregroundMark x1="60352" y1="69027" x2="60352" y2="69027"/>
                        <a14:foregroundMark x1="61328" y1="68076" x2="61328" y2="68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90" y="2062287"/>
            <a:ext cx="1834165" cy="33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Футбольий м'яч Динамо Київ купити за 252 грн. - &quot;Спорттовари №1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76" y="4136318"/>
            <a:ext cx="1188993" cy="11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63987" y="5252856"/>
            <a:ext cx="67117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uk-UA" sz="20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Отже, маючи </a:t>
            </a:r>
            <a:r>
              <a:rPr lang="uk-UA" sz="2000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381 грн, можна придбати 4 м</a:t>
            </a:r>
            <a:r>
              <a:rPr lang="en-US" sz="2000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’</a:t>
            </a:r>
            <a:r>
              <a:rPr lang="uk-UA" sz="2000" i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ячі</a:t>
            </a:r>
            <a:r>
              <a:rPr lang="uk-UA" sz="2000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: залишиться 49 грн.</a:t>
            </a:r>
          </a:p>
        </p:txBody>
      </p:sp>
    </p:spTree>
    <p:extLst>
      <p:ext uri="{BB962C8B-B14F-4D97-AF65-F5344CB8AC3E}">
        <p14:creationId xmlns:p14="http://schemas.microsoft.com/office/powerpoint/2010/main" val="395325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9" grpId="0"/>
      <p:bldP spid="10" grpId="0"/>
      <p:bldP spid="11" grpId="0"/>
      <p:bldP spid="12" grpId="0"/>
      <p:bldP spid="13" grpId="0"/>
      <p:bldP spid="16" grpId="0"/>
      <p:bldP spid="18" grpId="0"/>
      <p:bldP spid="4" grpId="0"/>
      <p:bldP spid="5" grpId="0"/>
      <p:bldP spid="2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07504" y="116632"/>
            <a:ext cx="2949478" cy="720080"/>
          </a:xfrm>
          <a:prstGeom prst="roundRect">
            <a:avLst/>
          </a:prstGeom>
          <a:solidFill>
            <a:srgbClr val="F7D5F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Завдання</a:t>
            </a:r>
            <a:endParaRPr lang="uk-UA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кругленный прямоугольник 2"/>
              <p:cNvSpPr/>
              <p:nvPr/>
            </p:nvSpPr>
            <p:spPr>
              <a:xfrm>
                <a:off x="107504" y="980728"/>
                <a:ext cx="8856984" cy="1728192"/>
              </a:xfrm>
              <a:prstGeom prst="roundRect">
                <a:avLst/>
              </a:prstGeom>
              <a:solidFill>
                <a:srgbClr val="224212"/>
              </a:solidFill>
              <a:ln w="762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Подай ділене через неповну частку, дільник і остачу у вигляді рівності,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𝒃𝒒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4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, </a:t>
                </a:r>
                <a:r>
                  <a:rPr lang="uk-UA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де </a:t>
                </a:r>
                <a:r>
                  <a:rPr lang="en-US" sz="2400" b="1" i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a</a:t>
                </a:r>
                <a:r>
                  <a:rPr lang="uk-UA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– ділене,</a:t>
                </a:r>
                <a:r>
                  <a:rPr lang="en-US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2400" b="1" i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b</a:t>
                </a:r>
                <a:r>
                  <a:rPr lang="uk-UA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– дільник,</a:t>
                </a:r>
                <a:r>
                  <a:rPr lang="en-US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2400" b="1" i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q</a:t>
                </a:r>
                <a:r>
                  <a:rPr lang="uk-UA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– неповна частка,</a:t>
                </a:r>
                <a:r>
                  <a:rPr lang="en-US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2400" b="1" i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r</a:t>
                </a:r>
                <a:r>
                  <a:rPr lang="uk-UA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– остача, якщо </a:t>
                </a:r>
              </a:p>
              <a:p>
                <a:pPr algn="ctr"/>
                <a:r>
                  <a:rPr lang="uk-UA" sz="40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308:23</a:t>
                </a:r>
                <a:endParaRPr lang="uk-UA" sz="40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Скругленный 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856984" cy="1728192"/>
              </a:xfrm>
              <a:prstGeom prst="roundRect">
                <a:avLst/>
              </a:prstGeom>
              <a:blipFill rotWithShape="1">
                <a:blip r:embed="rId2"/>
                <a:stretch>
                  <a:fillRect t="-2365" b="-14189"/>
                </a:stretch>
              </a:blipFill>
              <a:ln w="762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4225430" y="2780928"/>
            <a:ext cx="2406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28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Розв</a:t>
            </a:r>
            <a:r>
              <a:rPr lang="en-US" sz="28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’</a:t>
            </a:r>
            <a:r>
              <a:rPr lang="uk-UA" sz="28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язання</a:t>
            </a:r>
            <a:r>
              <a:rPr lang="uk-UA" sz="28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:</a:t>
            </a:r>
            <a:endParaRPr lang="uk-UA" sz="2800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41996" y="3620216"/>
            <a:ext cx="896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Bookman Old Style" panose="02050604050505020204" pitchFamily="18" charset="0"/>
              </a:rPr>
              <a:t>308</a:t>
            </a:r>
            <a:endParaRPr lang="uk-UA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5514808" y="3655385"/>
            <a:ext cx="7884" cy="830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5523930" y="4043354"/>
            <a:ext cx="1199114" cy="27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591214" y="3597610"/>
            <a:ext cx="659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Bookman Old Style" panose="02050604050505020204" pitchFamily="18" charset="0"/>
              </a:rPr>
              <a:t>23</a:t>
            </a:r>
            <a:endParaRPr lang="uk-UA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20669" y="3936870"/>
            <a:ext cx="659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23</a:t>
            </a:r>
            <a:endParaRPr lang="uk-UA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25430" y="3808947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uk-UA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61807" y="441326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2800" b="1" dirty="0" smtClean="0">
                <a:latin typeface="Bookman Old Style" panose="02050604050505020204" pitchFamily="18" charset="0"/>
              </a:rPr>
              <a:t>8</a:t>
            </a:r>
            <a:endParaRPr lang="uk-UA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498881" y="4033045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Bookman Old Style" panose="02050604050505020204" pitchFamily="18" charset="0"/>
              </a:rPr>
              <a:t>1</a:t>
            </a:r>
            <a:endParaRPr lang="uk-UA" sz="28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489091" y="4438693"/>
            <a:ext cx="746693" cy="8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595233" y="402159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2800" b="1" dirty="0" smtClean="0">
                <a:latin typeface="Bookman Old Style" panose="02050604050505020204" pitchFamily="18" charset="0"/>
              </a:rPr>
              <a:t>3</a:t>
            </a:r>
            <a:endParaRPr lang="uk-UA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497938" y="438895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2800" b="1" dirty="0" smtClean="0">
                <a:latin typeface="Bookman Old Style" panose="02050604050505020204" pitchFamily="18" charset="0"/>
              </a:rPr>
              <a:t>7</a:t>
            </a:r>
            <a:endParaRPr lang="uk-UA" sz="2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170881" y="5059806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28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(ост</a:t>
            </a:r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.)</a:t>
            </a:r>
            <a:endParaRPr lang="uk-UA" sz="28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604267" y="4706816"/>
            <a:ext cx="659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69</a:t>
            </a:r>
            <a:endParaRPr lang="uk-UA" sz="2800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4539940" y="5140817"/>
            <a:ext cx="7104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4420669" y="4571153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uk-UA" sz="28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847551" y="5094373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</a:t>
            </a:r>
            <a:endParaRPr lang="uk-UA" sz="28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49432" y="5976131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uk-UA" sz="28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Отже, 308:23=13(ост.9), тому 308=23·13+9.</a:t>
            </a:r>
            <a:endParaRPr lang="uk-UA" sz="2800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8194" name="Picture 2" descr="C:\Users\Sony\Desktop\РОБОЧИЙ СТІЛ\фони для презентацій 2020\db1889cc3b162d0731266400726c8fa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62" y="2780928"/>
            <a:ext cx="1693614" cy="308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50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7" grpId="0"/>
      <p:bldP spid="19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07504" y="116632"/>
            <a:ext cx="2949478" cy="720080"/>
          </a:xfrm>
          <a:prstGeom prst="roundRect">
            <a:avLst/>
          </a:prstGeom>
          <a:solidFill>
            <a:srgbClr val="F7D5F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Завдання</a:t>
            </a:r>
            <a:endParaRPr lang="uk-UA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кругленный прямоугольник 2"/>
              <p:cNvSpPr/>
              <p:nvPr/>
            </p:nvSpPr>
            <p:spPr>
              <a:xfrm>
                <a:off x="107504" y="980728"/>
                <a:ext cx="8856984" cy="1728192"/>
              </a:xfrm>
              <a:prstGeom prst="roundRect">
                <a:avLst/>
              </a:prstGeom>
              <a:solidFill>
                <a:srgbClr val="224212"/>
              </a:solidFill>
              <a:ln w="762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Подай ділене через неповну частку, дільник і остачу у вигляді рівності,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𝒃𝒒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4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, </a:t>
                </a:r>
                <a:r>
                  <a:rPr lang="uk-UA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де </a:t>
                </a:r>
                <a:r>
                  <a:rPr lang="en-US" sz="2400" b="1" i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a</a:t>
                </a:r>
                <a:r>
                  <a:rPr lang="uk-UA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– ділене,</a:t>
                </a:r>
                <a:r>
                  <a:rPr lang="en-US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2400" b="1" i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b</a:t>
                </a:r>
                <a:r>
                  <a:rPr lang="uk-UA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– дільник,</a:t>
                </a:r>
                <a:r>
                  <a:rPr lang="en-US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2400" b="1" i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q</a:t>
                </a:r>
                <a:r>
                  <a:rPr lang="uk-UA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– неповна частка,</a:t>
                </a:r>
                <a:r>
                  <a:rPr lang="en-US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2400" b="1" i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r</a:t>
                </a:r>
                <a:r>
                  <a:rPr lang="uk-UA" sz="2400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– остача, якщо </a:t>
                </a:r>
              </a:p>
              <a:p>
                <a:pPr algn="ctr"/>
                <a:r>
                  <a:rPr lang="uk-UA" sz="4000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7372:49</a:t>
                </a:r>
                <a:endParaRPr lang="uk-UA" sz="40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Скругленный 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856984" cy="1728192"/>
              </a:xfrm>
              <a:prstGeom prst="roundRect">
                <a:avLst/>
              </a:prstGeom>
              <a:blipFill rotWithShape="1">
                <a:blip r:embed="rId2"/>
                <a:stretch>
                  <a:fillRect t="-2365" b="-14189"/>
                </a:stretch>
              </a:blipFill>
              <a:ln w="76200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1714186" y="2825682"/>
            <a:ext cx="2406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28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Розв</a:t>
            </a:r>
            <a:r>
              <a:rPr lang="en-US" sz="28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’</a:t>
            </a:r>
            <a:r>
              <a:rPr lang="uk-UA" sz="2800" i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язання</a:t>
            </a:r>
            <a:r>
              <a:rPr lang="uk-UA" sz="28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:</a:t>
            </a:r>
            <a:endParaRPr lang="uk-UA" sz="2800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30752" y="3563894"/>
            <a:ext cx="1133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Bookman Old Style" panose="02050604050505020204" pitchFamily="18" charset="0"/>
              </a:rPr>
              <a:t>7372</a:t>
            </a:r>
            <a:endParaRPr lang="uk-UA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3003564" y="3599063"/>
            <a:ext cx="7884" cy="830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3012686" y="3987032"/>
            <a:ext cx="1199114" cy="27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079970" y="3541288"/>
            <a:ext cx="659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Bookman Old Style" panose="02050604050505020204" pitchFamily="18" charset="0"/>
              </a:rPr>
              <a:t>49</a:t>
            </a:r>
            <a:endParaRPr lang="uk-UA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09425" y="3880548"/>
            <a:ext cx="659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49</a:t>
            </a:r>
            <a:endParaRPr lang="uk-UA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14186" y="3752625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uk-UA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50563" y="435694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2800" b="1" smtClean="0">
                <a:latin typeface="Bookman Old Style" panose="02050604050505020204" pitchFamily="18" charset="0"/>
              </a:rPr>
              <a:t>7</a:t>
            </a:r>
            <a:endParaRPr lang="uk-UA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987637" y="3976723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Bookman Old Style" panose="02050604050505020204" pitchFamily="18" charset="0"/>
              </a:rPr>
              <a:t>1</a:t>
            </a:r>
            <a:endParaRPr lang="uk-UA" sz="28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977847" y="4382371"/>
            <a:ext cx="746693" cy="8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079970" y="398703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2800" b="1" dirty="0" smtClean="0">
                <a:latin typeface="Bookman Old Style" panose="02050604050505020204" pitchFamily="18" charset="0"/>
              </a:rPr>
              <a:t>5</a:t>
            </a:r>
            <a:endParaRPr lang="uk-UA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801022" y="4356943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uk-UA" sz="2800" b="1" dirty="0" smtClean="0">
                <a:latin typeface="Bookman Old Style" panose="02050604050505020204" pitchFamily="18" charset="0"/>
              </a:rPr>
              <a:t>24</a:t>
            </a:r>
            <a:endParaRPr lang="uk-UA" sz="2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011448" y="5004593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28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(ост</a:t>
            </a:r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.)</a:t>
            </a:r>
            <a:endParaRPr lang="uk-UA" sz="28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877352" y="4663907"/>
            <a:ext cx="896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245</a:t>
            </a:r>
            <a:endParaRPr lang="uk-UA" sz="2800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028696" y="5084495"/>
            <a:ext cx="7104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629012" y="4561275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uk-UA" sz="28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383897" y="5077882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uk-UA" sz="28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80757" y="5546610"/>
            <a:ext cx="61167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8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Отже, 7372:49=150(ост.22), </a:t>
            </a:r>
          </a:p>
          <a:p>
            <a:pPr lvl="0" algn="ctr"/>
            <a:r>
              <a:rPr lang="uk-UA" sz="2800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тому 7372=49·150+22.</a:t>
            </a:r>
            <a:endParaRPr lang="uk-UA" sz="2800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8194" name="Picture 2" descr="C:\Users\Sony\Desktop\РОБОЧИЙ СТІЛ\фони для презентацій 2020\db1889cc3b162d0731266400726c8fa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53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53440"/>
            <a:ext cx="2341686" cy="427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2626336" y="5073934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uk-UA" sz="28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440673" y="3987032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4697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7" grpId="0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443</Words>
  <Application>Microsoft Office PowerPoint</Application>
  <PresentationFormat>Экран (4:3)</PresentationFormat>
  <Paragraphs>131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Ділення  з остачею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Ділення  з остачею</dc:title>
  <dc:creator>Sony</dc:creator>
  <cp:lastModifiedBy>Sony</cp:lastModifiedBy>
  <cp:revision>27</cp:revision>
  <dcterms:created xsi:type="dcterms:W3CDTF">2020-10-14T06:03:29Z</dcterms:created>
  <dcterms:modified xsi:type="dcterms:W3CDTF">2020-10-16T06:59:49Z</dcterms:modified>
</cp:coreProperties>
</file>