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60" r:id="rId4"/>
    <p:sldId id="271" r:id="rId5"/>
    <p:sldId id="272" r:id="rId6"/>
    <p:sldId id="273" r:id="rId7"/>
    <p:sldId id="263" r:id="rId8"/>
    <p:sldId id="264" r:id="rId9"/>
    <p:sldId id="278" r:id="rId10"/>
    <p:sldId id="279" r:id="rId11"/>
    <p:sldId id="277" r:id="rId12"/>
    <p:sldId id="283" r:id="rId13"/>
    <p:sldId id="282" r:id="rId14"/>
    <p:sldId id="280" r:id="rId15"/>
    <p:sldId id="265" r:id="rId16"/>
    <p:sldId id="284" r:id="rId17"/>
    <p:sldId id="285" r:id="rId18"/>
    <p:sldId id="286" r:id="rId19"/>
    <p:sldId id="28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Средний стиль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88945" y="980728"/>
            <a:ext cx="637001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Степінь</a:t>
            </a:r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числа.</a:t>
            </a:r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Квадрат і куб </a:t>
            </a:r>
          </a:p>
          <a:p>
            <a:pPr algn="ctr"/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натурального числа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5976" y="4365104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/>
              <a:t>Підготувала  </a:t>
            </a:r>
          </a:p>
          <a:p>
            <a:pPr algn="ctr"/>
            <a:r>
              <a:rPr lang="uk-UA" sz="2400" b="1" i="1" dirty="0" smtClean="0"/>
              <a:t>вчитель математики </a:t>
            </a:r>
          </a:p>
          <a:p>
            <a:pPr algn="ctr"/>
            <a:r>
              <a:rPr lang="uk-UA" sz="2400" b="1" i="1" dirty="0" smtClean="0"/>
              <a:t>Кочержинського НВК</a:t>
            </a:r>
          </a:p>
          <a:p>
            <a:r>
              <a:rPr lang="uk-UA" sz="2400" b="1" i="1" dirty="0" smtClean="0"/>
              <a:t>Печенюк Світлана Василівна</a:t>
            </a:r>
            <a:endParaRPr lang="uk-UA" sz="2400" b="1" i="1" dirty="0"/>
          </a:p>
        </p:txBody>
      </p:sp>
    </p:spTree>
    <p:extLst>
      <p:ext uri="{BB962C8B-B14F-4D97-AF65-F5344CB8AC3E}">
        <p14:creationId xmlns:p14="http://schemas.microsoft.com/office/powerpoint/2010/main" val="35423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7058" y="418476"/>
            <a:ext cx="4405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Степінь</a:t>
            </a:r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числа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1057" y="1777787"/>
            <a:ext cx="72433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uk-UA" sz="2400" b="1" i="1" dirty="0" smtClean="0"/>
              <a:t>Будь-яке число  у степені 1 дорівнює самому цьому числу</a:t>
            </a:r>
          </a:p>
          <a:p>
            <a:pPr marL="342900" indent="-342900">
              <a:buFont typeface="Arial" pitchFamily="34" charset="0"/>
              <a:buChar char="•"/>
            </a:pPr>
            <a:endParaRPr lang="uk-UA" sz="2400" b="1" i="1" dirty="0">
              <a:solidFill>
                <a:srgbClr val="0070C0"/>
              </a:solidFill>
            </a:endParaRPr>
          </a:p>
          <a:p>
            <a:r>
              <a:rPr lang="uk-UA" sz="2400" b="1" i="1" dirty="0" smtClean="0"/>
              <a:t>Наприклад,</a:t>
            </a:r>
            <a:r>
              <a:rPr lang="uk-UA" sz="2400" b="1" i="1" dirty="0" smtClean="0">
                <a:solidFill>
                  <a:srgbClr val="0070C0"/>
                </a:solidFill>
              </a:rPr>
              <a:t>  3   = 3,  201</a:t>
            </a:r>
            <a:r>
              <a:rPr lang="uk-UA" b="1" i="1" dirty="0" smtClean="0">
                <a:solidFill>
                  <a:srgbClr val="0070C0"/>
                </a:solidFill>
              </a:rPr>
              <a:t>8    = </a:t>
            </a:r>
            <a:r>
              <a:rPr lang="uk-UA" sz="2400" b="1" i="1" dirty="0" smtClean="0">
                <a:solidFill>
                  <a:srgbClr val="0070C0"/>
                </a:solidFill>
              </a:rPr>
              <a:t>201</a:t>
            </a:r>
            <a:r>
              <a:rPr lang="uk-UA" b="1" i="1" dirty="0" smtClean="0">
                <a:solidFill>
                  <a:srgbClr val="0070C0"/>
                </a:solidFill>
              </a:rPr>
              <a:t>8</a:t>
            </a:r>
            <a:endParaRPr lang="uk-UA" b="1" i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4281" y="27881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smtClean="0">
                <a:solidFill>
                  <a:srgbClr val="0070C0"/>
                </a:solidFill>
              </a:rPr>
              <a:t>1</a:t>
            </a:r>
            <a:endParaRPr lang="uk-UA" b="1" i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144" y="2794917"/>
            <a:ext cx="2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smtClean="0">
                <a:solidFill>
                  <a:srgbClr val="0070C0"/>
                </a:solidFill>
              </a:rPr>
              <a:t>1</a:t>
            </a:r>
            <a:endParaRPr lang="uk-UA" b="1" i="1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64" b="15745"/>
          <a:stretch/>
        </p:blipFill>
        <p:spPr bwMode="auto">
          <a:xfrm>
            <a:off x="1475657" y="4221088"/>
            <a:ext cx="6840760" cy="158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5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7058" y="418476"/>
            <a:ext cx="4405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Степінь</a:t>
            </a:r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числа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1057" y="1777787"/>
            <a:ext cx="724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uk-UA" sz="2400" b="1" i="1" dirty="0" smtClean="0"/>
              <a:t>Якщо до числового виразу входять квадрати і куби чисел, то їхнє значення обчислюється до виконання інших дій</a:t>
            </a:r>
            <a:endParaRPr lang="uk-UA" sz="2400" b="1" i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664" y="3284984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i="1" dirty="0" smtClean="0"/>
              <a:t>(18 – 12)² </a:t>
            </a:r>
            <a:r>
              <a:rPr lang="uk-UA" sz="4800" b="1" i="1" dirty="0" smtClean="0">
                <a:latin typeface="Corbel"/>
              </a:rPr>
              <a:t>· 4² + 25² = </a:t>
            </a:r>
          </a:p>
          <a:p>
            <a:r>
              <a:rPr lang="uk-UA" sz="4800" b="1" i="1" dirty="0" smtClean="0">
                <a:latin typeface="Corbel"/>
              </a:rPr>
              <a:t>6² ·4² + 25² = 36 ·16 +625 = 576 + 625 = 1201</a:t>
            </a:r>
            <a:endParaRPr lang="uk-UA" sz="4800" b="1" i="1" dirty="0"/>
          </a:p>
        </p:txBody>
      </p:sp>
    </p:spTree>
    <p:extLst>
      <p:ext uri="{BB962C8B-B14F-4D97-AF65-F5344CB8AC3E}">
        <p14:creationId xmlns:p14="http://schemas.microsoft.com/office/powerpoint/2010/main" val="34677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34952"/>
            <a:ext cx="4694020" cy="407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6247" y="1365566"/>
            <a:ext cx="724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/>
              <a:t>Існує таблиця квадратів і кубів чисел</a:t>
            </a:r>
            <a:endParaRPr lang="uk-UA" sz="2400" b="1" i="1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57058" y="418476"/>
            <a:ext cx="4405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Степінь</a:t>
            </a:r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числа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58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7058" y="418476"/>
            <a:ext cx="4405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Степінь</a:t>
            </a:r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числа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55" y="1412776"/>
            <a:ext cx="398145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7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63100" y="418476"/>
            <a:ext cx="4993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Відновіть</a:t>
            </a:r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запис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5465" y="1673381"/>
            <a:ext cx="619268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i="1" dirty="0" smtClean="0"/>
              <a:t>2   = 16;</a:t>
            </a:r>
          </a:p>
          <a:p>
            <a:r>
              <a:rPr lang="uk-UA" sz="4800" b="1" i="1" dirty="0"/>
              <a:t>	</a:t>
            </a:r>
            <a:r>
              <a:rPr lang="uk-UA" sz="4800" b="1" i="1" dirty="0" smtClean="0"/>
              <a:t>		   ?   = 64;</a:t>
            </a:r>
          </a:p>
          <a:p>
            <a:r>
              <a:rPr lang="uk-UA" sz="4800" b="1" i="1" dirty="0" smtClean="0"/>
              <a:t>3² = …;    </a:t>
            </a:r>
          </a:p>
          <a:p>
            <a:r>
              <a:rPr lang="uk-UA" sz="4800" b="1" i="1" dirty="0"/>
              <a:t>	</a:t>
            </a:r>
            <a:r>
              <a:rPr lang="uk-UA" sz="4800" b="1" i="1" dirty="0" smtClean="0"/>
              <a:t>		   6  = 36.</a:t>
            </a:r>
          </a:p>
          <a:p>
            <a:r>
              <a:rPr lang="uk-UA" sz="5400" b="1" i="1" dirty="0"/>
              <a:t>	</a:t>
            </a:r>
            <a:r>
              <a:rPr lang="uk-UA" sz="5400" b="1" i="1" dirty="0" smtClean="0"/>
              <a:t>		</a:t>
            </a:r>
            <a:endParaRPr lang="uk-UA" sz="5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15176" y="1341806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i="1" dirty="0" smtClean="0"/>
              <a:t>?</a:t>
            </a:r>
            <a:endParaRPr lang="uk-UA" sz="4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2095193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i="1" dirty="0" smtClean="0"/>
              <a:t>3</a:t>
            </a:r>
            <a:endParaRPr lang="uk-UA" sz="4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341493" y="3599268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i="1" dirty="0" smtClean="0"/>
              <a:t>?</a:t>
            </a:r>
            <a:endParaRPr lang="uk-UA" sz="4800" b="1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47"/>
          <a:stretch/>
        </p:blipFill>
        <p:spPr bwMode="auto">
          <a:xfrm>
            <a:off x="4622125" y="5080116"/>
            <a:ext cx="719368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1" r="35535"/>
          <a:stretch/>
        </p:blipFill>
        <p:spPr bwMode="auto">
          <a:xfrm>
            <a:off x="3130294" y="4893631"/>
            <a:ext cx="716988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14"/>
          <a:stretch/>
        </p:blipFill>
        <p:spPr bwMode="auto">
          <a:xfrm>
            <a:off x="1637330" y="4525071"/>
            <a:ext cx="576777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40" t="21781" r="24976" b="50568"/>
          <a:stretch/>
        </p:blipFill>
        <p:spPr bwMode="auto">
          <a:xfrm>
            <a:off x="6104249" y="5142304"/>
            <a:ext cx="825942" cy="1013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1" t="19886" r="7821" b="50000"/>
          <a:stretch/>
        </p:blipFill>
        <p:spPr bwMode="auto">
          <a:xfrm>
            <a:off x="7285340" y="4879677"/>
            <a:ext cx="815052" cy="102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9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15616" y="449025"/>
            <a:ext cx="77656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Доповніть</a:t>
            </a:r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послідовність</a:t>
            </a:r>
            <a:endParaRPr lang="ru-RU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ru-RU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поданих</a:t>
            </a:r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степенів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2708920"/>
            <a:ext cx="6408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i="1" dirty="0"/>
              <a:t>а</a:t>
            </a:r>
            <a:r>
              <a:rPr lang="uk-UA" sz="5400" b="1" i="1" dirty="0" smtClean="0"/>
              <a:t>) 1, 4, 9, 16, 25, …;</a:t>
            </a:r>
          </a:p>
          <a:p>
            <a:r>
              <a:rPr lang="uk-UA" sz="5400" b="1" i="1" dirty="0"/>
              <a:t>б</a:t>
            </a:r>
            <a:r>
              <a:rPr lang="uk-UA" sz="5400" b="1" i="1" dirty="0" smtClean="0"/>
              <a:t>) 1, 8, 27, 64, …</a:t>
            </a:r>
            <a:endParaRPr lang="uk-UA" sz="5400" b="1" i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" t="47538" r="77983" b="20834"/>
          <a:stretch/>
        </p:blipFill>
        <p:spPr bwMode="auto">
          <a:xfrm>
            <a:off x="1691680" y="5013175"/>
            <a:ext cx="747435" cy="113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48294" r="62926" b="20455"/>
          <a:stretch/>
        </p:blipFill>
        <p:spPr bwMode="auto">
          <a:xfrm>
            <a:off x="2843808" y="4997276"/>
            <a:ext cx="810491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0" t="50000" r="47585" b="21591"/>
          <a:stretch/>
        </p:blipFill>
        <p:spPr bwMode="auto">
          <a:xfrm>
            <a:off x="4099539" y="5065273"/>
            <a:ext cx="793940" cy="108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1" t="47488" r="30641" b="19936"/>
          <a:stretch/>
        </p:blipFill>
        <p:spPr bwMode="auto">
          <a:xfrm>
            <a:off x="5431840" y="4997276"/>
            <a:ext cx="80408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78" t="48106" r="5969" b="20644"/>
          <a:stretch/>
        </p:blipFill>
        <p:spPr bwMode="auto">
          <a:xfrm>
            <a:off x="6660232" y="5065273"/>
            <a:ext cx="1100522" cy="99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2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38328" y="449025"/>
            <a:ext cx="692022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Заповніть</a:t>
            </a:r>
            <a:r>
              <a:rPr lang="ru-RU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4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порожні</a:t>
            </a:r>
            <a:r>
              <a:rPr lang="ru-RU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місця</a:t>
            </a:r>
          </a:p>
          <a:p>
            <a:pPr algn="ctr"/>
            <a:r>
              <a:rPr lang="ru-RU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таблиці</a:t>
            </a:r>
            <a:endParaRPr lang="ru-RU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87970"/>
              </p:ext>
            </p:extLst>
          </p:nvPr>
        </p:nvGraphicFramePr>
        <p:xfrm>
          <a:off x="1950442" y="2060848"/>
          <a:ext cx="6096000" cy="402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032000"/>
                <a:gridCol w="2032000"/>
                <a:gridCol w="2032000"/>
              </a:tblGrid>
              <a:tr h="462920">
                <a:tc>
                  <a:txBody>
                    <a:bodyPr/>
                    <a:lstStyle/>
                    <a:p>
                      <a:pPr algn="ctr"/>
                      <a:r>
                        <a:rPr lang="uk-UA" sz="2400" i="1" dirty="0" smtClean="0"/>
                        <a:t>Основа</a:t>
                      </a:r>
                      <a:endParaRPr lang="uk-UA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i="1" dirty="0" smtClean="0"/>
                        <a:t>Показник степеня</a:t>
                      </a:r>
                      <a:endParaRPr lang="uk-UA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i="1" dirty="0" smtClean="0"/>
                        <a:t>Степінь</a:t>
                      </a:r>
                      <a:endParaRPr lang="uk-UA" sz="24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i="1" dirty="0" smtClean="0">
                          <a:latin typeface="+mn-lt"/>
                        </a:rPr>
                        <a:t>4</a:t>
                      </a:r>
                      <a:endParaRPr lang="uk-UA" sz="2400" b="1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i="1" dirty="0" smtClean="0">
                          <a:latin typeface="+mn-lt"/>
                        </a:rPr>
                        <a:t>2</a:t>
                      </a:r>
                      <a:endParaRPr lang="uk-UA" sz="2400" b="1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uk-UA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i="1" dirty="0" smtClean="0">
                          <a:latin typeface="+mn-lt"/>
                        </a:rPr>
                        <a:t>6 ³</a:t>
                      </a:r>
                      <a:endParaRPr lang="uk-UA" sz="2400" b="1" i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i="1" dirty="0" smtClean="0">
                          <a:latin typeface="+mn-lt"/>
                        </a:rPr>
                        <a:t>5</a:t>
                      </a:r>
                      <a:endParaRPr lang="uk-UA" sz="2400" b="1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i="1" dirty="0" smtClean="0">
                          <a:latin typeface="+mn-lt"/>
                        </a:rPr>
                        <a:t>5³</a:t>
                      </a:r>
                      <a:endParaRPr lang="uk-UA" sz="2400" b="1" i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i="1" dirty="0" smtClean="0">
                          <a:latin typeface="+mn-lt"/>
                        </a:rPr>
                        <a:t>7</a:t>
                      </a:r>
                      <a:endParaRPr lang="uk-UA" sz="2400" b="1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i="1" dirty="0" smtClean="0">
                          <a:latin typeface="+mn-lt"/>
                        </a:rPr>
                        <a:t>10</a:t>
                      </a:r>
                      <a:endParaRPr lang="uk-UA" sz="2400" b="1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uk-UA" sz="2400" b="1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i="1" dirty="0" smtClean="0">
                          <a:latin typeface="+mn-lt"/>
                        </a:rPr>
                        <a:t>2019</a:t>
                      </a:r>
                      <a:endParaRPr lang="uk-UA" sz="2400" b="1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i="1" dirty="0" smtClean="0">
                          <a:latin typeface="+mn-lt"/>
                        </a:rPr>
                        <a:t>0</a:t>
                      </a:r>
                      <a:endParaRPr lang="uk-UA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i="1" dirty="0" smtClean="0">
                          <a:latin typeface="+mn-lt"/>
                        </a:rPr>
                        <a:t>а</a:t>
                      </a:r>
                      <a:endParaRPr lang="uk-UA" sz="2400" b="1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i="1" dirty="0" smtClean="0">
                          <a:latin typeface="+mn-lt"/>
                        </a:rPr>
                        <a:t>с</a:t>
                      </a:r>
                      <a:endParaRPr lang="uk-UA" sz="2400" b="1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latin typeface="+mn-lt"/>
                        </a:rPr>
                        <a:t>d</a:t>
                      </a:r>
                      <a:endParaRPr lang="uk-UA" sz="2400" b="1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latin typeface="+mn-lt"/>
                        </a:rPr>
                        <a:t>3</a:t>
                      </a:r>
                      <a:endParaRPr lang="uk-UA" sz="2400" b="1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20272" y="461145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chemeClr val="bg1"/>
                </a:solidFill>
              </a:rPr>
              <a:t>2019</a:t>
            </a:r>
            <a:endParaRPr lang="uk-UA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95818" y="449025"/>
            <a:ext cx="4405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Степінь</a:t>
            </a:r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числа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1057" y="1777787"/>
            <a:ext cx="724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/>
              <a:t>Перевірте, які з рівностей правильні:</a:t>
            </a:r>
            <a:endParaRPr lang="uk-UA" b="1" i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0647" y="2538502"/>
            <a:ext cx="6552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i="1" dirty="0" smtClean="0"/>
              <a:t>6</a:t>
            </a:r>
            <a:r>
              <a:rPr lang="uk-UA" sz="4800" b="1" i="1" dirty="0" smtClean="0">
                <a:latin typeface="Corbel"/>
              </a:rPr>
              <a:t>² + 8² = 10²;</a:t>
            </a:r>
          </a:p>
          <a:p>
            <a:r>
              <a:rPr lang="uk-UA" sz="4800" b="1" i="1" dirty="0" smtClean="0">
                <a:latin typeface="Corbel"/>
              </a:rPr>
              <a:t>5³ = 4³ + 3³;</a:t>
            </a:r>
          </a:p>
          <a:p>
            <a:r>
              <a:rPr lang="uk-UA" sz="4800" b="1" i="1" dirty="0" smtClean="0">
                <a:latin typeface="Corbel"/>
              </a:rPr>
              <a:t>2² + 3² +6² =7²;</a:t>
            </a:r>
            <a:endParaRPr lang="uk-UA" sz="4800" b="1" i="1" dirty="0" smtClean="0"/>
          </a:p>
          <a:p>
            <a:r>
              <a:rPr lang="uk-UA" sz="4800" b="1" i="1" dirty="0" smtClean="0">
                <a:latin typeface="Corbel"/>
              </a:rPr>
              <a:t>11² = 9² + 2² + 6².</a:t>
            </a:r>
          </a:p>
        </p:txBody>
      </p:sp>
    </p:spTree>
    <p:extLst>
      <p:ext uri="{BB962C8B-B14F-4D97-AF65-F5344CB8AC3E}">
        <p14:creationId xmlns:p14="http://schemas.microsoft.com/office/powerpoint/2010/main" val="20068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02728" y="449025"/>
            <a:ext cx="3791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Поміркуйте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1057" y="1777787"/>
            <a:ext cx="724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/>
              <a:t>Якою цифрою закінчується число:</a:t>
            </a:r>
            <a:endParaRPr lang="uk-UA" b="1" i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2636911"/>
            <a:ext cx="67687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arenR"/>
            </a:pPr>
            <a:r>
              <a:rPr lang="uk-UA" sz="4800" b="1" i="1" dirty="0" smtClean="0"/>
              <a:t>2019</a:t>
            </a:r>
            <a:r>
              <a:rPr lang="uk-UA" sz="4800" b="1" i="1" dirty="0" smtClean="0">
                <a:latin typeface="Corbel"/>
              </a:rPr>
              <a:t>²;</a:t>
            </a:r>
          </a:p>
          <a:p>
            <a:pPr marL="914400" indent="-914400">
              <a:buAutoNum type="arabicParenR"/>
            </a:pPr>
            <a:r>
              <a:rPr lang="uk-UA" sz="4800" b="1" i="1" dirty="0" smtClean="0">
                <a:latin typeface="Corbel"/>
              </a:rPr>
              <a:t>569² + 23³;</a:t>
            </a:r>
          </a:p>
          <a:p>
            <a:pPr marL="914400" indent="-914400">
              <a:buAutoNum type="arabicParenR"/>
            </a:pPr>
            <a:r>
              <a:rPr lang="uk-UA" sz="4800" b="1" i="1" dirty="0" smtClean="0">
                <a:latin typeface="Corbel"/>
              </a:rPr>
              <a:t>682³ - 300³;</a:t>
            </a:r>
          </a:p>
          <a:p>
            <a:pPr marL="914400" indent="-914400">
              <a:buAutoNum type="arabicParenR"/>
            </a:pPr>
            <a:r>
              <a:rPr lang="uk-UA" sz="4800" b="1" i="1" dirty="0" smtClean="0">
                <a:latin typeface="Corbel"/>
              </a:rPr>
              <a:t>1 095627 ².</a:t>
            </a:r>
            <a:endParaRPr lang="uk-UA" sz="4800" b="1" i="1" dirty="0"/>
          </a:p>
        </p:txBody>
      </p:sp>
    </p:spTree>
    <p:extLst>
      <p:ext uri="{BB962C8B-B14F-4D97-AF65-F5344CB8AC3E}">
        <p14:creationId xmlns:p14="http://schemas.microsoft.com/office/powerpoint/2010/main" val="19529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82" y="1196752"/>
            <a:ext cx="1857613" cy="1823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443" b="46484" l="22168" r="374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35" t="21023" r="60621" b="50568"/>
          <a:stretch/>
        </p:blipFill>
        <p:spPr bwMode="auto">
          <a:xfrm>
            <a:off x="3038127" y="672575"/>
            <a:ext cx="824705" cy="104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Умножение 3"/>
          <p:cNvSpPr/>
          <p:nvPr/>
        </p:nvSpPr>
        <p:spPr>
          <a:xfrm>
            <a:off x="3862832" y="1970355"/>
            <a:ext cx="504056" cy="7200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092" y="1097523"/>
            <a:ext cx="2270373" cy="174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531" b="46745" l="42285" r="569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543" t="22947" r="41244" b="50473"/>
          <a:stretch/>
        </p:blipFill>
        <p:spPr bwMode="auto">
          <a:xfrm>
            <a:off x="6199948" y="672575"/>
            <a:ext cx="776552" cy="84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Равно 4"/>
          <p:cNvSpPr/>
          <p:nvPr/>
        </p:nvSpPr>
        <p:spPr>
          <a:xfrm>
            <a:off x="6976500" y="1720929"/>
            <a:ext cx="1195900" cy="60946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215" y="3573016"/>
            <a:ext cx="42862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5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1124744"/>
            <a:ext cx="67790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i="1" dirty="0" err="1"/>
              <a:t>Цифри</a:t>
            </a:r>
            <a:r>
              <a:rPr lang="ru-RU" sz="5400" b="1" i="1" dirty="0"/>
              <a:t> не </a:t>
            </a:r>
            <a:r>
              <a:rPr lang="ru-RU" sz="5400" b="1" i="1" dirty="0" err="1"/>
              <a:t>керують</a:t>
            </a:r>
            <a:r>
              <a:rPr lang="ru-RU" sz="5400" b="1" i="1" dirty="0"/>
              <a:t> </a:t>
            </a:r>
            <a:r>
              <a:rPr lang="ru-RU" sz="5400" b="1" i="1" dirty="0" err="1"/>
              <a:t>світом</a:t>
            </a:r>
            <a:r>
              <a:rPr lang="ru-RU" sz="5400" b="1" i="1" dirty="0"/>
              <a:t>, але вони </a:t>
            </a:r>
            <a:r>
              <a:rPr lang="ru-RU" sz="5400" b="1" i="1" dirty="0" err="1"/>
              <a:t>показують</a:t>
            </a:r>
            <a:r>
              <a:rPr lang="ru-RU" sz="5400" b="1" i="1" dirty="0"/>
              <a:t>, як </a:t>
            </a:r>
            <a:r>
              <a:rPr lang="ru-RU" sz="5400" b="1" i="1" dirty="0" err="1"/>
              <a:t>управляється</a:t>
            </a:r>
            <a:r>
              <a:rPr lang="ru-RU" sz="5400" b="1" i="1" dirty="0"/>
              <a:t> </a:t>
            </a:r>
            <a:r>
              <a:rPr lang="ru-RU" sz="5400" b="1" i="1" dirty="0" err="1"/>
              <a:t>світ</a:t>
            </a:r>
            <a:r>
              <a:rPr lang="ru-RU" sz="5400" b="1" i="1" dirty="0" smtClean="0"/>
              <a:t>.</a:t>
            </a:r>
          </a:p>
          <a:p>
            <a:pPr algn="ctr"/>
            <a:r>
              <a:rPr lang="ru-RU" sz="5400" b="1" i="1" dirty="0" smtClean="0"/>
              <a:t> </a:t>
            </a:r>
            <a:r>
              <a:rPr lang="ru-RU" sz="5400" b="1" i="1" dirty="0"/>
              <a:t>(І. Гете)</a:t>
            </a:r>
            <a:endParaRPr lang="uk-UA" sz="5400" b="1" i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3" t="22947" r="6250" b="50473"/>
          <a:stretch/>
        </p:blipFill>
        <p:spPr bwMode="auto">
          <a:xfrm>
            <a:off x="1187623" y="5693205"/>
            <a:ext cx="3754823" cy="84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3" t="49527" r="6250" b="20264"/>
          <a:stretch/>
        </p:blipFill>
        <p:spPr bwMode="auto">
          <a:xfrm>
            <a:off x="4942447" y="5566761"/>
            <a:ext cx="3687306" cy="94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9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548680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 smtClean="0">
                <a:ln w="1905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Поміркуйте</a:t>
            </a:r>
            <a:endParaRPr lang="uk-UA" sz="5400" b="1" dirty="0">
              <a:ln w="190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1916832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</a:rPr>
              <a:t>Як можна подати  суму коротшим записом?</a:t>
            </a:r>
            <a:endParaRPr lang="uk-UA" sz="2400" b="1" i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708920"/>
            <a:ext cx="5760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uk-UA" sz="2400" b="1" i="1" dirty="0" smtClean="0"/>
              <a:t>8 + 8 + 8 + 8 + 8 + 8 + 8 + 8 + 8 + 8;</a:t>
            </a:r>
          </a:p>
          <a:p>
            <a:pPr marL="342900" indent="-342900">
              <a:buAutoNum type="arabicParenR"/>
            </a:pPr>
            <a:endParaRPr lang="uk-UA" sz="2400" b="1" i="1" dirty="0"/>
          </a:p>
          <a:p>
            <a:pPr lvl="3"/>
            <a:r>
              <a:rPr lang="uk-UA" sz="2400" b="1" i="1" dirty="0" smtClean="0"/>
              <a:t>2) 3 + 3 + 3 + 3 + 3;</a:t>
            </a:r>
          </a:p>
          <a:p>
            <a:pPr algn="r"/>
            <a:endParaRPr lang="uk-UA" sz="2400" b="1" i="1" dirty="0" smtClean="0"/>
          </a:p>
          <a:p>
            <a:pPr algn="r"/>
            <a:r>
              <a:rPr lang="uk-UA" sz="2400" b="1" i="1" dirty="0" smtClean="0"/>
              <a:t>3) а + а + </a:t>
            </a:r>
            <a:r>
              <a:rPr lang="uk-UA" sz="2400" b="1" i="1" dirty="0" err="1" smtClean="0"/>
              <a:t>а</a:t>
            </a:r>
            <a:r>
              <a:rPr lang="uk-UA" sz="2400" b="1" i="1" dirty="0" smtClean="0"/>
              <a:t> + </a:t>
            </a:r>
            <a:r>
              <a:rPr lang="uk-UA" sz="2400" b="1" i="1" dirty="0" err="1" smtClean="0"/>
              <a:t>а</a:t>
            </a:r>
            <a:r>
              <a:rPr lang="uk-UA" sz="2400" b="1" i="1" dirty="0" smtClean="0"/>
              <a:t> + </a:t>
            </a:r>
            <a:r>
              <a:rPr lang="uk-UA" sz="2400" b="1" i="1" dirty="0" err="1" smtClean="0"/>
              <a:t>а</a:t>
            </a:r>
            <a:r>
              <a:rPr lang="uk-UA" sz="2400" b="1" i="1" dirty="0" smtClean="0"/>
              <a:t> + </a:t>
            </a:r>
            <a:r>
              <a:rPr lang="uk-UA" sz="2400" b="1" i="1" dirty="0" err="1" smtClean="0"/>
              <a:t>а</a:t>
            </a:r>
            <a:r>
              <a:rPr lang="uk-UA" sz="2400" b="1" i="1" dirty="0" smtClean="0"/>
              <a:t> + </a:t>
            </a:r>
            <a:r>
              <a:rPr lang="uk-UA" sz="2400" b="1" i="1" dirty="0" err="1" smtClean="0"/>
              <a:t>а</a:t>
            </a:r>
            <a:r>
              <a:rPr lang="uk-UA" sz="2400" b="1" i="1" dirty="0" smtClean="0"/>
              <a:t>;</a:t>
            </a:r>
          </a:p>
          <a:p>
            <a:pPr algn="r"/>
            <a:endParaRPr lang="uk-UA" sz="2400" b="1" i="1" dirty="0" smtClean="0"/>
          </a:p>
          <a:p>
            <a:pPr algn="r"/>
            <a:r>
              <a:rPr lang="uk-UA" sz="2400" b="1" i="1" dirty="0" smtClean="0"/>
              <a:t>4) 7 + 7 +… + 7.</a:t>
            </a:r>
          </a:p>
          <a:p>
            <a:endParaRPr lang="uk-UA" sz="2400" b="1" i="1" dirty="0" smtClean="0"/>
          </a:p>
          <a:p>
            <a:pPr algn="r"/>
            <a:r>
              <a:rPr lang="uk-UA" sz="2400" b="1" i="1" dirty="0" smtClean="0"/>
              <a:t> п разів</a:t>
            </a:r>
          </a:p>
          <a:p>
            <a:endParaRPr lang="uk-UA" dirty="0"/>
          </a:p>
        </p:txBody>
      </p:sp>
      <p:sp>
        <p:nvSpPr>
          <p:cNvPr id="6" name="Левая фигурная скобка 5"/>
          <p:cNvSpPr/>
          <p:nvPr/>
        </p:nvSpPr>
        <p:spPr>
          <a:xfrm rot="16200000">
            <a:off x="6382101" y="4840140"/>
            <a:ext cx="340238" cy="1368150"/>
          </a:xfrm>
          <a:prstGeom prst="leftBrace">
            <a:avLst>
              <a:gd name="adj1" fmla="val 77558"/>
              <a:gd name="adj2" fmla="val 49659"/>
            </a:avLst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01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9838" y="1949931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itchFamily="2" charset="2"/>
              <a:buChar char="q"/>
            </a:pPr>
            <a:r>
              <a:rPr lang="uk-UA" sz="2400" b="1" i="1" dirty="0" smtClean="0">
                <a:solidFill>
                  <a:srgbClr val="0070C0"/>
                </a:solidFill>
              </a:rPr>
              <a:t>Подайте у вигляді  добутку двох рівних множників число:</a:t>
            </a:r>
            <a:endParaRPr lang="uk-UA" sz="2400" b="1" i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4376" y="2780928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uk-UA" sz="2400" b="1" i="1" dirty="0" smtClean="0"/>
              <a:t>25;			3) 100;</a:t>
            </a:r>
          </a:p>
          <a:p>
            <a:endParaRPr lang="uk-UA" sz="2400" b="1" i="1" dirty="0"/>
          </a:p>
          <a:p>
            <a:r>
              <a:rPr lang="uk-UA" sz="2400" b="1" i="1" dirty="0" smtClean="0"/>
              <a:t>2)    49;		4) 10000.</a:t>
            </a:r>
            <a:endParaRPr lang="uk-UA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029838" y="4258036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itchFamily="2" charset="2"/>
              <a:buChar char="q"/>
            </a:pPr>
            <a:r>
              <a:rPr lang="uk-UA" sz="2400" b="1" i="1" dirty="0" smtClean="0">
                <a:solidFill>
                  <a:srgbClr val="0070C0"/>
                </a:solidFill>
              </a:rPr>
              <a:t>Подайте у вигляді  добутку трьох рівних множників число:</a:t>
            </a:r>
            <a:endParaRPr lang="uk-UA" sz="2400" b="1" i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8" y="5038066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/>
              <a:t>1)</a:t>
            </a:r>
            <a:r>
              <a:rPr lang="uk-UA" dirty="0" smtClean="0"/>
              <a:t> </a:t>
            </a:r>
            <a:r>
              <a:rPr lang="uk-UA" sz="2400" b="1" i="1" dirty="0" smtClean="0"/>
              <a:t>8;		2) 125;		3) 1000.</a:t>
            </a:r>
            <a:endParaRPr lang="uk-UA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029838" y="676146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Виконайте дії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3977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9779" y="805053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На замітку</a:t>
            </a:r>
            <a:endParaRPr lang="uk-UA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888924" y="2060848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/>
              <a:t>У математиці  є спеціальний спосіб для запису добутку, у якому всі множники рівні між собою</a:t>
            </a:r>
            <a:endParaRPr lang="uk-UA" sz="2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3708531"/>
            <a:ext cx="2616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</a:rPr>
              <a:t>2 · 2 · 2 · 2 · 2 = 2</a:t>
            </a:r>
          </a:p>
          <a:p>
            <a:endParaRPr lang="uk-UA" sz="2400" b="1" i="1" dirty="0" smtClean="0"/>
          </a:p>
          <a:p>
            <a:r>
              <a:rPr lang="uk-UA" sz="2400" b="1" i="1" dirty="0" smtClean="0"/>
              <a:t>   </a:t>
            </a:r>
            <a:r>
              <a:rPr lang="uk-UA" sz="2400" b="1" i="1" dirty="0" smtClean="0">
                <a:solidFill>
                  <a:srgbClr val="0070C0"/>
                </a:solidFill>
              </a:rPr>
              <a:t>5</a:t>
            </a:r>
            <a:r>
              <a:rPr lang="uk-UA" sz="2400" b="1" i="1" dirty="0" smtClean="0"/>
              <a:t> множників</a:t>
            </a:r>
            <a:endParaRPr lang="uk-UA" sz="2400" b="1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67944" y="3586966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i="1" dirty="0" smtClean="0">
                <a:solidFill>
                  <a:srgbClr val="0070C0"/>
                </a:solidFill>
              </a:rPr>
              <a:t>5</a:t>
            </a:r>
            <a:endParaRPr lang="uk-UA" b="1" i="1" dirty="0">
              <a:solidFill>
                <a:srgbClr val="0070C0"/>
              </a:solidFill>
            </a:endParaRPr>
          </a:p>
        </p:txBody>
      </p:sp>
      <p:sp>
        <p:nvSpPr>
          <p:cNvPr id="10" name="Левая фигурная скобка 9"/>
          <p:cNvSpPr/>
          <p:nvPr/>
        </p:nvSpPr>
        <p:spPr>
          <a:xfrm rot="16200000">
            <a:off x="2709693" y="3495767"/>
            <a:ext cx="340237" cy="1512168"/>
          </a:xfrm>
          <a:prstGeom prst="leftBrace">
            <a:avLst>
              <a:gd name="adj1" fmla="val 77558"/>
              <a:gd name="adj2" fmla="val 49659"/>
            </a:avLst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004048" y="3714633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</a:rPr>
              <a:t>4 . 4 . 4 . 4 . 4 . 4. 4 = 4</a:t>
            </a:r>
          </a:p>
          <a:p>
            <a:endParaRPr lang="uk-UA" sz="2400" b="1" i="1" dirty="0">
              <a:solidFill>
                <a:srgbClr val="0070C0"/>
              </a:solidFill>
            </a:endParaRPr>
          </a:p>
          <a:p>
            <a:r>
              <a:rPr lang="uk-UA" sz="2400" b="1" i="1" dirty="0" smtClean="0"/>
              <a:t>        </a:t>
            </a:r>
            <a:r>
              <a:rPr lang="uk-UA" sz="2400" b="1" i="1" dirty="0" smtClean="0">
                <a:solidFill>
                  <a:srgbClr val="0070C0"/>
                </a:solidFill>
              </a:rPr>
              <a:t>7</a:t>
            </a:r>
            <a:r>
              <a:rPr lang="uk-UA" sz="2400" b="1" i="1" dirty="0" smtClean="0"/>
              <a:t> множників</a:t>
            </a:r>
            <a:endParaRPr lang="uk-UA" sz="24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7576" y="35609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smtClean="0">
                <a:solidFill>
                  <a:srgbClr val="0070C0"/>
                </a:solidFill>
              </a:rPr>
              <a:t>7</a:t>
            </a:r>
            <a:endParaRPr lang="uk-UA" b="1" i="1" dirty="0">
              <a:solidFill>
                <a:srgbClr val="0070C0"/>
              </a:solidFill>
            </a:endParaRPr>
          </a:p>
        </p:txBody>
      </p:sp>
      <p:sp>
        <p:nvSpPr>
          <p:cNvPr id="13" name="Левая фигурная скобка 12"/>
          <p:cNvSpPr/>
          <p:nvPr/>
        </p:nvSpPr>
        <p:spPr>
          <a:xfrm rot="16200000">
            <a:off x="6182563" y="3289360"/>
            <a:ext cx="340237" cy="2265219"/>
          </a:xfrm>
          <a:prstGeom prst="leftBrace">
            <a:avLst>
              <a:gd name="adj1" fmla="val 77558"/>
              <a:gd name="adj2" fmla="val 49659"/>
            </a:avLst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21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2027951"/>
            <a:ext cx="6984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/>
              <a:t>Вираз  2</a:t>
            </a:r>
            <a:r>
              <a:rPr lang="uk-UA" sz="2400" b="1" i="1" dirty="0" smtClean="0">
                <a:solidFill>
                  <a:srgbClr val="0070C0"/>
                </a:solidFill>
              </a:rPr>
              <a:t> </a:t>
            </a:r>
            <a:r>
              <a:rPr lang="uk-UA" sz="2400" b="1" i="1" dirty="0" smtClean="0"/>
              <a:t>   називають степенем  і читають так:</a:t>
            </a:r>
          </a:p>
          <a:p>
            <a:r>
              <a:rPr lang="uk-UA" sz="2400" b="1" i="1" dirty="0" smtClean="0"/>
              <a:t>                     </a:t>
            </a:r>
            <a:r>
              <a:rPr lang="uk-UA" sz="2400" b="1" i="1" dirty="0" smtClean="0">
                <a:solidFill>
                  <a:srgbClr val="0070C0"/>
                </a:solidFill>
              </a:rPr>
              <a:t>два в п'ятому степені,</a:t>
            </a:r>
          </a:p>
          <a:p>
            <a:endParaRPr lang="uk-UA" sz="2400" b="1" i="1" dirty="0" smtClean="0">
              <a:solidFill>
                <a:srgbClr val="0070C0"/>
              </a:solidFill>
            </a:endParaRPr>
          </a:p>
          <a:p>
            <a:r>
              <a:rPr lang="uk-UA" sz="2400" b="1" i="1" dirty="0" smtClean="0">
                <a:solidFill>
                  <a:srgbClr val="0070C0"/>
                </a:solidFill>
              </a:rPr>
              <a:t>               </a:t>
            </a:r>
            <a:r>
              <a:rPr lang="uk-UA" sz="2400" b="1" i="1" dirty="0" smtClean="0"/>
              <a:t>4</a:t>
            </a:r>
            <a:r>
              <a:rPr lang="uk-UA" sz="2400" b="1" i="1" dirty="0" smtClean="0">
                <a:solidFill>
                  <a:srgbClr val="0070C0"/>
                </a:solidFill>
              </a:rPr>
              <a:t>    </a:t>
            </a:r>
            <a:r>
              <a:rPr lang="uk-UA" sz="2400" b="1" i="1" dirty="0" smtClean="0"/>
              <a:t>- </a:t>
            </a:r>
            <a:r>
              <a:rPr lang="uk-UA" sz="2400" b="1" i="1" dirty="0" smtClean="0">
                <a:solidFill>
                  <a:srgbClr val="0070C0"/>
                </a:solidFill>
              </a:rPr>
              <a:t>чотири в сьомому степені,</a:t>
            </a:r>
          </a:p>
          <a:p>
            <a:r>
              <a:rPr lang="uk-UA" sz="2400" b="1" i="1" dirty="0">
                <a:solidFill>
                  <a:srgbClr val="0070C0"/>
                </a:solidFill>
              </a:rPr>
              <a:t>	</a:t>
            </a:r>
            <a:endParaRPr lang="uk-UA" sz="2400" b="1" i="1" dirty="0" smtClean="0">
              <a:solidFill>
                <a:srgbClr val="0070C0"/>
              </a:solidFill>
            </a:endParaRPr>
          </a:p>
          <a:p>
            <a:r>
              <a:rPr lang="uk-UA" sz="2400" b="1" i="1" dirty="0">
                <a:solidFill>
                  <a:srgbClr val="0070C0"/>
                </a:solidFill>
              </a:rPr>
              <a:t>	</a:t>
            </a:r>
            <a:r>
              <a:rPr lang="uk-UA" sz="2400" b="1" i="1" dirty="0" smtClean="0">
                <a:solidFill>
                  <a:srgbClr val="0070C0"/>
                </a:solidFill>
              </a:rPr>
              <a:t> </a:t>
            </a:r>
            <a:r>
              <a:rPr lang="uk-UA" sz="2400" b="1" i="1" dirty="0" smtClean="0"/>
              <a:t>а   - </a:t>
            </a:r>
            <a:r>
              <a:rPr lang="uk-UA" sz="2400" b="1" i="1" dirty="0" err="1" smtClean="0">
                <a:solidFill>
                  <a:srgbClr val="0070C0"/>
                </a:solidFill>
              </a:rPr>
              <a:t>а</a:t>
            </a:r>
            <a:r>
              <a:rPr lang="uk-UA" sz="2400" b="1" i="1" dirty="0" smtClean="0">
                <a:solidFill>
                  <a:srgbClr val="0070C0"/>
                </a:solidFill>
              </a:rPr>
              <a:t> в четвертому степені і т.п.</a:t>
            </a:r>
          </a:p>
          <a:p>
            <a:endParaRPr lang="uk-UA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715483" y="2997447"/>
            <a:ext cx="27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smtClean="0"/>
              <a:t>7</a:t>
            </a:r>
            <a:endParaRPr lang="uk-UA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795467" y="3645024"/>
            <a:ext cx="1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smtClean="0"/>
              <a:t>4</a:t>
            </a:r>
            <a:endParaRPr lang="uk-UA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722538" y="1843285"/>
            <a:ext cx="22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smtClean="0"/>
              <a:t>5</a:t>
            </a:r>
            <a:endParaRPr lang="uk-UA" b="1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57058" y="418476"/>
            <a:ext cx="4405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Степінь</a:t>
            </a:r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числа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87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7058" y="418476"/>
            <a:ext cx="4405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Степінь</a:t>
            </a:r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числа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20888"/>
            <a:ext cx="4386221" cy="2456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41" b="46354" l="22168" r="413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35" t="21023" r="60621" b="50568"/>
          <a:stretch/>
        </p:blipFill>
        <p:spPr bwMode="auto">
          <a:xfrm>
            <a:off x="4932040" y="1435126"/>
            <a:ext cx="889348" cy="113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6176" y="176955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/>
              <a:t>степінь</a:t>
            </a:r>
            <a:endParaRPr lang="uk-UA" sz="2400" b="1" i="1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4067944" y="4005064"/>
            <a:ext cx="691736" cy="136815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8442" y="541790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/>
              <a:t>Основа степеня</a:t>
            </a:r>
            <a:endParaRPr lang="uk-UA" sz="2400" b="1" i="1" dirty="0"/>
          </a:p>
        </p:txBody>
      </p:sp>
      <p:cxnSp>
        <p:nvCxnSpPr>
          <p:cNvPr id="13" name="Прямая со стрелкой 12"/>
          <p:cNvCxnSpPr>
            <a:stCxn id="2" idx="1"/>
          </p:cNvCxnSpPr>
          <p:nvPr/>
        </p:nvCxnSpPr>
        <p:spPr>
          <a:xfrm flipH="1">
            <a:off x="5724128" y="2000389"/>
            <a:ext cx="432048" cy="115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7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5" t="21023" r="60621" b="50568"/>
          <a:stretch/>
        </p:blipFill>
        <p:spPr bwMode="auto">
          <a:xfrm>
            <a:off x="3536241" y="3853943"/>
            <a:ext cx="824705" cy="104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" t="19492" r="79829" b="51152"/>
          <a:stretch/>
        </p:blipFill>
        <p:spPr bwMode="auto">
          <a:xfrm>
            <a:off x="3771167" y="2252206"/>
            <a:ext cx="596997" cy="108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57058" y="418476"/>
            <a:ext cx="4405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Степінь</a:t>
            </a:r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числа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" t="3967" r="84380" b="63219"/>
          <a:stretch/>
        </p:blipFill>
        <p:spPr bwMode="auto">
          <a:xfrm>
            <a:off x="2961194" y="2796527"/>
            <a:ext cx="720255" cy="98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4711878" y="3140968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711878" y="3557705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670" y="2737597"/>
            <a:ext cx="761482" cy="103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" t="3967" r="84380" b="63219"/>
          <a:stretch/>
        </p:blipFill>
        <p:spPr bwMode="auto">
          <a:xfrm>
            <a:off x="2961194" y="4493456"/>
            <a:ext cx="737970" cy="1004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4368164" y="4995546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954" y="4516693"/>
            <a:ext cx="718928" cy="98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52" y="4480836"/>
            <a:ext cx="745208" cy="101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4327933" y="5328056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Умножение 12"/>
          <p:cNvSpPr/>
          <p:nvPr/>
        </p:nvSpPr>
        <p:spPr>
          <a:xfrm>
            <a:off x="6592166" y="4766192"/>
            <a:ext cx="311239" cy="4587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1979712" y="1777787"/>
            <a:ext cx="56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/>
              <a:t>Степінь показує кількість множників</a:t>
            </a:r>
            <a:endParaRPr lang="uk-UA" sz="2400" b="1" i="1" dirty="0"/>
          </a:p>
        </p:txBody>
      </p:sp>
    </p:spTree>
    <p:extLst>
      <p:ext uri="{BB962C8B-B14F-4D97-AF65-F5344CB8AC3E}">
        <p14:creationId xmlns:p14="http://schemas.microsoft.com/office/powerpoint/2010/main" val="20840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7058" y="418476"/>
            <a:ext cx="4405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Степінь</a:t>
            </a:r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числа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1057" y="1777787"/>
            <a:ext cx="7243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uk-UA" sz="2400" b="1" dirty="0" smtClean="0"/>
              <a:t>Добутком  двох рівних між собою чисел </a:t>
            </a:r>
            <a:r>
              <a:rPr lang="uk-UA" sz="2400" b="1" i="1" dirty="0" smtClean="0">
                <a:solidFill>
                  <a:srgbClr val="0070C0"/>
                </a:solidFill>
              </a:rPr>
              <a:t>а</a:t>
            </a:r>
            <a:r>
              <a:rPr lang="uk-UA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/>
              </a:rPr>
              <a:t>·</a:t>
            </a:r>
            <a:r>
              <a:rPr lang="uk-UA" sz="2400" b="1" dirty="0" smtClean="0">
                <a:solidFill>
                  <a:srgbClr val="0070C0"/>
                </a:solidFill>
                <a:latin typeface="Corbel"/>
              </a:rPr>
              <a:t> </a:t>
            </a:r>
            <a:r>
              <a:rPr lang="uk-UA" sz="2400" b="1" i="1" dirty="0" smtClean="0">
                <a:solidFill>
                  <a:srgbClr val="0070C0"/>
                </a:solidFill>
              </a:rPr>
              <a:t>а</a:t>
            </a:r>
            <a:r>
              <a:rPr lang="uk-UA" sz="2400" b="1" dirty="0" smtClean="0"/>
              <a:t> </a:t>
            </a:r>
            <a:r>
              <a:rPr lang="en-US" sz="2400" b="1" dirty="0" smtClean="0"/>
              <a:t> </a:t>
            </a:r>
            <a:r>
              <a:rPr lang="uk-UA" sz="2400" b="1" dirty="0" smtClean="0"/>
              <a:t>називають </a:t>
            </a:r>
            <a:r>
              <a:rPr lang="uk-UA" sz="2400" b="1" i="1" u="sng" dirty="0" smtClean="0"/>
              <a:t>квадратом</a:t>
            </a:r>
            <a:r>
              <a:rPr lang="uk-UA" sz="2400" b="1" i="1" dirty="0" smtClean="0"/>
              <a:t>  </a:t>
            </a:r>
            <a:r>
              <a:rPr lang="uk-UA" sz="2400" b="1" i="1" u="sng" dirty="0" smtClean="0"/>
              <a:t>числа а</a:t>
            </a:r>
            <a:r>
              <a:rPr lang="uk-UA" sz="2400" b="1" i="1" dirty="0" smtClean="0"/>
              <a:t>  </a:t>
            </a:r>
            <a:r>
              <a:rPr lang="uk-UA" sz="2400" b="1" dirty="0" smtClean="0"/>
              <a:t>та записують </a:t>
            </a:r>
            <a:r>
              <a:rPr lang="uk-UA" sz="2400" b="1" i="1" dirty="0" smtClean="0"/>
              <a:t>  </a:t>
            </a:r>
            <a:r>
              <a:rPr lang="uk-UA" sz="2400" b="1" i="1" dirty="0" smtClean="0">
                <a:solidFill>
                  <a:srgbClr val="0070C0"/>
                </a:solidFill>
              </a:rPr>
              <a:t>а</a:t>
            </a:r>
            <a:endParaRPr lang="uk-UA" sz="2400" b="1" i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5305" y="1962452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</a:rPr>
              <a:t>2</a:t>
            </a:r>
            <a:endParaRPr lang="uk-UA" sz="2400" b="1" i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077" y="3813324"/>
            <a:ext cx="7056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uk-UA" sz="2400" b="1" dirty="0" smtClean="0"/>
              <a:t>Добутком  трьох рівних між собою чисел </a:t>
            </a:r>
            <a:r>
              <a:rPr lang="uk-UA" sz="2400" b="1" i="1" dirty="0" smtClean="0">
                <a:solidFill>
                  <a:srgbClr val="0070C0"/>
                </a:solidFill>
              </a:rPr>
              <a:t>а</a:t>
            </a:r>
            <a:r>
              <a:rPr lang="uk-UA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/>
              </a:rPr>
              <a:t>·</a:t>
            </a:r>
            <a:r>
              <a:rPr lang="uk-UA" sz="2400" b="1" i="1" dirty="0" smtClean="0">
                <a:solidFill>
                  <a:srgbClr val="0070C0"/>
                </a:solidFill>
              </a:rPr>
              <a:t>а </a:t>
            </a:r>
            <a:r>
              <a:rPr lang="uk-UA" sz="2400" b="1" i="1" dirty="0" smtClean="0">
                <a:solidFill>
                  <a:srgbClr val="0070C0"/>
                </a:solidFill>
                <a:latin typeface="Corbel"/>
              </a:rPr>
              <a:t>· </a:t>
            </a:r>
            <a:r>
              <a:rPr lang="uk-UA" sz="2400" b="1" i="1" dirty="0" err="1" smtClean="0">
                <a:solidFill>
                  <a:srgbClr val="0070C0"/>
                </a:solidFill>
              </a:rPr>
              <a:t>а</a:t>
            </a:r>
            <a:r>
              <a:rPr lang="uk-UA" sz="2400" b="1" dirty="0" smtClean="0"/>
              <a:t> </a:t>
            </a:r>
            <a:r>
              <a:rPr lang="en-US" sz="2400" b="1" dirty="0" smtClean="0"/>
              <a:t> </a:t>
            </a:r>
            <a:r>
              <a:rPr lang="uk-UA" sz="2400" b="1" dirty="0" smtClean="0"/>
              <a:t>називають </a:t>
            </a:r>
            <a:r>
              <a:rPr lang="uk-UA" sz="2400" b="1" i="1" u="sng" dirty="0" smtClean="0"/>
              <a:t>кубом  числа а</a:t>
            </a:r>
            <a:r>
              <a:rPr lang="uk-UA" sz="2400" b="1" i="1" dirty="0" smtClean="0"/>
              <a:t> </a:t>
            </a:r>
            <a:r>
              <a:rPr lang="uk-UA" sz="2400" b="1" dirty="0" smtClean="0"/>
              <a:t>та записують </a:t>
            </a:r>
            <a:r>
              <a:rPr lang="uk-UA" sz="2400" b="1" i="1" dirty="0" smtClean="0"/>
              <a:t>   </a:t>
            </a:r>
            <a:r>
              <a:rPr lang="uk-UA" sz="2400" b="1" i="1" dirty="0" smtClean="0">
                <a:solidFill>
                  <a:srgbClr val="0070C0"/>
                </a:solidFill>
              </a:rPr>
              <a:t>а</a:t>
            </a:r>
            <a:endParaRPr lang="uk-UA" sz="2400" b="1" i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96336" y="4170249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smtClean="0">
                <a:solidFill>
                  <a:srgbClr val="0070C0"/>
                </a:solidFill>
              </a:rPr>
              <a:t>3</a:t>
            </a:r>
            <a:endParaRPr lang="uk-UA" b="1" i="1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85077" y="2894983"/>
            <a:ext cx="72218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i="1" dirty="0" smtClean="0"/>
              <a:t>Читають </a:t>
            </a:r>
            <a:r>
              <a:rPr lang="uk-UA" sz="2400" b="1" i="1" dirty="0"/>
              <a:t>так</a:t>
            </a:r>
            <a:r>
              <a:rPr lang="uk-UA" sz="2400" b="1" i="1" dirty="0" smtClean="0"/>
              <a:t>:  </a:t>
            </a:r>
            <a:r>
              <a:rPr lang="uk-UA" sz="2400" b="1" i="1" dirty="0" smtClean="0">
                <a:solidFill>
                  <a:srgbClr val="0070C0"/>
                </a:solidFill>
              </a:rPr>
              <a:t>а у квадрат</a:t>
            </a:r>
            <a:r>
              <a:rPr lang="uk-UA" b="1" i="1" dirty="0" smtClean="0">
                <a:solidFill>
                  <a:srgbClr val="0070C0"/>
                </a:solidFill>
              </a:rPr>
              <a:t>і  </a:t>
            </a:r>
          </a:p>
          <a:p>
            <a:r>
              <a:rPr lang="uk-UA" sz="2400" b="1" i="1" dirty="0">
                <a:solidFill>
                  <a:srgbClr val="0070C0"/>
                </a:solidFill>
              </a:rPr>
              <a:t>	</a:t>
            </a:r>
            <a:r>
              <a:rPr lang="uk-UA" sz="2400" b="1" i="1" dirty="0" smtClean="0">
                <a:solidFill>
                  <a:srgbClr val="0070C0"/>
                </a:solidFill>
              </a:rPr>
              <a:t>			</a:t>
            </a:r>
            <a:r>
              <a:rPr lang="uk-UA" sz="2400" b="1" i="1" dirty="0" smtClean="0"/>
              <a:t>або </a:t>
            </a:r>
            <a:r>
              <a:rPr lang="uk-UA" sz="2400" b="1" i="1" dirty="0" smtClean="0">
                <a:solidFill>
                  <a:srgbClr val="0070C0"/>
                </a:solidFill>
              </a:rPr>
              <a:t>а в другому степені</a:t>
            </a:r>
            <a:r>
              <a:rPr lang="uk-UA" sz="2400" b="1" i="1" dirty="0" smtClean="0"/>
              <a:t> </a:t>
            </a:r>
            <a:endParaRPr lang="uk-UA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394870" y="4780128"/>
            <a:ext cx="7243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/>
              <a:t>Читають так</a:t>
            </a:r>
            <a:r>
              <a:rPr lang="uk-UA" dirty="0" smtClean="0"/>
              <a:t>:    </a:t>
            </a:r>
            <a:r>
              <a:rPr lang="uk-UA" sz="2400" b="1" i="1" dirty="0" smtClean="0">
                <a:solidFill>
                  <a:srgbClr val="0070C0"/>
                </a:solidFill>
              </a:rPr>
              <a:t>а у кубі </a:t>
            </a:r>
          </a:p>
          <a:p>
            <a:r>
              <a:rPr lang="uk-UA" sz="2400" b="1" i="1" dirty="0">
                <a:solidFill>
                  <a:srgbClr val="0070C0"/>
                </a:solidFill>
              </a:rPr>
              <a:t> </a:t>
            </a:r>
            <a:r>
              <a:rPr lang="uk-UA" sz="2400" b="1" i="1" dirty="0" smtClean="0">
                <a:solidFill>
                  <a:srgbClr val="0070C0"/>
                </a:solidFill>
              </a:rPr>
              <a:t>                                                     </a:t>
            </a:r>
            <a:r>
              <a:rPr lang="uk-UA" sz="2400" b="1" i="1" dirty="0" smtClean="0"/>
              <a:t>або</a:t>
            </a:r>
            <a:r>
              <a:rPr lang="uk-UA" sz="2400" b="1" i="1" dirty="0" smtClean="0">
                <a:solidFill>
                  <a:srgbClr val="0070C0"/>
                </a:solidFill>
              </a:rPr>
              <a:t> а в третьому степені</a:t>
            </a:r>
            <a:endParaRPr lang="uk-UA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270</TotalTime>
  <Words>470</Words>
  <Application>Microsoft Office PowerPoint</Application>
  <PresentationFormat>Экран (4:3)</PresentationFormat>
  <Paragraphs>118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Солнцестояние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Світлана Печенюк</dc:creator>
  <cp:lastModifiedBy>Світлана Печенюк</cp:lastModifiedBy>
  <cp:revision>29</cp:revision>
  <dcterms:created xsi:type="dcterms:W3CDTF">2018-11-22T19:34:56Z</dcterms:created>
  <dcterms:modified xsi:type="dcterms:W3CDTF">2018-11-24T20:45:20Z</dcterms:modified>
</cp:coreProperties>
</file>