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F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AFC0-F0FA-4482-9DC5-95149E60C2AE}" type="datetimeFigureOut">
              <a:rPr lang="ru-RU" smtClean="0"/>
              <a:pPr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8C81-9F01-423B-9712-02237794E56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4536504"/>
          </a:xfrm>
        </p:spPr>
        <p:txBody>
          <a:bodyPr>
            <a:normAutofit fontScale="90000"/>
          </a:bodyPr>
          <a:lstStyle/>
          <a:p>
            <a: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Прямокутний паралелепіпед. </a:t>
            </a:r>
            <a:b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</a:br>
            <a: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Куб. </a:t>
            </a:r>
            <a:b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</a:br>
            <a: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Піраміда</a:t>
            </a:r>
            <a:b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</a:br>
            <a: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/>
            </a:r>
            <a:b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</a:br>
            <a: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>( 5 клас )</a:t>
            </a:r>
            <a: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  <a:t/>
            </a:r>
            <a:br>
              <a:rPr lang="uk-UA" sz="5400" i="1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</a:rPr>
            </a:br>
            <a:endParaRPr lang="ru-RU" sz="5400" i="1" dirty="0">
              <a:solidFill>
                <a:schemeClr val="bg1">
                  <a:lumMod val="95000"/>
                </a:schemeClr>
              </a:solidFill>
              <a:latin typeface="Georgia" pitchFamily="18" charset="0"/>
            </a:endParaRPr>
          </a:p>
        </p:txBody>
      </p:sp>
      <p:pic>
        <p:nvPicPr>
          <p:cNvPr id="5" name="Рисунок 4" descr="super-math-writing-clip-art-boy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2132856"/>
            <a:ext cx="1872208" cy="383022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err="1" smtClean="0">
                <a:solidFill>
                  <a:schemeClr val="bg1"/>
                </a:solidFill>
                <a:latin typeface="Bookman Old Style" pitchFamily="18" charset="0"/>
              </a:rPr>
              <a:t>Розв</a:t>
            </a:r>
            <a:r>
              <a:rPr lang="en-US" i="1" dirty="0" smtClean="0">
                <a:solidFill>
                  <a:schemeClr val="bg1"/>
                </a:solidFill>
                <a:latin typeface="Bookman Old Style" pitchFamily="18" charset="0"/>
              </a:rPr>
              <a:t>’</a:t>
            </a:r>
            <a:r>
              <a:rPr lang="uk-UA" i="1" dirty="0" err="1" smtClean="0">
                <a:solidFill>
                  <a:schemeClr val="bg1"/>
                </a:solidFill>
                <a:latin typeface="Bookman Old Style" pitchFamily="18" charset="0"/>
              </a:rPr>
              <a:t>язування</a:t>
            </a:r>
            <a:r>
              <a:rPr lang="uk-UA" i="1" dirty="0" smtClean="0">
                <a:solidFill>
                  <a:schemeClr val="bg1"/>
                </a:solidFill>
                <a:latin typeface="Bookman Old Style" pitchFamily="18" charset="0"/>
              </a:rPr>
              <a:t> задач</a:t>
            </a:r>
            <a:endParaRPr lang="ru-RU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 b="24561"/>
          <a:stretch>
            <a:fillRect/>
          </a:stretch>
        </p:blipFill>
        <p:spPr bwMode="auto">
          <a:xfrm>
            <a:off x="539552" y="1484784"/>
            <a:ext cx="828092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172400" y="2564904"/>
            <a:ext cx="648072" cy="11521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316416" y="5013176"/>
            <a:ext cx="4320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79912" y="1988840"/>
            <a:ext cx="1152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4293096"/>
            <a:ext cx="799288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AutoNum type="arabicParenR"/>
            </a:pPr>
            <a:r>
              <a:rPr lang="uk-UA" sz="2000" dirty="0" smtClean="0"/>
              <a:t>2</a:t>
            </a:r>
            <a:r>
              <a:rPr lang="uk-UA" sz="2000" dirty="0" smtClean="0">
                <a:latin typeface="Calibri"/>
              </a:rPr>
              <a:t>·2=4, тому 2см- довжина ребра куба.</a:t>
            </a:r>
          </a:p>
          <a:p>
            <a:pPr marL="457200" indent="-457200" algn="just">
              <a:buAutoNum type="arabicParenR"/>
            </a:pPr>
            <a:r>
              <a:rPr lang="en-US" sz="2000" dirty="0" smtClean="0"/>
              <a:t>V = </a:t>
            </a:r>
            <a:r>
              <a:rPr lang="uk-UA" sz="2000" dirty="0" smtClean="0"/>
              <a:t>а</a:t>
            </a:r>
            <a:r>
              <a:rPr lang="uk-UA" sz="2000" dirty="0" smtClean="0">
                <a:latin typeface="Calibri"/>
              </a:rPr>
              <a:t>³=2·2·2=8 (</a:t>
            </a:r>
            <a:r>
              <a:rPr lang="uk-UA" sz="2000" dirty="0" err="1" smtClean="0">
                <a:latin typeface="Calibri"/>
              </a:rPr>
              <a:t>см³</a:t>
            </a:r>
            <a:r>
              <a:rPr lang="uk-UA" sz="2000" dirty="0" smtClean="0">
                <a:latin typeface="Calibri"/>
              </a:rPr>
              <a:t>)</a:t>
            </a:r>
          </a:p>
          <a:p>
            <a:pPr marL="457200" indent="-457200" algn="just">
              <a:buAutoNum type="arabicParenR"/>
            </a:pPr>
            <a:r>
              <a:rPr lang="uk-UA" sz="2000" dirty="0" smtClean="0">
                <a:latin typeface="Calibri"/>
              </a:rPr>
              <a:t>Відповідь: 8 </a:t>
            </a:r>
            <a:r>
              <a:rPr lang="uk-UA" sz="2000" dirty="0" err="1" smtClean="0">
                <a:latin typeface="Calibri"/>
              </a:rPr>
              <a:t>см³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err="1" smtClean="0">
                <a:solidFill>
                  <a:schemeClr val="bg1"/>
                </a:solidFill>
                <a:latin typeface="Bookman Old Style" pitchFamily="18" charset="0"/>
              </a:rPr>
              <a:t>Розв</a:t>
            </a:r>
            <a:r>
              <a:rPr lang="en-US" i="1" dirty="0" smtClean="0">
                <a:solidFill>
                  <a:schemeClr val="bg1"/>
                </a:solidFill>
                <a:latin typeface="Bookman Old Style" pitchFamily="18" charset="0"/>
              </a:rPr>
              <a:t>’</a:t>
            </a:r>
            <a:r>
              <a:rPr lang="uk-UA" i="1" dirty="0" err="1" smtClean="0">
                <a:solidFill>
                  <a:schemeClr val="bg1"/>
                </a:solidFill>
                <a:latin typeface="Bookman Old Style" pitchFamily="18" charset="0"/>
              </a:rPr>
              <a:t>язування</a:t>
            </a:r>
            <a:r>
              <a:rPr lang="uk-UA" i="1" dirty="0" smtClean="0">
                <a:solidFill>
                  <a:schemeClr val="bg1"/>
                </a:solidFill>
                <a:latin typeface="Bookman Old Style" pitchFamily="18" charset="0"/>
              </a:rPr>
              <a:t> задач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 l="2575" r="423" b="32143"/>
          <a:stretch>
            <a:fillRect/>
          </a:stretch>
        </p:blipFill>
        <p:spPr bwMode="auto">
          <a:xfrm>
            <a:off x="539552" y="1556792"/>
            <a:ext cx="8136904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611560" y="2492896"/>
            <a:ext cx="7992888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AutoNum type="arabicParenR"/>
            </a:pPr>
            <a:r>
              <a:rPr lang="uk-UA" sz="3200" dirty="0" smtClean="0"/>
              <a:t>20 – 5 =15(см)- ширина.</a:t>
            </a:r>
          </a:p>
          <a:p>
            <a:pPr marL="342900" indent="-342900" algn="just">
              <a:buAutoNum type="arabicParenR"/>
            </a:pPr>
            <a:r>
              <a:rPr lang="uk-UA" sz="3200" dirty="0" smtClean="0"/>
              <a:t>15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2=30(см)- довжина.</a:t>
            </a:r>
          </a:p>
          <a:p>
            <a:pPr marL="342900" indent="-342900" algn="just">
              <a:buAutoNum type="arabicParenR"/>
            </a:pPr>
            <a:r>
              <a:rPr lang="en-US" sz="3200" dirty="0" smtClean="0"/>
              <a:t>V </a:t>
            </a:r>
            <a:r>
              <a:rPr lang="uk-UA" sz="3200" dirty="0" smtClean="0"/>
              <a:t>= а</a:t>
            </a:r>
            <a:r>
              <a:rPr lang="en-US" sz="3200" dirty="0" smtClean="0"/>
              <a:t>b</a:t>
            </a:r>
            <a:r>
              <a:rPr lang="uk-UA" sz="3200" dirty="0" smtClean="0"/>
              <a:t>с = 15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30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20 = 9000(</a:t>
            </a:r>
            <a:r>
              <a:rPr lang="uk-UA" sz="3200" dirty="0" err="1" smtClean="0"/>
              <a:t>см</a:t>
            </a:r>
            <a:r>
              <a:rPr lang="uk-UA" sz="3200" dirty="0" err="1" smtClean="0">
                <a:latin typeface="Calibri"/>
              </a:rPr>
              <a:t>³</a:t>
            </a:r>
            <a:r>
              <a:rPr lang="uk-UA" sz="3200" dirty="0" smtClean="0">
                <a:latin typeface="Calibri"/>
              </a:rPr>
              <a:t>)</a:t>
            </a:r>
          </a:p>
          <a:p>
            <a:pPr marL="342900" indent="-342900" algn="just"/>
            <a:r>
              <a:rPr lang="uk-UA" sz="3200" dirty="0" smtClean="0">
                <a:latin typeface="Calibri"/>
              </a:rPr>
              <a:t>Відповідь: 9000 </a:t>
            </a:r>
            <a:r>
              <a:rPr lang="uk-UA" sz="3200" dirty="0" err="1" smtClean="0"/>
              <a:t>см³</a:t>
            </a:r>
            <a:endParaRPr lang="uk-UA" sz="3200" dirty="0" smtClean="0"/>
          </a:p>
          <a:p>
            <a:pPr marL="342900" indent="-342900"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err="1" smtClean="0">
                <a:solidFill>
                  <a:schemeClr val="bg1"/>
                </a:solidFill>
                <a:latin typeface="Bookman Old Style" pitchFamily="18" charset="0"/>
              </a:rPr>
              <a:t>Розв</a:t>
            </a:r>
            <a:r>
              <a:rPr lang="en-US" i="1" dirty="0" smtClean="0">
                <a:solidFill>
                  <a:schemeClr val="bg1"/>
                </a:solidFill>
                <a:latin typeface="Bookman Old Style" pitchFamily="18" charset="0"/>
              </a:rPr>
              <a:t>’</a:t>
            </a:r>
            <a:r>
              <a:rPr lang="uk-UA" i="1" dirty="0" err="1" smtClean="0">
                <a:solidFill>
                  <a:schemeClr val="bg1"/>
                </a:solidFill>
                <a:latin typeface="Bookman Old Style" pitchFamily="18" charset="0"/>
              </a:rPr>
              <a:t>язування</a:t>
            </a:r>
            <a:r>
              <a:rPr lang="uk-UA" i="1" dirty="0" smtClean="0">
                <a:solidFill>
                  <a:schemeClr val="bg1"/>
                </a:solidFill>
                <a:latin typeface="Bookman Old Style" pitchFamily="18" charset="0"/>
              </a:rPr>
              <a:t> задач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1"/>
            <a:ext cx="80648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683568" y="3284984"/>
            <a:ext cx="8064896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AutoNum type="arabicParenR"/>
            </a:pPr>
            <a:r>
              <a:rPr lang="uk-UA" sz="3200" dirty="0" smtClean="0"/>
              <a:t>6 - 4 =2(см) – ширина.</a:t>
            </a:r>
          </a:p>
          <a:p>
            <a:pPr marL="342900" indent="-342900" algn="just">
              <a:buAutoNum type="arabicParenR"/>
            </a:pPr>
            <a:r>
              <a:rPr lang="uk-UA" sz="3200" dirty="0" smtClean="0"/>
              <a:t>4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2 = 8(см) – висота.</a:t>
            </a:r>
          </a:p>
          <a:p>
            <a:pPr marL="342900" indent="-342900" algn="just">
              <a:buAutoNum type="arabicParenR"/>
            </a:pPr>
            <a:r>
              <a:rPr lang="uk-UA" sz="3200" dirty="0" smtClean="0"/>
              <a:t>(6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2+2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8+6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8)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2 = 76</a:t>
            </a:r>
            <a:r>
              <a:rPr lang="uk-UA" sz="3200" dirty="0" smtClean="0">
                <a:latin typeface="Calibri"/>
              </a:rPr>
              <a:t>·</a:t>
            </a:r>
            <a:r>
              <a:rPr lang="uk-UA" sz="3200" dirty="0" smtClean="0"/>
              <a:t>2=152(</a:t>
            </a:r>
            <a:r>
              <a:rPr lang="uk-UA" sz="3200" dirty="0" err="1" smtClean="0"/>
              <a:t>см</a:t>
            </a:r>
            <a:r>
              <a:rPr lang="uk-UA" sz="3200" dirty="0" err="1" smtClean="0">
                <a:latin typeface="Calibri"/>
              </a:rPr>
              <a:t>³</a:t>
            </a:r>
            <a:r>
              <a:rPr lang="uk-UA" sz="3200" dirty="0" smtClean="0">
                <a:latin typeface="Calibri"/>
              </a:rPr>
              <a:t>)</a:t>
            </a:r>
          </a:p>
          <a:p>
            <a:pPr marL="342900" indent="-342900" algn="just"/>
            <a:r>
              <a:rPr lang="uk-UA" sz="3200" dirty="0" smtClean="0">
                <a:latin typeface="Calibri"/>
              </a:rPr>
              <a:t>Відповідь: </a:t>
            </a:r>
            <a:r>
              <a:rPr lang="uk-UA" sz="3200" dirty="0" smtClean="0"/>
              <a:t>152 </a:t>
            </a:r>
            <a:r>
              <a:rPr lang="uk-UA" sz="3200" dirty="0" err="1" smtClean="0"/>
              <a:t>см³</a:t>
            </a:r>
            <a:endParaRPr lang="uk-UA" sz="3200" dirty="0" smtClean="0"/>
          </a:p>
          <a:p>
            <a:pPr marL="342900" indent="-342900" algn="just">
              <a:buAutoNum type="arabicParenR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>
                <a:solidFill>
                  <a:schemeClr val="bg1">
                    <a:lumMod val="95000"/>
                  </a:schemeClr>
                </a:solidFill>
                <a:latin typeface="Segoe Script" pitchFamily="34" charset="0"/>
              </a:rPr>
              <a:t>Виміри паралелепіпеда</a:t>
            </a:r>
            <a:endParaRPr lang="ru-RU" b="1" i="1" dirty="0">
              <a:solidFill>
                <a:schemeClr val="bg1">
                  <a:lumMod val="95000"/>
                </a:schemeClr>
              </a:solidFill>
              <a:latin typeface="Segoe Script" pitchFamily="34" charset="0"/>
            </a:endParaRPr>
          </a:p>
        </p:txBody>
      </p:sp>
      <p:pic>
        <p:nvPicPr>
          <p:cNvPr id="3" name="Рисунок 2" descr="image293_34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7744" y="2132856"/>
            <a:ext cx="4967426" cy="3156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9952" y="692696"/>
            <a:ext cx="4546848" cy="1858218"/>
          </a:xfrm>
        </p:spPr>
        <p:txBody>
          <a:bodyPr>
            <a:normAutofit fontScale="90000"/>
          </a:bodyPr>
          <a:lstStyle/>
          <a:p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Segoe Script" pitchFamily="34" charset="0"/>
              </a:rPr>
              <a:t>Властивості</a:t>
            </a:r>
            <a:b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Segoe Script" pitchFamily="34" charset="0"/>
              </a:rPr>
            </a:br>
            <a:r>
              <a:rPr lang="uk-UA" i="1" dirty="0" smtClean="0">
                <a:solidFill>
                  <a:schemeClr val="bg1">
                    <a:lumMod val="95000"/>
                  </a:schemeClr>
                </a:solidFill>
                <a:latin typeface="Segoe Script" pitchFamily="34" charset="0"/>
              </a:rPr>
              <a:t>паралелепіпеда</a:t>
            </a:r>
            <a:endParaRPr lang="ru-RU" i="1" dirty="0">
              <a:solidFill>
                <a:schemeClr val="bg1">
                  <a:lumMod val="95000"/>
                </a:schemeClr>
              </a:solidFill>
              <a:latin typeface="Segoe Script" pitchFamily="34" charset="0"/>
            </a:endParaRPr>
          </a:p>
        </p:txBody>
      </p:sp>
      <p:pic>
        <p:nvPicPr>
          <p:cNvPr id="3" name="Рисунок 2" descr="Рисунок1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88640"/>
            <a:ext cx="4104456" cy="5256584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395536" y="188640"/>
            <a:ext cx="3744416" cy="360040"/>
          </a:xfrm>
          <a:prstGeom prst="roundRect">
            <a:avLst/>
          </a:prstGeom>
          <a:solidFill>
            <a:srgbClr val="379F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Прямокутний  паралелепіпед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2924944"/>
            <a:ext cx="1872208" cy="360040"/>
          </a:xfrm>
          <a:prstGeom prst="roundRect">
            <a:avLst/>
          </a:prstGeom>
          <a:solidFill>
            <a:srgbClr val="379F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Куб</a:t>
            </a:r>
            <a:endParaRPr lang="ru-RU" dirty="0"/>
          </a:p>
        </p:txBody>
      </p:sp>
      <p:pic>
        <p:nvPicPr>
          <p:cNvPr id="7" name="Рисунок 6" descr="images (19).jpg"/>
          <p:cNvPicPr>
            <a:picLocks noChangeAspect="1"/>
          </p:cNvPicPr>
          <p:nvPr/>
        </p:nvPicPr>
        <p:blipFill>
          <a:blip r:embed="rId3" cstate="print"/>
          <a:srcRect t="7710" b="5501"/>
          <a:stretch>
            <a:fillRect/>
          </a:stretch>
        </p:blipFill>
        <p:spPr>
          <a:xfrm>
            <a:off x="5004048" y="2492896"/>
            <a:ext cx="3600400" cy="2448272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images (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3429000"/>
            <a:ext cx="2076450" cy="2209800"/>
          </a:xfrm>
          <a:prstGeom prst="rect">
            <a:avLst/>
          </a:prstGeom>
        </p:spPr>
      </p:pic>
      <p:pic>
        <p:nvPicPr>
          <p:cNvPr id="4" name="Рисунок 3" descr="92b1fc06ee2222f0d8de0a6e01e25d8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366568" y="402184"/>
            <a:ext cx="2324100" cy="2905125"/>
          </a:xfrm>
          <a:prstGeom prst="rect">
            <a:avLst/>
          </a:prstGeom>
        </p:spPr>
      </p:pic>
      <p:pic>
        <p:nvPicPr>
          <p:cNvPr id="5" name="Рисунок 4" descr="img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21076" y="1759244"/>
            <a:ext cx="5157432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Без-названия8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820472"/>
            <a:ext cx="6017980" cy="40046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b="1" i="1" dirty="0" smtClean="0">
                <a:solidFill>
                  <a:schemeClr val="bg1"/>
                </a:solidFill>
                <a:latin typeface="Book Antiqua" pitchFamily="18" charset="0"/>
              </a:rPr>
              <a:t>Піраміда</a:t>
            </a:r>
            <a:endParaRPr lang="ru-RU" sz="6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3" name="Рисунок 2" descr="92303_html_m8125a85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980728"/>
            <a:ext cx="3124200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>
                <a:solidFill>
                  <a:schemeClr val="bg1"/>
                </a:solidFill>
                <a:latin typeface="Bookman Old Style" pitchFamily="18" charset="0"/>
                <a:cs typeface="BrowalliaUPC" pitchFamily="34" charset="-34"/>
              </a:rPr>
              <a:t>Властивості  піраміди</a:t>
            </a:r>
            <a:endParaRPr lang="ru-RU" i="1" dirty="0">
              <a:solidFill>
                <a:schemeClr val="bg1"/>
              </a:solidFill>
              <a:latin typeface="Bookman Old Style" pitchFamily="18" charset="0"/>
              <a:cs typeface="BrowalliaUPC" pitchFamily="34" charset="-34"/>
            </a:endParaRPr>
          </a:p>
        </p:txBody>
      </p:sp>
      <p:pic>
        <p:nvPicPr>
          <p:cNvPr id="3" name="Рисунок 2" descr="-5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484784"/>
            <a:ext cx="6768752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>
                <a:solidFill>
                  <a:schemeClr val="bg1"/>
                </a:solidFill>
                <a:latin typeface="Bookman Old Style" pitchFamily="18" charset="0"/>
                <a:cs typeface="BrowalliaUPC" pitchFamily="34" charset="-34"/>
              </a:rPr>
              <a:t>Властивості  піраміди</a:t>
            </a:r>
            <a:endParaRPr lang="ru-RU" i="1" dirty="0">
              <a:solidFill>
                <a:schemeClr val="bg1"/>
              </a:solidFill>
              <a:latin typeface="Bookman Old Style" pitchFamily="18" charset="0"/>
              <a:cs typeface="BrowalliaUPC" pitchFamily="34" charset="-34"/>
            </a:endParaRPr>
          </a:p>
        </p:txBody>
      </p:sp>
      <p:pic>
        <p:nvPicPr>
          <p:cNvPr id="4" name="Рисунок 3" descr="1-3-638.jp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827584" y="1484784"/>
            <a:ext cx="7776864" cy="4657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 descr="0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692696"/>
            <a:ext cx="7596336" cy="449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 descr="o1_4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88640"/>
            <a:ext cx="6313884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98</Words>
  <Application>Microsoft Office PowerPoint</Application>
  <PresentationFormat>Экран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Прямокутний паралелепіпед.  Куб.  Піраміда  ( 5 клас ) </vt:lpstr>
      <vt:lpstr>Виміри паралелепіпеда</vt:lpstr>
      <vt:lpstr>Властивості паралелепіпеда</vt:lpstr>
      <vt:lpstr>Слайд 4</vt:lpstr>
      <vt:lpstr>Піраміда</vt:lpstr>
      <vt:lpstr>Властивості  піраміди</vt:lpstr>
      <vt:lpstr>Властивості  піраміди</vt:lpstr>
      <vt:lpstr>Слайд 8</vt:lpstr>
      <vt:lpstr>Слайд 9</vt:lpstr>
      <vt:lpstr>Розв’язування задач</vt:lpstr>
      <vt:lpstr>Розв’язування задач</vt:lpstr>
      <vt:lpstr>Розв’язування задач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Прямокутний паралелепіпед.  Куб.  Піраміда</dc:title>
  <dc:creator>Admin</dc:creator>
  <cp:lastModifiedBy>Admin</cp:lastModifiedBy>
  <cp:revision>25</cp:revision>
  <dcterms:created xsi:type="dcterms:W3CDTF">2020-01-27T18:03:07Z</dcterms:created>
  <dcterms:modified xsi:type="dcterms:W3CDTF">2020-01-28T19:46:43Z</dcterms:modified>
</cp:coreProperties>
</file>